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3" r:id="rId2"/>
  </p:sldMasterIdLst>
  <p:notesMasterIdLst>
    <p:notesMasterId r:id="rId87"/>
  </p:notesMasterIdLst>
  <p:sldIdLst>
    <p:sldId id="486" r:id="rId3"/>
    <p:sldId id="585" r:id="rId4"/>
    <p:sldId id="563" r:id="rId5"/>
    <p:sldId id="564" r:id="rId6"/>
    <p:sldId id="566" r:id="rId7"/>
    <p:sldId id="568" r:id="rId8"/>
    <p:sldId id="570" r:id="rId9"/>
    <p:sldId id="571" r:id="rId10"/>
    <p:sldId id="630" r:id="rId11"/>
    <p:sldId id="575" r:id="rId12"/>
    <p:sldId id="576" r:id="rId13"/>
    <p:sldId id="580" r:id="rId14"/>
    <p:sldId id="577" r:id="rId15"/>
    <p:sldId id="578" r:id="rId16"/>
    <p:sldId id="579" r:id="rId17"/>
    <p:sldId id="629" r:id="rId18"/>
    <p:sldId id="626" r:id="rId19"/>
    <p:sldId id="627" r:id="rId20"/>
    <p:sldId id="628" r:id="rId21"/>
    <p:sldId id="619" r:id="rId22"/>
    <p:sldId id="618" r:id="rId23"/>
    <p:sldId id="586" r:id="rId24"/>
    <p:sldId id="587" r:id="rId25"/>
    <p:sldId id="588" r:id="rId26"/>
    <p:sldId id="589" r:id="rId27"/>
    <p:sldId id="590" r:id="rId28"/>
    <p:sldId id="591" r:id="rId29"/>
    <p:sldId id="592" r:id="rId30"/>
    <p:sldId id="593" r:id="rId31"/>
    <p:sldId id="594" r:id="rId32"/>
    <p:sldId id="595" r:id="rId33"/>
    <p:sldId id="596" r:id="rId34"/>
    <p:sldId id="597" r:id="rId35"/>
    <p:sldId id="598" r:id="rId36"/>
    <p:sldId id="599" r:id="rId37"/>
    <p:sldId id="600" r:id="rId38"/>
    <p:sldId id="601" r:id="rId39"/>
    <p:sldId id="602" r:id="rId40"/>
    <p:sldId id="603" r:id="rId41"/>
    <p:sldId id="621" r:id="rId42"/>
    <p:sldId id="622" r:id="rId43"/>
    <p:sldId id="620" r:id="rId44"/>
    <p:sldId id="605" r:id="rId45"/>
    <p:sldId id="606" r:id="rId46"/>
    <p:sldId id="631" r:id="rId47"/>
    <p:sldId id="607" r:id="rId48"/>
    <p:sldId id="608" r:id="rId49"/>
    <p:sldId id="609" r:id="rId50"/>
    <p:sldId id="610" r:id="rId51"/>
    <p:sldId id="611" r:id="rId52"/>
    <p:sldId id="612" r:id="rId53"/>
    <p:sldId id="653" r:id="rId54"/>
    <p:sldId id="654" r:id="rId55"/>
    <p:sldId id="614" r:id="rId56"/>
    <p:sldId id="615" r:id="rId57"/>
    <p:sldId id="616" r:id="rId58"/>
    <p:sldId id="416" r:id="rId59"/>
    <p:sldId id="434" r:id="rId60"/>
    <p:sldId id="436" r:id="rId61"/>
    <p:sldId id="437" r:id="rId62"/>
    <p:sldId id="633" r:id="rId63"/>
    <p:sldId id="651" r:id="rId64"/>
    <p:sldId id="451" r:id="rId65"/>
    <p:sldId id="634" r:id="rId66"/>
    <p:sldId id="652" r:id="rId67"/>
    <p:sldId id="452" r:id="rId68"/>
    <p:sldId id="455" r:id="rId69"/>
    <p:sldId id="438" r:id="rId70"/>
    <p:sldId id="637" r:id="rId71"/>
    <p:sldId id="638" r:id="rId72"/>
    <p:sldId id="472" r:id="rId73"/>
    <p:sldId id="640" r:id="rId74"/>
    <p:sldId id="641" r:id="rId75"/>
    <p:sldId id="642" r:id="rId76"/>
    <p:sldId id="643" r:id="rId77"/>
    <p:sldId id="644" r:id="rId78"/>
    <p:sldId id="645" r:id="rId79"/>
    <p:sldId id="646" r:id="rId80"/>
    <p:sldId id="647" r:id="rId81"/>
    <p:sldId id="648" r:id="rId82"/>
    <p:sldId id="649" r:id="rId83"/>
    <p:sldId id="650" r:id="rId84"/>
    <p:sldId id="481" r:id="rId85"/>
    <p:sldId id="526" r:id="rId8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rgbClr val="080808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rgbClr val="080808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rgbClr val="080808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rgbClr val="080808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rgbClr val="080808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rgbClr val="080808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rgbClr val="080808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rgbClr val="080808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rgbClr val="080808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5"/>
    <a:srgbClr val="FFFFCC"/>
    <a:srgbClr val="FFFF99"/>
    <a:srgbClr val="0000CC"/>
    <a:srgbClr val="CCFFCC"/>
    <a:srgbClr val="3366FF"/>
    <a:srgbClr val="0000FF"/>
    <a:srgbClr val="CC00CC"/>
    <a:srgbClr val="EDEDE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1" autoAdjust="0"/>
    <p:restoredTop sz="99827" autoAdjust="0"/>
  </p:normalViewPr>
  <p:slideViewPr>
    <p:cSldViewPr>
      <p:cViewPr varScale="1">
        <p:scale>
          <a:sx n="72" d="100"/>
          <a:sy n="72" d="100"/>
        </p:scale>
        <p:origin x="3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F4EF69-8ABA-44CD-B3BE-E6A23E5C785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783A20E-53BE-4935-A671-5A9C8E1F3C4A}">
      <dgm:prSet phldrT="[文本]"/>
      <dgm:spPr/>
      <dgm:t>
        <a:bodyPr/>
        <a:lstStyle/>
        <a:p>
          <a:r>
            <a:rPr lang="en-US" altLang="en-US" dirty="0">
              <a:latin typeface="+mj-lt"/>
              <a:ea typeface="+mj-ea"/>
            </a:rPr>
            <a:t>4.1   </a:t>
          </a:r>
          <a:r>
            <a:rPr lang="zh-CN" altLang="en-US" dirty="0">
              <a:latin typeface="+mj-lt"/>
              <a:ea typeface="+mj-ea"/>
            </a:rPr>
            <a:t>正弦电压与电流</a:t>
          </a:r>
        </a:p>
      </dgm:t>
    </dgm:pt>
    <dgm:pt modelId="{363BAE2C-360F-4F41-B6D9-F5D6732D6ACD}" type="parTrans" cxnId="{A9FE05A0-57B5-4B37-A4DA-F9891190F5C2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55EC2756-5743-4464-8662-C46617494525}" type="sibTrans" cxnId="{A9FE05A0-57B5-4B37-A4DA-F9891190F5C2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6192DB9E-0368-44A0-8377-DA48FB076190}">
      <dgm:prSet/>
      <dgm:spPr/>
      <dgm:t>
        <a:bodyPr/>
        <a:lstStyle/>
        <a:p>
          <a:r>
            <a:rPr lang="en-US" altLang="en-US">
              <a:latin typeface="+mj-lt"/>
              <a:ea typeface="+mj-ea"/>
            </a:rPr>
            <a:t>4.2   </a:t>
          </a:r>
          <a:r>
            <a:rPr lang="zh-CN" altLang="en-US">
              <a:latin typeface="+mj-lt"/>
              <a:ea typeface="+mj-ea"/>
            </a:rPr>
            <a:t>正弦量的相量表示法</a:t>
          </a:r>
        </a:p>
      </dgm:t>
    </dgm:pt>
    <dgm:pt modelId="{AACFE555-DD1D-4590-A2FE-F54028680900}" type="parTrans" cxnId="{0AF6B2AE-92E1-4CBE-84E1-9AC21385698B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C5C6D8CD-690D-4EB9-9355-D7F4F1C9C77E}" type="sibTrans" cxnId="{0AF6B2AE-92E1-4CBE-84E1-9AC21385698B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3A2DF3B7-C357-4FAD-BB4C-75A172D96AB4}">
      <dgm:prSet/>
      <dgm:spPr/>
      <dgm:t>
        <a:bodyPr/>
        <a:lstStyle/>
        <a:p>
          <a:r>
            <a:rPr lang="en-US" altLang="en-US">
              <a:latin typeface="+mj-lt"/>
              <a:ea typeface="+mj-ea"/>
            </a:rPr>
            <a:t>4.3   </a:t>
          </a:r>
          <a:r>
            <a:rPr lang="zh-CN" altLang="en-US">
              <a:latin typeface="+mj-lt"/>
              <a:ea typeface="+mj-ea"/>
            </a:rPr>
            <a:t>单一参数的交流电路</a:t>
          </a:r>
        </a:p>
      </dgm:t>
    </dgm:pt>
    <dgm:pt modelId="{B44C514D-03BF-4B16-8F9D-09744EB8161A}" type="parTrans" cxnId="{43DA757F-BCC8-46A4-AC45-D5953D0077EB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73D38436-5C65-49D6-A3F1-B4563D8D3BF2}" type="sibTrans" cxnId="{43DA757F-BCC8-46A4-AC45-D5953D0077EB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580F49AC-D855-46CF-BE5A-F3212BD81E59}">
      <dgm:prSet/>
      <dgm:spPr/>
      <dgm:t>
        <a:bodyPr/>
        <a:lstStyle/>
        <a:p>
          <a:r>
            <a:rPr lang="en-US" altLang="en-US">
              <a:latin typeface="+mj-lt"/>
              <a:ea typeface="+mj-ea"/>
            </a:rPr>
            <a:t>4.4   </a:t>
          </a:r>
          <a:r>
            <a:rPr lang="zh-CN" altLang="en-US">
              <a:latin typeface="+mj-lt"/>
              <a:ea typeface="+mj-ea"/>
            </a:rPr>
            <a:t>电阻、电感与电容元件串联交流电路</a:t>
          </a:r>
        </a:p>
      </dgm:t>
    </dgm:pt>
    <dgm:pt modelId="{E039FFD9-9695-415B-83F4-CA206C7217B9}" type="parTrans" cxnId="{1424266B-1D13-43F4-AB9B-A0B478C3512B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1CEFA6A4-2141-4CF6-BCC6-D5EFE6337363}" type="sibTrans" cxnId="{1424266B-1D13-43F4-AB9B-A0B478C3512B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08D30CB8-3B68-4DBD-8F25-DE96EF179D59}">
      <dgm:prSet/>
      <dgm:spPr/>
      <dgm:t>
        <a:bodyPr/>
        <a:lstStyle/>
        <a:p>
          <a:r>
            <a:rPr lang="en-US" altLang="en-US">
              <a:latin typeface="+mj-lt"/>
              <a:ea typeface="+mj-ea"/>
            </a:rPr>
            <a:t>4.5   </a:t>
          </a:r>
          <a:r>
            <a:rPr lang="zh-CN" altLang="en-US">
              <a:latin typeface="+mj-lt"/>
              <a:ea typeface="+mj-ea"/>
            </a:rPr>
            <a:t>阻抗的串联与并联</a:t>
          </a:r>
        </a:p>
      </dgm:t>
    </dgm:pt>
    <dgm:pt modelId="{E76B77F6-9D12-4D52-BA51-66B316402026}" type="parTrans" cxnId="{06BA3C52-CF28-4F77-A4C3-42DAC28914F2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4593FED1-EA8B-4944-B006-397DE49ED8E2}" type="sibTrans" cxnId="{06BA3C52-CF28-4F77-A4C3-42DAC28914F2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2D1251C2-CFA7-45DF-86B4-27C4CF9A42FF}">
      <dgm:prSet/>
      <dgm:spPr/>
      <dgm:t>
        <a:bodyPr/>
        <a:lstStyle/>
        <a:p>
          <a:r>
            <a:rPr lang="en-US" altLang="en-US">
              <a:latin typeface="+mj-lt"/>
              <a:ea typeface="+mj-ea"/>
            </a:rPr>
            <a:t>4.6 *</a:t>
          </a:r>
          <a:r>
            <a:rPr lang="zh-CN" altLang="en-US">
              <a:latin typeface="+mj-lt"/>
              <a:ea typeface="+mj-ea"/>
            </a:rPr>
            <a:t>复杂正弦交流电路的分析与计算</a:t>
          </a:r>
        </a:p>
      </dgm:t>
    </dgm:pt>
    <dgm:pt modelId="{0FF3D5B1-2D31-48ED-86ED-732A65AF13AC}" type="parTrans" cxnId="{4BF8773B-4E5F-40ED-A203-7AF771D1253C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72368E04-5231-405F-AFB9-219BF1292C2F}" type="sibTrans" cxnId="{4BF8773B-4E5F-40ED-A203-7AF771D1253C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DE9069E2-ABEE-491A-9CC3-C645D859B4A0}">
      <dgm:prSet/>
      <dgm:spPr/>
      <dgm:t>
        <a:bodyPr/>
        <a:lstStyle/>
        <a:p>
          <a:r>
            <a:rPr lang="en-US" altLang="en-US">
              <a:latin typeface="+mj-lt"/>
              <a:ea typeface="+mj-ea"/>
            </a:rPr>
            <a:t>4.7  </a:t>
          </a:r>
          <a:r>
            <a:rPr lang="zh-CN" altLang="en-US">
              <a:latin typeface="+mj-lt"/>
              <a:ea typeface="+mj-ea"/>
            </a:rPr>
            <a:t>交流电路的频率特性</a:t>
          </a:r>
        </a:p>
      </dgm:t>
    </dgm:pt>
    <dgm:pt modelId="{D0EAEE61-50BE-4FE7-81F9-41AEF2BD71E5}" type="parTrans" cxnId="{AF462767-C8F3-4A74-A028-0F5CE752B245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D96419FD-2AD6-4D2E-B1DA-1BA5B8EFBE64}" type="sibTrans" cxnId="{AF462767-C8F3-4A74-A028-0F5CE752B245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C488BE69-A8D3-4F60-ACA9-20C24DAA0565}">
      <dgm:prSet/>
      <dgm:spPr/>
      <dgm:t>
        <a:bodyPr/>
        <a:lstStyle/>
        <a:p>
          <a:r>
            <a:rPr lang="en-US" altLang="en-US">
              <a:latin typeface="+mj-lt"/>
              <a:ea typeface="+mj-ea"/>
            </a:rPr>
            <a:t>4.8  </a:t>
          </a:r>
          <a:r>
            <a:rPr lang="zh-CN" altLang="en-US">
              <a:latin typeface="+mj-lt"/>
              <a:ea typeface="+mj-ea"/>
            </a:rPr>
            <a:t>功率因数的提高</a:t>
          </a:r>
        </a:p>
      </dgm:t>
    </dgm:pt>
    <dgm:pt modelId="{DB947E29-7C1E-4D0F-855D-1D48BB11B98B}" type="parTrans" cxnId="{53179169-365A-4820-9567-541A25A7271C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811B64D8-D341-4357-BF1D-5BE4AA6E84C2}" type="sibTrans" cxnId="{53179169-365A-4820-9567-541A25A7271C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E723AA7B-D012-4751-9908-CF8DCBFC478C}">
      <dgm:prSet/>
      <dgm:spPr/>
      <dgm:t>
        <a:bodyPr/>
        <a:lstStyle/>
        <a:p>
          <a:r>
            <a:rPr lang="en-US" altLang="en-US">
              <a:latin typeface="+mj-lt"/>
              <a:ea typeface="+mj-ea"/>
            </a:rPr>
            <a:t>4.9  </a:t>
          </a:r>
          <a:r>
            <a:rPr lang="zh-CN" altLang="en-US">
              <a:latin typeface="+mj-lt"/>
              <a:ea typeface="+mj-ea"/>
            </a:rPr>
            <a:t>非正弦周期电流和电压</a:t>
          </a:r>
        </a:p>
      </dgm:t>
    </dgm:pt>
    <dgm:pt modelId="{B46B4072-E684-4320-9587-09360C29256D}" type="parTrans" cxnId="{DE38EE96-8E3C-4498-8076-8AAB82B4B7F7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0D1B6556-4A38-404D-96FA-B74B3443F7CB}" type="sibTrans" cxnId="{DE38EE96-8E3C-4498-8076-8AAB82B4B7F7}">
      <dgm:prSet/>
      <dgm:spPr/>
      <dgm:t>
        <a:bodyPr/>
        <a:lstStyle/>
        <a:p>
          <a:endParaRPr lang="zh-CN" altLang="en-US">
            <a:latin typeface="+mj-lt"/>
            <a:ea typeface="+mj-ea"/>
          </a:endParaRPr>
        </a:p>
      </dgm:t>
    </dgm:pt>
    <dgm:pt modelId="{576A94B3-EAF1-4A0C-ACC9-AB27D7010EEB}" type="pres">
      <dgm:prSet presAssocID="{45F4EF69-8ABA-44CD-B3BE-E6A23E5C7851}" presName="linear" presStyleCnt="0">
        <dgm:presLayoutVars>
          <dgm:animLvl val="lvl"/>
          <dgm:resizeHandles val="exact"/>
        </dgm:presLayoutVars>
      </dgm:prSet>
      <dgm:spPr/>
    </dgm:pt>
    <dgm:pt modelId="{EBEFAEF4-76F8-4F8E-B82F-2867378257F6}" type="pres">
      <dgm:prSet presAssocID="{8783A20E-53BE-4935-A671-5A9C8E1F3C4A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F5F42CDB-1F30-439A-A25B-008E91A7226E}" type="pres">
      <dgm:prSet presAssocID="{55EC2756-5743-4464-8662-C46617494525}" presName="spacer" presStyleCnt="0"/>
      <dgm:spPr/>
    </dgm:pt>
    <dgm:pt modelId="{59E1D729-08F8-4EE2-8606-211B7B4DF705}" type="pres">
      <dgm:prSet presAssocID="{6192DB9E-0368-44A0-8377-DA48FB076190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0698171-A5DD-4520-A39E-0E9FD846EDEF}" type="pres">
      <dgm:prSet presAssocID="{C5C6D8CD-690D-4EB9-9355-D7F4F1C9C77E}" presName="spacer" presStyleCnt="0"/>
      <dgm:spPr/>
    </dgm:pt>
    <dgm:pt modelId="{5AB8FD8B-E3F2-46DD-BAFC-9D826137EC37}" type="pres">
      <dgm:prSet presAssocID="{3A2DF3B7-C357-4FAD-BB4C-75A172D96AB4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3F7E3F41-8668-480E-811D-310383A3CC9A}" type="pres">
      <dgm:prSet presAssocID="{73D38436-5C65-49D6-A3F1-B4563D8D3BF2}" presName="spacer" presStyleCnt="0"/>
      <dgm:spPr/>
    </dgm:pt>
    <dgm:pt modelId="{FA11DFC1-8B3E-4618-B739-1037FD4F0FD2}" type="pres">
      <dgm:prSet presAssocID="{580F49AC-D855-46CF-BE5A-F3212BD81E59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639BFFE7-E645-4460-8E9F-DF3927D31E0B}" type="pres">
      <dgm:prSet presAssocID="{1CEFA6A4-2141-4CF6-BCC6-D5EFE6337363}" presName="spacer" presStyleCnt="0"/>
      <dgm:spPr/>
    </dgm:pt>
    <dgm:pt modelId="{A7B382BE-3059-4107-9757-2AB456DA2998}" type="pres">
      <dgm:prSet presAssocID="{08D30CB8-3B68-4DBD-8F25-DE96EF179D59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66B01EB0-888D-41F0-9848-CDA39CAD0D4C}" type="pres">
      <dgm:prSet presAssocID="{4593FED1-EA8B-4944-B006-397DE49ED8E2}" presName="spacer" presStyleCnt="0"/>
      <dgm:spPr/>
    </dgm:pt>
    <dgm:pt modelId="{00E9D24F-4909-4D0F-8003-45BFEFC0EBC2}" type="pres">
      <dgm:prSet presAssocID="{2D1251C2-CFA7-45DF-86B4-27C4CF9A42FF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9D54BA98-3214-43AA-9AB2-259A98AEBCDE}" type="pres">
      <dgm:prSet presAssocID="{72368E04-5231-405F-AFB9-219BF1292C2F}" presName="spacer" presStyleCnt="0"/>
      <dgm:spPr/>
    </dgm:pt>
    <dgm:pt modelId="{12259B54-E57F-4AA5-A0BE-5B34D6C90DE1}" type="pres">
      <dgm:prSet presAssocID="{DE9069E2-ABEE-491A-9CC3-C645D859B4A0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3E3C9A58-FA94-48BE-AE62-3EC99B8F7E23}" type="pres">
      <dgm:prSet presAssocID="{D96419FD-2AD6-4D2E-B1DA-1BA5B8EFBE64}" presName="spacer" presStyleCnt="0"/>
      <dgm:spPr/>
    </dgm:pt>
    <dgm:pt modelId="{4886078E-127C-4830-8247-F654987315DB}" type="pres">
      <dgm:prSet presAssocID="{C488BE69-A8D3-4F60-ACA9-20C24DAA0565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4FDF00B9-7FDF-4725-8C64-1086896A7E9E}" type="pres">
      <dgm:prSet presAssocID="{811B64D8-D341-4357-BF1D-5BE4AA6E84C2}" presName="spacer" presStyleCnt="0"/>
      <dgm:spPr/>
    </dgm:pt>
    <dgm:pt modelId="{7F01C5D2-A16C-4870-BF56-F73B4586C9A6}" type="pres">
      <dgm:prSet presAssocID="{E723AA7B-D012-4751-9908-CF8DCBFC478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1B184210-BA57-4B44-BE8D-2852BBB8D4B1}" type="presOf" srcId="{580F49AC-D855-46CF-BE5A-F3212BD81E59}" destId="{FA11DFC1-8B3E-4618-B739-1037FD4F0FD2}" srcOrd="0" destOrd="0" presId="urn:microsoft.com/office/officeart/2005/8/layout/vList2"/>
    <dgm:cxn modelId="{4BF8773B-4E5F-40ED-A203-7AF771D1253C}" srcId="{45F4EF69-8ABA-44CD-B3BE-E6A23E5C7851}" destId="{2D1251C2-CFA7-45DF-86B4-27C4CF9A42FF}" srcOrd="5" destOrd="0" parTransId="{0FF3D5B1-2D31-48ED-86ED-732A65AF13AC}" sibTransId="{72368E04-5231-405F-AFB9-219BF1292C2F}"/>
    <dgm:cxn modelId="{AF462767-C8F3-4A74-A028-0F5CE752B245}" srcId="{45F4EF69-8ABA-44CD-B3BE-E6A23E5C7851}" destId="{DE9069E2-ABEE-491A-9CC3-C645D859B4A0}" srcOrd="6" destOrd="0" parTransId="{D0EAEE61-50BE-4FE7-81F9-41AEF2BD71E5}" sibTransId="{D96419FD-2AD6-4D2E-B1DA-1BA5B8EFBE64}"/>
    <dgm:cxn modelId="{53179169-365A-4820-9567-541A25A7271C}" srcId="{45F4EF69-8ABA-44CD-B3BE-E6A23E5C7851}" destId="{C488BE69-A8D3-4F60-ACA9-20C24DAA0565}" srcOrd="7" destOrd="0" parTransId="{DB947E29-7C1E-4D0F-855D-1D48BB11B98B}" sibTransId="{811B64D8-D341-4357-BF1D-5BE4AA6E84C2}"/>
    <dgm:cxn modelId="{1424266B-1D13-43F4-AB9B-A0B478C3512B}" srcId="{45F4EF69-8ABA-44CD-B3BE-E6A23E5C7851}" destId="{580F49AC-D855-46CF-BE5A-F3212BD81E59}" srcOrd="3" destOrd="0" parTransId="{E039FFD9-9695-415B-83F4-CA206C7217B9}" sibTransId="{1CEFA6A4-2141-4CF6-BCC6-D5EFE6337363}"/>
    <dgm:cxn modelId="{74A9074C-A829-4733-A489-BA9F25AD1940}" type="presOf" srcId="{45F4EF69-8ABA-44CD-B3BE-E6A23E5C7851}" destId="{576A94B3-EAF1-4A0C-ACC9-AB27D7010EEB}" srcOrd="0" destOrd="0" presId="urn:microsoft.com/office/officeart/2005/8/layout/vList2"/>
    <dgm:cxn modelId="{D11B234D-F06D-47D8-A257-E2C93888E8D0}" type="presOf" srcId="{DE9069E2-ABEE-491A-9CC3-C645D859B4A0}" destId="{12259B54-E57F-4AA5-A0BE-5B34D6C90DE1}" srcOrd="0" destOrd="0" presId="urn:microsoft.com/office/officeart/2005/8/layout/vList2"/>
    <dgm:cxn modelId="{06BA3C52-CF28-4F77-A4C3-42DAC28914F2}" srcId="{45F4EF69-8ABA-44CD-B3BE-E6A23E5C7851}" destId="{08D30CB8-3B68-4DBD-8F25-DE96EF179D59}" srcOrd="4" destOrd="0" parTransId="{E76B77F6-9D12-4D52-BA51-66B316402026}" sibTransId="{4593FED1-EA8B-4944-B006-397DE49ED8E2}"/>
    <dgm:cxn modelId="{E3ECDC72-3D45-4AD1-8C92-62A42854C6F9}" type="presOf" srcId="{C488BE69-A8D3-4F60-ACA9-20C24DAA0565}" destId="{4886078E-127C-4830-8247-F654987315DB}" srcOrd="0" destOrd="0" presId="urn:microsoft.com/office/officeart/2005/8/layout/vList2"/>
    <dgm:cxn modelId="{43DA757F-BCC8-46A4-AC45-D5953D0077EB}" srcId="{45F4EF69-8ABA-44CD-B3BE-E6A23E5C7851}" destId="{3A2DF3B7-C357-4FAD-BB4C-75A172D96AB4}" srcOrd="2" destOrd="0" parTransId="{B44C514D-03BF-4B16-8F9D-09744EB8161A}" sibTransId="{73D38436-5C65-49D6-A3F1-B4563D8D3BF2}"/>
    <dgm:cxn modelId="{B0431993-8DC4-4881-BCE5-F762762C392B}" type="presOf" srcId="{6192DB9E-0368-44A0-8377-DA48FB076190}" destId="{59E1D729-08F8-4EE2-8606-211B7B4DF705}" srcOrd="0" destOrd="0" presId="urn:microsoft.com/office/officeart/2005/8/layout/vList2"/>
    <dgm:cxn modelId="{DE38EE96-8E3C-4498-8076-8AAB82B4B7F7}" srcId="{45F4EF69-8ABA-44CD-B3BE-E6A23E5C7851}" destId="{E723AA7B-D012-4751-9908-CF8DCBFC478C}" srcOrd="8" destOrd="0" parTransId="{B46B4072-E684-4320-9587-09360C29256D}" sibTransId="{0D1B6556-4A38-404D-96FA-B74B3443F7CB}"/>
    <dgm:cxn modelId="{A9FE05A0-57B5-4B37-A4DA-F9891190F5C2}" srcId="{45F4EF69-8ABA-44CD-B3BE-E6A23E5C7851}" destId="{8783A20E-53BE-4935-A671-5A9C8E1F3C4A}" srcOrd="0" destOrd="0" parTransId="{363BAE2C-360F-4F41-B6D9-F5D6732D6ACD}" sibTransId="{55EC2756-5743-4464-8662-C46617494525}"/>
    <dgm:cxn modelId="{098CDAA6-A88E-4B13-BC35-DEF40F044F46}" type="presOf" srcId="{2D1251C2-CFA7-45DF-86B4-27C4CF9A42FF}" destId="{00E9D24F-4909-4D0F-8003-45BFEFC0EBC2}" srcOrd="0" destOrd="0" presId="urn:microsoft.com/office/officeart/2005/8/layout/vList2"/>
    <dgm:cxn modelId="{0AF6B2AE-92E1-4CBE-84E1-9AC21385698B}" srcId="{45F4EF69-8ABA-44CD-B3BE-E6A23E5C7851}" destId="{6192DB9E-0368-44A0-8377-DA48FB076190}" srcOrd="1" destOrd="0" parTransId="{AACFE555-DD1D-4590-A2FE-F54028680900}" sibTransId="{C5C6D8CD-690D-4EB9-9355-D7F4F1C9C77E}"/>
    <dgm:cxn modelId="{4A6EAABE-4DF6-4C64-92E3-6AB039ED4326}" type="presOf" srcId="{8783A20E-53BE-4935-A671-5A9C8E1F3C4A}" destId="{EBEFAEF4-76F8-4F8E-B82F-2867378257F6}" srcOrd="0" destOrd="0" presId="urn:microsoft.com/office/officeart/2005/8/layout/vList2"/>
    <dgm:cxn modelId="{9B5EDBD5-3871-41DE-93AD-3D6C0DB31CA7}" type="presOf" srcId="{3A2DF3B7-C357-4FAD-BB4C-75A172D96AB4}" destId="{5AB8FD8B-E3F2-46DD-BAFC-9D826137EC37}" srcOrd="0" destOrd="0" presId="urn:microsoft.com/office/officeart/2005/8/layout/vList2"/>
    <dgm:cxn modelId="{01FF2BF9-A338-482F-B76F-477262E8AAD2}" type="presOf" srcId="{E723AA7B-D012-4751-9908-CF8DCBFC478C}" destId="{7F01C5D2-A16C-4870-BF56-F73B4586C9A6}" srcOrd="0" destOrd="0" presId="urn:microsoft.com/office/officeart/2005/8/layout/vList2"/>
    <dgm:cxn modelId="{27BB03FD-F8F6-459C-92D7-EA2BDB1949C5}" type="presOf" srcId="{08D30CB8-3B68-4DBD-8F25-DE96EF179D59}" destId="{A7B382BE-3059-4107-9757-2AB456DA2998}" srcOrd="0" destOrd="0" presId="urn:microsoft.com/office/officeart/2005/8/layout/vList2"/>
    <dgm:cxn modelId="{229696FA-B58D-4711-99DC-DE8A8FA99448}" type="presParOf" srcId="{576A94B3-EAF1-4A0C-ACC9-AB27D7010EEB}" destId="{EBEFAEF4-76F8-4F8E-B82F-2867378257F6}" srcOrd="0" destOrd="0" presId="urn:microsoft.com/office/officeart/2005/8/layout/vList2"/>
    <dgm:cxn modelId="{58985661-4A37-42D0-9301-FD655BAF5E5B}" type="presParOf" srcId="{576A94B3-EAF1-4A0C-ACC9-AB27D7010EEB}" destId="{F5F42CDB-1F30-439A-A25B-008E91A7226E}" srcOrd="1" destOrd="0" presId="urn:microsoft.com/office/officeart/2005/8/layout/vList2"/>
    <dgm:cxn modelId="{A6515BA7-67EC-4BC1-8455-9148AA947FE5}" type="presParOf" srcId="{576A94B3-EAF1-4A0C-ACC9-AB27D7010EEB}" destId="{59E1D729-08F8-4EE2-8606-211B7B4DF705}" srcOrd="2" destOrd="0" presId="urn:microsoft.com/office/officeart/2005/8/layout/vList2"/>
    <dgm:cxn modelId="{F62550F0-C2AD-4023-92A1-489445212DAF}" type="presParOf" srcId="{576A94B3-EAF1-4A0C-ACC9-AB27D7010EEB}" destId="{A0698171-A5DD-4520-A39E-0E9FD846EDEF}" srcOrd="3" destOrd="0" presId="urn:microsoft.com/office/officeart/2005/8/layout/vList2"/>
    <dgm:cxn modelId="{5E83F633-4224-4260-8991-57A7D369E6F7}" type="presParOf" srcId="{576A94B3-EAF1-4A0C-ACC9-AB27D7010EEB}" destId="{5AB8FD8B-E3F2-46DD-BAFC-9D826137EC37}" srcOrd="4" destOrd="0" presId="urn:microsoft.com/office/officeart/2005/8/layout/vList2"/>
    <dgm:cxn modelId="{1E7223D5-531C-4FC9-9EDD-518F3AF8F5C1}" type="presParOf" srcId="{576A94B3-EAF1-4A0C-ACC9-AB27D7010EEB}" destId="{3F7E3F41-8668-480E-811D-310383A3CC9A}" srcOrd="5" destOrd="0" presId="urn:microsoft.com/office/officeart/2005/8/layout/vList2"/>
    <dgm:cxn modelId="{32A4478A-8ADD-4214-98BC-1D84C7BD58D4}" type="presParOf" srcId="{576A94B3-EAF1-4A0C-ACC9-AB27D7010EEB}" destId="{FA11DFC1-8B3E-4618-B739-1037FD4F0FD2}" srcOrd="6" destOrd="0" presId="urn:microsoft.com/office/officeart/2005/8/layout/vList2"/>
    <dgm:cxn modelId="{DCC34219-9E70-4876-A547-0936FEF9981F}" type="presParOf" srcId="{576A94B3-EAF1-4A0C-ACC9-AB27D7010EEB}" destId="{639BFFE7-E645-4460-8E9F-DF3927D31E0B}" srcOrd="7" destOrd="0" presId="urn:microsoft.com/office/officeart/2005/8/layout/vList2"/>
    <dgm:cxn modelId="{1CF87DEC-F699-4069-B0A2-6DFECDA650F8}" type="presParOf" srcId="{576A94B3-EAF1-4A0C-ACC9-AB27D7010EEB}" destId="{A7B382BE-3059-4107-9757-2AB456DA2998}" srcOrd="8" destOrd="0" presId="urn:microsoft.com/office/officeart/2005/8/layout/vList2"/>
    <dgm:cxn modelId="{2FCFF919-2181-4262-B4DA-F77C5317076D}" type="presParOf" srcId="{576A94B3-EAF1-4A0C-ACC9-AB27D7010EEB}" destId="{66B01EB0-888D-41F0-9848-CDA39CAD0D4C}" srcOrd="9" destOrd="0" presId="urn:microsoft.com/office/officeart/2005/8/layout/vList2"/>
    <dgm:cxn modelId="{E24921A7-50C9-4ECE-B8BA-5E720028C626}" type="presParOf" srcId="{576A94B3-EAF1-4A0C-ACC9-AB27D7010EEB}" destId="{00E9D24F-4909-4D0F-8003-45BFEFC0EBC2}" srcOrd="10" destOrd="0" presId="urn:microsoft.com/office/officeart/2005/8/layout/vList2"/>
    <dgm:cxn modelId="{3EF5A236-A297-42DA-B229-ADDBA4AE551A}" type="presParOf" srcId="{576A94B3-EAF1-4A0C-ACC9-AB27D7010EEB}" destId="{9D54BA98-3214-43AA-9AB2-259A98AEBCDE}" srcOrd="11" destOrd="0" presId="urn:microsoft.com/office/officeart/2005/8/layout/vList2"/>
    <dgm:cxn modelId="{D204FD42-721B-4B47-82B0-A087E12A2A04}" type="presParOf" srcId="{576A94B3-EAF1-4A0C-ACC9-AB27D7010EEB}" destId="{12259B54-E57F-4AA5-A0BE-5B34D6C90DE1}" srcOrd="12" destOrd="0" presId="urn:microsoft.com/office/officeart/2005/8/layout/vList2"/>
    <dgm:cxn modelId="{ED5D7988-AD87-464C-92CA-5BE151FDC06B}" type="presParOf" srcId="{576A94B3-EAF1-4A0C-ACC9-AB27D7010EEB}" destId="{3E3C9A58-FA94-48BE-AE62-3EC99B8F7E23}" srcOrd="13" destOrd="0" presId="urn:microsoft.com/office/officeart/2005/8/layout/vList2"/>
    <dgm:cxn modelId="{20536B97-E1D3-4BBD-9716-CAAFC6D971CB}" type="presParOf" srcId="{576A94B3-EAF1-4A0C-ACC9-AB27D7010EEB}" destId="{4886078E-127C-4830-8247-F654987315DB}" srcOrd="14" destOrd="0" presId="urn:microsoft.com/office/officeart/2005/8/layout/vList2"/>
    <dgm:cxn modelId="{8C402C15-7F41-4B84-8C9A-6FFFA01D8E36}" type="presParOf" srcId="{576A94B3-EAF1-4A0C-ACC9-AB27D7010EEB}" destId="{4FDF00B9-7FDF-4725-8C64-1086896A7E9E}" srcOrd="15" destOrd="0" presId="urn:microsoft.com/office/officeart/2005/8/layout/vList2"/>
    <dgm:cxn modelId="{DE3A693A-864D-4A97-9389-02E5CB9D1E92}" type="presParOf" srcId="{576A94B3-EAF1-4A0C-ACC9-AB27D7010EEB}" destId="{7F01C5D2-A16C-4870-BF56-F73B4586C9A6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501C50-E794-4139-A826-5AB4B59E7A6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1E1366B-E056-4BEB-AFA5-4FB3C55D8080}">
      <dgm:prSet phldrT="[文本]"/>
      <dgm:spPr/>
      <dgm:t>
        <a:bodyPr vert="vert"/>
        <a:lstStyle/>
        <a:p>
          <a:r>
            <a:rPr lang="zh-CN" altLang="en-US" dirty="0"/>
            <a:t>电压</a:t>
          </a:r>
          <a:r>
            <a:rPr lang="en-US" altLang="zh-CN" i="1" dirty="0"/>
            <a:t>u</a:t>
          </a:r>
          <a:r>
            <a:rPr lang="zh-CN" altLang="en-US" dirty="0"/>
            <a:t>与电流</a:t>
          </a:r>
          <a:r>
            <a:rPr lang="en-US" altLang="zh-CN" i="1" dirty="0" err="1"/>
            <a:t>i</a:t>
          </a:r>
          <a:r>
            <a:rPr lang="zh-CN" altLang="en-US" dirty="0"/>
            <a:t>的关系</a:t>
          </a:r>
        </a:p>
      </dgm:t>
    </dgm:pt>
    <dgm:pt modelId="{820BD325-9BB3-41EB-8AD7-D3C1A24B35C1}" type="parTrans" cxnId="{543BB067-A234-400F-96E4-1564715795D4}">
      <dgm:prSet/>
      <dgm:spPr/>
      <dgm:t>
        <a:bodyPr/>
        <a:lstStyle/>
        <a:p>
          <a:endParaRPr lang="zh-CN" altLang="en-US"/>
        </a:p>
      </dgm:t>
    </dgm:pt>
    <dgm:pt modelId="{A94B67D0-AFDE-493E-808A-3A735E1B1AB2}" type="sibTrans" cxnId="{543BB067-A234-400F-96E4-1564715795D4}">
      <dgm:prSet/>
      <dgm:spPr/>
      <dgm:t>
        <a:bodyPr/>
        <a:lstStyle/>
        <a:p>
          <a:endParaRPr lang="zh-CN" altLang="en-US"/>
        </a:p>
      </dgm:t>
    </dgm:pt>
    <dgm:pt modelId="{34F3D1BA-4E61-441D-A6E6-A71B68EF9580}">
      <dgm:prSet phldrT="[文本]"/>
      <dgm:spPr/>
      <dgm:t>
        <a:bodyPr/>
        <a:lstStyle/>
        <a:p>
          <a:pPr algn="l"/>
          <a:r>
            <a:rPr lang="zh-CN" altLang="en-US" dirty="0"/>
            <a:t>角频率：</a:t>
          </a:r>
        </a:p>
      </dgm:t>
    </dgm:pt>
    <dgm:pt modelId="{74E34969-64C9-4EDD-A7BE-D3524D85C481}" type="parTrans" cxnId="{7A26D686-A510-4C22-933D-B40EBF0E0BDB}">
      <dgm:prSet/>
      <dgm:spPr/>
      <dgm:t>
        <a:bodyPr/>
        <a:lstStyle/>
        <a:p>
          <a:endParaRPr lang="zh-CN" altLang="en-US"/>
        </a:p>
      </dgm:t>
    </dgm:pt>
    <dgm:pt modelId="{51D3804A-1844-490C-A15F-0BC1189FC371}" type="sibTrans" cxnId="{7A26D686-A510-4C22-933D-B40EBF0E0BDB}">
      <dgm:prSet/>
      <dgm:spPr/>
      <dgm:t>
        <a:bodyPr/>
        <a:lstStyle/>
        <a:p>
          <a:endParaRPr lang="zh-CN" altLang="en-US"/>
        </a:p>
      </dgm:t>
    </dgm:pt>
    <dgm:pt modelId="{62B41A69-19E6-4B6F-ABA1-E4921972BE8F}">
      <dgm:prSet phldrT="[文本]"/>
      <dgm:spPr/>
      <dgm:t>
        <a:bodyPr/>
        <a:lstStyle/>
        <a:p>
          <a:pPr algn="l"/>
          <a:r>
            <a:rPr lang="zh-CN" altLang="en-US" dirty="0"/>
            <a:t>初相位：</a:t>
          </a:r>
        </a:p>
      </dgm:t>
    </dgm:pt>
    <dgm:pt modelId="{FBB51217-5452-4143-A86D-209A545C62F7}" type="parTrans" cxnId="{B2482035-3A3A-4643-9ADE-3348556E2D8D}">
      <dgm:prSet/>
      <dgm:spPr/>
      <dgm:t>
        <a:bodyPr/>
        <a:lstStyle/>
        <a:p>
          <a:endParaRPr lang="zh-CN" altLang="en-US"/>
        </a:p>
      </dgm:t>
    </dgm:pt>
    <dgm:pt modelId="{00697E64-C642-4BD5-A919-CF42468EC54D}" type="sibTrans" cxnId="{B2482035-3A3A-4643-9ADE-3348556E2D8D}">
      <dgm:prSet/>
      <dgm:spPr/>
      <dgm:t>
        <a:bodyPr/>
        <a:lstStyle/>
        <a:p>
          <a:endParaRPr lang="zh-CN" altLang="en-US"/>
        </a:p>
      </dgm:t>
    </dgm:pt>
    <dgm:pt modelId="{94FD265C-6CE2-42EB-8C99-A6C074911186}">
      <dgm:prSet phldrT="[文本]"/>
      <dgm:spPr/>
      <dgm:t>
        <a:bodyPr/>
        <a:lstStyle/>
        <a:p>
          <a:pPr algn="l"/>
          <a:r>
            <a:rPr lang="zh-CN" altLang="en-US" dirty="0"/>
            <a:t>大小：</a:t>
          </a:r>
        </a:p>
      </dgm:t>
    </dgm:pt>
    <dgm:pt modelId="{F2C7E4C7-698E-4F6A-9EC1-0F0614277157}" type="parTrans" cxnId="{196390F1-B2EC-4510-8013-8A9D7BCF1C69}">
      <dgm:prSet/>
      <dgm:spPr/>
      <dgm:t>
        <a:bodyPr/>
        <a:lstStyle/>
        <a:p>
          <a:endParaRPr lang="zh-CN" altLang="en-US"/>
        </a:p>
      </dgm:t>
    </dgm:pt>
    <dgm:pt modelId="{0620A0F6-CF8A-4570-9AA6-4DBAA7455507}" type="sibTrans" cxnId="{196390F1-B2EC-4510-8013-8A9D7BCF1C69}">
      <dgm:prSet/>
      <dgm:spPr/>
      <dgm:t>
        <a:bodyPr/>
        <a:lstStyle/>
        <a:p>
          <a:endParaRPr lang="zh-CN" altLang="en-US"/>
        </a:p>
      </dgm:t>
    </dgm:pt>
    <dgm:pt modelId="{CFDBEB59-EE58-4B88-8112-78B70650E0B0}" type="pres">
      <dgm:prSet presAssocID="{38501C50-E794-4139-A826-5AB4B59E7A6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489DA5E-4D87-44D3-BBCC-66F0932FE33E}" type="pres">
      <dgm:prSet presAssocID="{21E1366B-E056-4BEB-AFA5-4FB3C55D8080}" presName="root1" presStyleCnt="0"/>
      <dgm:spPr/>
    </dgm:pt>
    <dgm:pt modelId="{EC868504-1FFA-44DF-BCCB-AE0339861C11}" type="pres">
      <dgm:prSet presAssocID="{21E1366B-E056-4BEB-AFA5-4FB3C55D8080}" presName="LevelOneTextNode" presStyleLbl="node0" presStyleIdx="0" presStyleCnt="1" custScaleX="119181" custScaleY="59740">
        <dgm:presLayoutVars>
          <dgm:chPref val="3"/>
        </dgm:presLayoutVars>
      </dgm:prSet>
      <dgm:spPr/>
    </dgm:pt>
    <dgm:pt modelId="{7DD73556-DA5F-4EC9-BA7E-8F76E65990DF}" type="pres">
      <dgm:prSet presAssocID="{21E1366B-E056-4BEB-AFA5-4FB3C55D8080}" presName="level2hierChild" presStyleCnt="0"/>
      <dgm:spPr/>
    </dgm:pt>
    <dgm:pt modelId="{ED095C27-523B-465B-9991-3F72FB0C6C7A}" type="pres">
      <dgm:prSet presAssocID="{74E34969-64C9-4EDD-A7BE-D3524D85C481}" presName="conn2-1" presStyleLbl="parChTrans1D2" presStyleIdx="0" presStyleCnt="3"/>
      <dgm:spPr/>
    </dgm:pt>
    <dgm:pt modelId="{95C6B837-306C-4BE6-BE18-8ECAAFDBF66F}" type="pres">
      <dgm:prSet presAssocID="{74E34969-64C9-4EDD-A7BE-D3524D85C481}" presName="connTx" presStyleLbl="parChTrans1D2" presStyleIdx="0" presStyleCnt="3"/>
      <dgm:spPr/>
    </dgm:pt>
    <dgm:pt modelId="{D154F259-81B9-466A-94C8-8FA0675692DF}" type="pres">
      <dgm:prSet presAssocID="{34F3D1BA-4E61-441D-A6E6-A71B68EF9580}" presName="root2" presStyleCnt="0"/>
      <dgm:spPr/>
    </dgm:pt>
    <dgm:pt modelId="{BEA1946E-947D-47D6-B938-26EB9A766CD7}" type="pres">
      <dgm:prSet presAssocID="{34F3D1BA-4E61-441D-A6E6-A71B68EF9580}" presName="LevelTwoTextNode" presStyleLbl="node2" presStyleIdx="0" presStyleCnt="3" custScaleX="126293">
        <dgm:presLayoutVars>
          <dgm:chPref val="3"/>
        </dgm:presLayoutVars>
      </dgm:prSet>
      <dgm:spPr/>
    </dgm:pt>
    <dgm:pt modelId="{C91AAEE9-D1BE-4380-A399-CA3E43D8F6E2}" type="pres">
      <dgm:prSet presAssocID="{34F3D1BA-4E61-441D-A6E6-A71B68EF9580}" presName="level3hierChild" presStyleCnt="0"/>
      <dgm:spPr/>
    </dgm:pt>
    <dgm:pt modelId="{3FB4B770-C864-4432-8B82-97CA3CDD037E}" type="pres">
      <dgm:prSet presAssocID="{FBB51217-5452-4143-A86D-209A545C62F7}" presName="conn2-1" presStyleLbl="parChTrans1D2" presStyleIdx="1" presStyleCnt="3"/>
      <dgm:spPr/>
    </dgm:pt>
    <dgm:pt modelId="{BDFDB8EE-E2D5-45F0-99D5-DA3246EE18AE}" type="pres">
      <dgm:prSet presAssocID="{FBB51217-5452-4143-A86D-209A545C62F7}" presName="connTx" presStyleLbl="parChTrans1D2" presStyleIdx="1" presStyleCnt="3"/>
      <dgm:spPr/>
    </dgm:pt>
    <dgm:pt modelId="{0A0C6DC3-243B-40D7-96EE-DC755510806F}" type="pres">
      <dgm:prSet presAssocID="{62B41A69-19E6-4B6F-ABA1-E4921972BE8F}" presName="root2" presStyleCnt="0"/>
      <dgm:spPr/>
    </dgm:pt>
    <dgm:pt modelId="{90F0D06C-78E9-4E93-9FC4-5CF2A3EFB4E2}" type="pres">
      <dgm:prSet presAssocID="{62B41A69-19E6-4B6F-ABA1-E4921972BE8F}" presName="LevelTwoTextNode" presStyleLbl="node2" presStyleIdx="1" presStyleCnt="3" custScaleX="126293">
        <dgm:presLayoutVars>
          <dgm:chPref val="3"/>
        </dgm:presLayoutVars>
      </dgm:prSet>
      <dgm:spPr/>
    </dgm:pt>
    <dgm:pt modelId="{FD6C0D36-AE7C-45CA-AE63-E63638453416}" type="pres">
      <dgm:prSet presAssocID="{62B41A69-19E6-4B6F-ABA1-E4921972BE8F}" presName="level3hierChild" presStyleCnt="0"/>
      <dgm:spPr/>
    </dgm:pt>
    <dgm:pt modelId="{6DB69700-544E-4452-94FC-7B0FAAB02DED}" type="pres">
      <dgm:prSet presAssocID="{F2C7E4C7-698E-4F6A-9EC1-0F0614277157}" presName="conn2-1" presStyleLbl="parChTrans1D2" presStyleIdx="2" presStyleCnt="3"/>
      <dgm:spPr/>
    </dgm:pt>
    <dgm:pt modelId="{43AF9588-8A06-4128-9DE7-1287BD978183}" type="pres">
      <dgm:prSet presAssocID="{F2C7E4C7-698E-4F6A-9EC1-0F0614277157}" presName="connTx" presStyleLbl="parChTrans1D2" presStyleIdx="2" presStyleCnt="3"/>
      <dgm:spPr/>
    </dgm:pt>
    <dgm:pt modelId="{2C65EEC7-8105-4FFD-865F-95A947F08C08}" type="pres">
      <dgm:prSet presAssocID="{94FD265C-6CE2-42EB-8C99-A6C074911186}" presName="root2" presStyleCnt="0"/>
      <dgm:spPr/>
    </dgm:pt>
    <dgm:pt modelId="{8DD36F6E-6559-4D54-92C7-55B1A385E6F4}" type="pres">
      <dgm:prSet presAssocID="{94FD265C-6CE2-42EB-8C99-A6C074911186}" presName="LevelTwoTextNode" presStyleLbl="node2" presStyleIdx="2" presStyleCnt="3" custScaleX="126293">
        <dgm:presLayoutVars>
          <dgm:chPref val="3"/>
        </dgm:presLayoutVars>
      </dgm:prSet>
      <dgm:spPr/>
    </dgm:pt>
    <dgm:pt modelId="{83CCB4F3-B911-46F9-9C77-44B64F0E21BA}" type="pres">
      <dgm:prSet presAssocID="{94FD265C-6CE2-42EB-8C99-A6C074911186}" presName="level3hierChild" presStyleCnt="0"/>
      <dgm:spPr/>
    </dgm:pt>
  </dgm:ptLst>
  <dgm:cxnLst>
    <dgm:cxn modelId="{A378C910-50F0-4CA0-A844-107045E4066B}" type="presOf" srcId="{21E1366B-E056-4BEB-AFA5-4FB3C55D8080}" destId="{EC868504-1FFA-44DF-BCCB-AE0339861C11}" srcOrd="0" destOrd="0" presId="urn:microsoft.com/office/officeart/2008/layout/HorizontalMultiLevelHierarchy"/>
    <dgm:cxn modelId="{EC79772F-6D29-4A89-B636-904E730DC7DA}" type="presOf" srcId="{FBB51217-5452-4143-A86D-209A545C62F7}" destId="{3FB4B770-C864-4432-8B82-97CA3CDD037E}" srcOrd="0" destOrd="0" presId="urn:microsoft.com/office/officeart/2008/layout/HorizontalMultiLevelHierarchy"/>
    <dgm:cxn modelId="{B2482035-3A3A-4643-9ADE-3348556E2D8D}" srcId="{21E1366B-E056-4BEB-AFA5-4FB3C55D8080}" destId="{62B41A69-19E6-4B6F-ABA1-E4921972BE8F}" srcOrd="1" destOrd="0" parTransId="{FBB51217-5452-4143-A86D-209A545C62F7}" sibTransId="{00697E64-C642-4BD5-A919-CF42468EC54D}"/>
    <dgm:cxn modelId="{543BB067-A234-400F-96E4-1564715795D4}" srcId="{38501C50-E794-4139-A826-5AB4B59E7A61}" destId="{21E1366B-E056-4BEB-AFA5-4FB3C55D8080}" srcOrd="0" destOrd="0" parTransId="{820BD325-9BB3-41EB-8AD7-D3C1A24B35C1}" sibTransId="{A94B67D0-AFDE-493E-808A-3A735E1B1AB2}"/>
    <dgm:cxn modelId="{9701336E-B67E-49A6-BEC3-29F4D53FA2B1}" type="presOf" srcId="{F2C7E4C7-698E-4F6A-9EC1-0F0614277157}" destId="{43AF9588-8A06-4128-9DE7-1287BD978183}" srcOrd="1" destOrd="0" presId="urn:microsoft.com/office/officeart/2008/layout/HorizontalMultiLevelHierarchy"/>
    <dgm:cxn modelId="{7A26D686-A510-4C22-933D-B40EBF0E0BDB}" srcId="{21E1366B-E056-4BEB-AFA5-4FB3C55D8080}" destId="{34F3D1BA-4E61-441D-A6E6-A71B68EF9580}" srcOrd="0" destOrd="0" parTransId="{74E34969-64C9-4EDD-A7BE-D3524D85C481}" sibTransId="{51D3804A-1844-490C-A15F-0BC1189FC371}"/>
    <dgm:cxn modelId="{B84F69AA-8015-420F-B4FA-2AC7CAA0AA30}" type="presOf" srcId="{34F3D1BA-4E61-441D-A6E6-A71B68EF9580}" destId="{BEA1946E-947D-47D6-B938-26EB9A766CD7}" srcOrd="0" destOrd="0" presId="urn:microsoft.com/office/officeart/2008/layout/HorizontalMultiLevelHierarchy"/>
    <dgm:cxn modelId="{BAB759BC-B41E-4B01-973C-5C11CEAB59EF}" type="presOf" srcId="{FBB51217-5452-4143-A86D-209A545C62F7}" destId="{BDFDB8EE-E2D5-45F0-99D5-DA3246EE18AE}" srcOrd="1" destOrd="0" presId="urn:microsoft.com/office/officeart/2008/layout/HorizontalMultiLevelHierarchy"/>
    <dgm:cxn modelId="{5ECA52BF-7FBA-4915-87AC-0FA96EFCDCD8}" type="presOf" srcId="{38501C50-E794-4139-A826-5AB4B59E7A61}" destId="{CFDBEB59-EE58-4B88-8112-78B70650E0B0}" srcOrd="0" destOrd="0" presId="urn:microsoft.com/office/officeart/2008/layout/HorizontalMultiLevelHierarchy"/>
    <dgm:cxn modelId="{580F10C0-A127-4563-8FEE-0BD28ECDD934}" type="presOf" srcId="{94FD265C-6CE2-42EB-8C99-A6C074911186}" destId="{8DD36F6E-6559-4D54-92C7-55B1A385E6F4}" srcOrd="0" destOrd="0" presId="urn:microsoft.com/office/officeart/2008/layout/HorizontalMultiLevelHierarchy"/>
    <dgm:cxn modelId="{EA82C3CC-F210-488B-A70A-6B854E95DBBB}" type="presOf" srcId="{74E34969-64C9-4EDD-A7BE-D3524D85C481}" destId="{95C6B837-306C-4BE6-BE18-8ECAAFDBF66F}" srcOrd="1" destOrd="0" presId="urn:microsoft.com/office/officeart/2008/layout/HorizontalMultiLevelHierarchy"/>
    <dgm:cxn modelId="{5FBB72CE-876C-442E-9999-448D9426A8A1}" type="presOf" srcId="{F2C7E4C7-698E-4F6A-9EC1-0F0614277157}" destId="{6DB69700-544E-4452-94FC-7B0FAAB02DED}" srcOrd="0" destOrd="0" presId="urn:microsoft.com/office/officeart/2008/layout/HorizontalMultiLevelHierarchy"/>
    <dgm:cxn modelId="{50F77BCF-48F7-4492-9373-82AB8D4AA3FA}" type="presOf" srcId="{62B41A69-19E6-4B6F-ABA1-E4921972BE8F}" destId="{90F0D06C-78E9-4E93-9FC4-5CF2A3EFB4E2}" srcOrd="0" destOrd="0" presId="urn:microsoft.com/office/officeart/2008/layout/HorizontalMultiLevelHierarchy"/>
    <dgm:cxn modelId="{205226F0-268D-44BE-8F8A-C0830E4D62EC}" type="presOf" srcId="{74E34969-64C9-4EDD-A7BE-D3524D85C481}" destId="{ED095C27-523B-465B-9991-3F72FB0C6C7A}" srcOrd="0" destOrd="0" presId="urn:microsoft.com/office/officeart/2008/layout/HorizontalMultiLevelHierarchy"/>
    <dgm:cxn modelId="{196390F1-B2EC-4510-8013-8A9D7BCF1C69}" srcId="{21E1366B-E056-4BEB-AFA5-4FB3C55D8080}" destId="{94FD265C-6CE2-42EB-8C99-A6C074911186}" srcOrd="2" destOrd="0" parTransId="{F2C7E4C7-698E-4F6A-9EC1-0F0614277157}" sibTransId="{0620A0F6-CF8A-4570-9AA6-4DBAA7455507}"/>
    <dgm:cxn modelId="{26E56DE3-E6FA-4BF3-8871-7F4C2B67F4CC}" type="presParOf" srcId="{CFDBEB59-EE58-4B88-8112-78B70650E0B0}" destId="{8489DA5E-4D87-44D3-BBCC-66F0932FE33E}" srcOrd="0" destOrd="0" presId="urn:microsoft.com/office/officeart/2008/layout/HorizontalMultiLevelHierarchy"/>
    <dgm:cxn modelId="{B9E4023F-E362-4C0E-AA42-CF77571180C1}" type="presParOf" srcId="{8489DA5E-4D87-44D3-BBCC-66F0932FE33E}" destId="{EC868504-1FFA-44DF-BCCB-AE0339861C11}" srcOrd="0" destOrd="0" presId="urn:microsoft.com/office/officeart/2008/layout/HorizontalMultiLevelHierarchy"/>
    <dgm:cxn modelId="{569D67FD-B630-45B6-B665-D9B8A1FFAA69}" type="presParOf" srcId="{8489DA5E-4D87-44D3-BBCC-66F0932FE33E}" destId="{7DD73556-DA5F-4EC9-BA7E-8F76E65990DF}" srcOrd="1" destOrd="0" presId="urn:microsoft.com/office/officeart/2008/layout/HorizontalMultiLevelHierarchy"/>
    <dgm:cxn modelId="{31CEE4D5-6D8A-4F05-8363-6338D8CB4A7B}" type="presParOf" srcId="{7DD73556-DA5F-4EC9-BA7E-8F76E65990DF}" destId="{ED095C27-523B-465B-9991-3F72FB0C6C7A}" srcOrd="0" destOrd="0" presId="urn:microsoft.com/office/officeart/2008/layout/HorizontalMultiLevelHierarchy"/>
    <dgm:cxn modelId="{C5FB80FB-698C-4B10-BBE9-4EDC94DB753B}" type="presParOf" srcId="{ED095C27-523B-465B-9991-3F72FB0C6C7A}" destId="{95C6B837-306C-4BE6-BE18-8ECAAFDBF66F}" srcOrd="0" destOrd="0" presId="urn:microsoft.com/office/officeart/2008/layout/HorizontalMultiLevelHierarchy"/>
    <dgm:cxn modelId="{11F53DC8-AE3F-4E37-9291-CE80ED12E85B}" type="presParOf" srcId="{7DD73556-DA5F-4EC9-BA7E-8F76E65990DF}" destId="{D154F259-81B9-466A-94C8-8FA0675692DF}" srcOrd="1" destOrd="0" presId="urn:microsoft.com/office/officeart/2008/layout/HorizontalMultiLevelHierarchy"/>
    <dgm:cxn modelId="{E63577F4-41BE-4F74-9343-64AEA853D7DB}" type="presParOf" srcId="{D154F259-81B9-466A-94C8-8FA0675692DF}" destId="{BEA1946E-947D-47D6-B938-26EB9A766CD7}" srcOrd="0" destOrd="0" presId="urn:microsoft.com/office/officeart/2008/layout/HorizontalMultiLevelHierarchy"/>
    <dgm:cxn modelId="{1569F268-6E9F-4BFA-83E6-72C0F5EC3ACD}" type="presParOf" srcId="{D154F259-81B9-466A-94C8-8FA0675692DF}" destId="{C91AAEE9-D1BE-4380-A399-CA3E43D8F6E2}" srcOrd="1" destOrd="0" presId="urn:microsoft.com/office/officeart/2008/layout/HorizontalMultiLevelHierarchy"/>
    <dgm:cxn modelId="{82E4E3E3-6824-45B1-B561-0E11527603C2}" type="presParOf" srcId="{7DD73556-DA5F-4EC9-BA7E-8F76E65990DF}" destId="{3FB4B770-C864-4432-8B82-97CA3CDD037E}" srcOrd="2" destOrd="0" presId="urn:microsoft.com/office/officeart/2008/layout/HorizontalMultiLevelHierarchy"/>
    <dgm:cxn modelId="{73A4C308-5B39-438B-9A5A-2F57A014EA9E}" type="presParOf" srcId="{3FB4B770-C864-4432-8B82-97CA3CDD037E}" destId="{BDFDB8EE-E2D5-45F0-99D5-DA3246EE18AE}" srcOrd="0" destOrd="0" presId="urn:microsoft.com/office/officeart/2008/layout/HorizontalMultiLevelHierarchy"/>
    <dgm:cxn modelId="{D507EB47-792D-4D28-ACE0-1EEC49C95213}" type="presParOf" srcId="{7DD73556-DA5F-4EC9-BA7E-8F76E65990DF}" destId="{0A0C6DC3-243B-40D7-96EE-DC755510806F}" srcOrd="3" destOrd="0" presId="urn:microsoft.com/office/officeart/2008/layout/HorizontalMultiLevelHierarchy"/>
    <dgm:cxn modelId="{D237478E-9840-4690-A96C-CB83182D66FF}" type="presParOf" srcId="{0A0C6DC3-243B-40D7-96EE-DC755510806F}" destId="{90F0D06C-78E9-4E93-9FC4-5CF2A3EFB4E2}" srcOrd="0" destOrd="0" presId="urn:microsoft.com/office/officeart/2008/layout/HorizontalMultiLevelHierarchy"/>
    <dgm:cxn modelId="{93CBE0FF-6700-4D95-8020-83568D266359}" type="presParOf" srcId="{0A0C6DC3-243B-40D7-96EE-DC755510806F}" destId="{FD6C0D36-AE7C-45CA-AE63-E63638453416}" srcOrd="1" destOrd="0" presId="urn:microsoft.com/office/officeart/2008/layout/HorizontalMultiLevelHierarchy"/>
    <dgm:cxn modelId="{33E2EF96-1934-495C-A351-0DDCF0A0E9AB}" type="presParOf" srcId="{7DD73556-DA5F-4EC9-BA7E-8F76E65990DF}" destId="{6DB69700-544E-4452-94FC-7B0FAAB02DED}" srcOrd="4" destOrd="0" presId="urn:microsoft.com/office/officeart/2008/layout/HorizontalMultiLevelHierarchy"/>
    <dgm:cxn modelId="{654512B5-209C-4611-8B0A-F4742130DB8F}" type="presParOf" srcId="{6DB69700-544E-4452-94FC-7B0FAAB02DED}" destId="{43AF9588-8A06-4128-9DE7-1287BD978183}" srcOrd="0" destOrd="0" presId="urn:microsoft.com/office/officeart/2008/layout/HorizontalMultiLevelHierarchy"/>
    <dgm:cxn modelId="{F8B5A5AA-FAD6-45ED-9064-F33A6E2DA26B}" type="presParOf" srcId="{7DD73556-DA5F-4EC9-BA7E-8F76E65990DF}" destId="{2C65EEC7-8105-4FFD-865F-95A947F08C08}" srcOrd="5" destOrd="0" presId="urn:microsoft.com/office/officeart/2008/layout/HorizontalMultiLevelHierarchy"/>
    <dgm:cxn modelId="{50C2B193-E8EB-4C0B-9E5A-5B1042E4B614}" type="presParOf" srcId="{2C65EEC7-8105-4FFD-865F-95A947F08C08}" destId="{8DD36F6E-6559-4D54-92C7-55B1A385E6F4}" srcOrd="0" destOrd="0" presId="urn:microsoft.com/office/officeart/2008/layout/HorizontalMultiLevelHierarchy"/>
    <dgm:cxn modelId="{52CA334B-FC3C-44EC-8E03-00824F57F567}" type="presParOf" srcId="{2C65EEC7-8105-4FFD-865F-95A947F08C08}" destId="{83CCB4F3-B911-46F9-9C77-44B64F0E21B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67D189-83F4-4983-BC4E-7671F97320DD}" type="doc">
      <dgm:prSet loTypeId="urn:microsoft.com/office/officeart/2005/8/layout/process5" loCatId="process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F16E5F5F-BD2C-4707-A291-144DD4A9C987}">
      <dgm:prSet phldrT="[文本]"/>
      <dgm:spPr/>
      <dgm:t>
        <a:bodyPr/>
        <a:lstStyle/>
        <a:p>
          <a:r>
            <a:rPr lang="zh-CN" altLang="en-US" dirty="0"/>
            <a:t>设</a:t>
          </a:r>
          <a:r>
            <a:rPr lang="en-US" altLang="zh-CN" i="1" dirty="0" err="1"/>
            <a:t>i</a:t>
          </a:r>
          <a:r>
            <a:rPr lang="en-US" altLang="zh-CN" i="1" dirty="0"/>
            <a:t>=</a:t>
          </a:r>
          <a:r>
            <a:rPr lang="en-US" altLang="zh-CN" i="1" dirty="0" err="1"/>
            <a:t>I</a:t>
          </a:r>
          <a:r>
            <a:rPr lang="en-US" altLang="zh-CN" i="0" baseline="-25000" dirty="0" err="1"/>
            <a:t>m</a:t>
          </a:r>
          <a:r>
            <a:rPr lang="en-US" altLang="zh-CN" i="0" dirty="0" err="1"/>
            <a:t>sin</a:t>
          </a:r>
          <a:r>
            <a:rPr lang="en-US" altLang="zh-CN" i="1" dirty="0" err="1"/>
            <a:t>ωt</a:t>
          </a:r>
          <a:endParaRPr lang="zh-CN" altLang="en-US" i="1" dirty="0"/>
        </a:p>
      </dgm:t>
    </dgm:pt>
    <dgm:pt modelId="{238CFA62-563F-4327-A360-DD8BBF37DFBE}" type="parTrans" cxnId="{ECABE040-FA57-41D3-B29B-C80B6BE9A335}">
      <dgm:prSet/>
      <dgm:spPr/>
      <dgm:t>
        <a:bodyPr/>
        <a:lstStyle/>
        <a:p>
          <a:endParaRPr lang="zh-CN" altLang="en-US"/>
        </a:p>
      </dgm:t>
    </dgm:pt>
    <dgm:pt modelId="{1186D40C-C5A1-4823-94F2-6900EC39368C}" type="sibTrans" cxnId="{ECABE040-FA57-41D3-B29B-C80B6BE9A335}">
      <dgm:prSet/>
      <dgm:spPr/>
      <dgm:t>
        <a:bodyPr/>
        <a:lstStyle/>
        <a:p>
          <a:endParaRPr lang="zh-CN" altLang="en-US"/>
        </a:p>
      </dgm:t>
    </dgm:pt>
    <dgm:pt modelId="{12B913C5-C60C-4A63-A728-BD955F0FC725}">
      <dgm:prSet phldrT="[文本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i="1" dirty="0"/>
            <a:t>u=</a:t>
          </a:r>
          <a:r>
            <a:rPr lang="en-US" altLang="zh-CN" i="1" dirty="0" err="1"/>
            <a:t>RI</a:t>
          </a:r>
          <a:r>
            <a:rPr lang="en-US" altLang="zh-CN" i="0" baseline="-25000" dirty="0" err="1"/>
            <a:t>m</a:t>
          </a:r>
          <a:r>
            <a:rPr lang="en-US" altLang="zh-CN" i="0" dirty="0" err="1"/>
            <a:t>sin</a:t>
          </a:r>
          <a:r>
            <a:rPr lang="en-US" altLang="zh-CN" i="1" dirty="0" err="1"/>
            <a:t>ωt</a:t>
          </a:r>
          <a:endParaRPr lang="zh-CN" altLang="en-US" dirty="0"/>
        </a:p>
      </dgm:t>
    </dgm:pt>
    <dgm:pt modelId="{19BAB5AA-4804-4B2C-A123-538AF97E4E73}" type="parTrans" cxnId="{A53390F7-2C17-4972-AD27-11BFD61D0A87}">
      <dgm:prSet/>
      <dgm:spPr/>
      <dgm:t>
        <a:bodyPr/>
        <a:lstStyle/>
        <a:p>
          <a:endParaRPr lang="zh-CN" altLang="en-US"/>
        </a:p>
      </dgm:t>
    </dgm:pt>
    <dgm:pt modelId="{A94F58E1-F92A-4967-A600-2C411EAE6EF7}" type="sibTrans" cxnId="{A53390F7-2C17-4972-AD27-11BFD61D0A87}">
      <dgm:prSet/>
      <dgm:spPr/>
      <dgm:t>
        <a:bodyPr/>
        <a:lstStyle/>
        <a:p>
          <a:endParaRPr lang="zh-CN" altLang="en-US"/>
        </a:p>
      </dgm:t>
    </dgm:pt>
    <dgm:pt modelId="{BDE54300-5A4E-48E7-8B49-C1421B8040DE}" type="pres">
      <dgm:prSet presAssocID="{BB67D189-83F4-4983-BC4E-7671F97320DD}" presName="diagram" presStyleCnt="0">
        <dgm:presLayoutVars>
          <dgm:dir/>
          <dgm:resizeHandles val="exact"/>
        </dgm:presLayoutVars>
      </dgm:prSet>
      <dgm:spPr/>
    </dgm:pt>
    <dgm:pt modelId="{C3F3D56B-2AD3-473D-8B8C-3B87CE0C0ED1}" type="pres">
      <dgm:prSet presAssocID="{F16E5F5F-BD2C-4707-A291-144DD4A9C987}" presName="node" presStyleLbl="node1" presStyleIdx="0" presStyleCnt="2" custScaleX="121799" custLinFactX="-41288" custLinFactY="100000" custLinFactNeighborX="-100000" custLinFactNeighborY="109614">
        <dgm:presLayoutVars>
          <dgm:bulletEnabled val="1"/>
        </dgm:presLayoutVars>
      </dgm:prSet>
      <dgm:spPr/>
    </dgm:pt>
    <dgm:pt modelId="{C578C56A-D47A-47BA-8488-A96C9386E4A5}" type="pres">
      <dgm:prSet presAssocID="{1186D40C-C5A1-4823-94F2-6900EC39368C}" presName="sibTrans" presStyleLbl="sibTrans2D1" presStyleIdx="0" presStyleCnt="1"/>
      <dgm:spPr/>
    </dgm:pt>
    <dgm:pt modelId="{DC933BB8-E02D-48B7-ACE5-33D8D5ADB64B}" type="pres">
      <dgm:prSet presAssocID="{1186D40C-C5A1-4823-94F2-6900EC39368C}" presName="connectorText" presStyleLbl="sibTrans2D1" presStyleIdx="0" presStyleCnt="1"/>
      <dgm:spPr/>
    </dgm:pt>
    <dgm:pt modelId="{B4E8332A-9F75-4C39-B87C-25471B3C31E8}" type="pres">
      <dgm:prSet presAssocID="{12B913C5-C60C-4A63-A728-BD955F0FC725}" presName="node" presStyleLbl="node1" presStyleIdx="1" presStyleCnt="2" custScaleY="92268" custLinFactNeighborX="-6536" custLinFactNeighborY="9323">
        <dgm:presLayoutVars>
          <dgm:bulletEnabled val="1"/>
        </dgm:presLayoutVars>
      </dgm:prSet>
      <dgm:spPr/>
    </dgm:pt>
  </dgm:ptLst>
  <dgm:cxnLst>
    <dgm:cxn modelId="{54E8D610-8F71-43F6-B0B9-BE54D1340DB6}" type="presOf" srcId="{1186D40C-C5A1-4823-94F2-6900EC39368C}" destId="{C578C56A-D47A-47BA-8488-A96C9386E4A5}" srcOrd="0" destOrd="0" presId="urn:microsoft.com/office/officeart/2005/8/layout/process5"/>
    <dgm:cxn modelId="{ECABE040-FA57-41D3-B29B-C80B6BE9A335}" srcId="{BB67D189-83F4-4983-BC4E-7671F97320DD}" destId="{F16E5F5F-BD2C-4707-A291-144DD4A9C987}" srcOrd="0" destOrd="0" parTransId="{238CFA62-563F-4327-A360-DD8BBF37DFBE}" sibTransId="{1186D40C-C5A1-4823-94F2-6900EC39368C}"/>
    <dgm:cxn modelId="{0A279287-0732-41D7-BF76-BE5C92F5F60A}" type="presOf" srcId="{1186D40C-C5A1-4823-94F2-6900EC39368C}" destId="{DC933BB8-E02D-48B7-ACE5-33D8D5ADB64B}" srcOrd="1" destOrd="0" presId="urn:microsoft.com/office/officeart/2005/8/layout/process5"/>
    <dgm:cxn modelId="{D4A5569A-6EB2-435C-999A-55792EB1294A}" type="presOf" srcId="{F16E5F5F-BD2C-4707-A291-144DD4A9C987}" destId="{C3F3D56B-2AD3-473D-8B8C-3B87CE0C0ED1}" srcOrd="0" destOrd="0" presId="urn:microsoft.com/office/officeart/2005/8/layout/process5"/>
    <dgm:cxn modelId="{8BCCE3DB-8096-4856-AC3E-B24DF9F3424F}" type="presOf" srcId="{BB67D189-83F4-4983-BC4E-7671F97320DD}" destId="{BDE54300-5A4E-48E7-8B49-C1421B8040DE}" srcOrd="0" destOrd="0" presId="urn:microsoft.com/office/officeart/2005/8/layout/process5"/>
    <dgm:cxn modelId="{F063EDF5-6D68-4B83-88CB-B3D2D178E9E5}" type="presOf" srcId="{12B913C5-C60C-4A63-A728-BD955F0FC725}" destId="{B4E8332A-9F75-4C39-B87C-25471B3C31E8}" srcOrd="0" destOrd="0" presId="urn:microsoft.com/office/officeart/2005/8/layout/process5"/>
    <dgm:cxn modelId="{A53390F7-2C17-4972-AD27-11BFD61D0A87}" srcId="{BB67D189-83F4-4983-BC4E-7671F97320DD}" destId="{12B913C5-C60C-4A63-A728-BD955F0FC725}" srcOrd="1" destOrd="0" parTransId="{19BAB5AA-4804-4B2C-A123-538AF97E4E73}" sibTransId="{A94F58E1-F92A-4967-A600-2C411EAE6EF7}"/>
    <dgm:cxn modelId="{ABA4C634-1F2C-4C47-840F-56101AA0107B}" type="presParOf" srcId="{BDE54300-5A4E-48E7-8B49-C1421B8040DE}" destId="{C3F3D56B-2AD3-473D-8B8C-3B87CE0C0ED1}" srcOrd="0" destOrd="0" presId="urn:microsoft.com/office/officeart/2005/8/layout/process5"/>
    <dgm:cxn modelId="{1A1EDAC7-2A1B-45F0-890E-26DEAFD460CA}" type="presParOf" srcId="{BDE54300-5A4E-48E7-8B49-C1421B8040DE}" destId="{C578C56A-D47A-47BA-8488-A96C9386E4A5}" srcOrd="1" destOrd="0" presId="urn:microsoft.com/office/officeart/2005/8/layout/process5"/>
    <dgm:cxn modelId="{A90ED32F-3A60-4A54-A47A-C61BC2B4EC35}" type="presParOf" srcId="{C578C56A-D47A-47BA-8488-A96C9386E4A5}" destId="{DC933BB8-E02D-48B7-ACE5-33D8D5ADB64B}" srcOrd="0" destOrd="0" presId="urn:microsoft.com/office/officeart/2005/8/layout/process5"/>
    <dgm:cxn modelId="{0F37DF24-19EF-43FB-AFDA-AAF81DE66D18}" type="presParOf" srcId="{BDE54300-5A4E-48E7-8B49-C1421B8040DE}" destId="{B4E8332A-9F75-4C39-B87C-25471B3C31E8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95483E-526F-48F6-BB94-17010A9930BB}" type="doc">
      <dgm:prSet loTypeId="urn:microsoft.com/office/officeart/2005/8/layout/hierarchy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AA6CC08-8728-4508-86A0-029805347BED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  <a:ea typeface="宋体" panose="02010600030101010101" pitchFamily="2" charset="-122"/>
            </a:rPr>
            <a:t>阻抗最小</a:t>
          </a:r>
          <a:endParaRPr lang="zh-CN" altLang="en-US" dirty="0">
            <a:solidFill>
              <a:schemeClr val="bg1"/>
            </a:solidFill>
          </a:endParaRPr>
        </a:p>
      </dgm:t>
    </dgm:pt>
    <dgm:pt modelId="{C108D271-0ABB-450A-B571-DCECA3AF5504}" type="parTrans" cxnId="{EE3D3925-1873-420E-BBDE-ECBA330FF010}">
      <dgm:prSet/>
      <dgm:spPr/>
      <dgm:t>
        <a:bodyPr/>
        <a:lstStyle/>
        <a:p>
          <a:endParaRPr lang="zh-CN" altLang="en-US"/>
        </a:p>
      </dgm:t>
    </dgm:pt>
    <dgm:pt modelId="{4AE9CCE2-71BA-4B7A-8EEC-2E64B845A459}" type="sibTrans" cxnId="{EE3D3925-1873-420E-BBDE-ECBA330FF010}">
      <dgm:prSet/>
      <dgm:spPr/>
      <dgm:t>
        <a:bodyPr/>
        <a:lstStyle/>
        <a:p>
          <a:endParaRPr lang="zh-CN" altLang="en-US"/>
        </a:p>
      </dgm:t>
    </dgm:pt>
    <dgm:pt modelId="{4D09437C-E968-4092-8ACF-76AAF611F7B0}">
      <dgm:prSet phldrT="[文本]"/>
      <dgm:spPr/>
      <dgm:t>
        <a:bodyPr/>
        <a:lstStyle/>
        <a:p>
          <a:r>
            <a:rPr lang="zh-CN" altLang="en-US" dirty="0"/>
            <a:t>电流最大</a:t>
          </a:r>
        </a:p>
      </dgm:t>
    </dgm:pt>
    <dgm:pt modelId="{635C1221-708E-4E78-A4B7-BF7441A48712}" type="parTrans" cxnId="{06057191-9CE7-4D9E-8E20-089D421AAC34}">
      <dgm:prSet/>
      <dgm:spPr/>
      <dgm:t>
        <a:bodyPr/>
        <a:lstStyle/>
        <a:p>
          <a:endParaRPr lang="zh-CN" altLang="en-US"/>
        </a:p>
      </dgm:t>
    </dgm:pt>
    <dgm:pt modelId="{F9400CF6-B64D-4261-BF92-6D458B933CAB}" type="sibTrans" cxnId="{06057191-9CE7-4D9E-8E20-089D421AAC34}">
      <dgm:prSet/>
      <dgm:spPr/>
      <dgm:t>
        <a:bodyPr/>
        <a:lstStyle/>
        <a:p>
          <a:endParaRPr lang="zh-CN" altLang="en-US"/>
        </a:p>
      </dgm:t>
    </dgm:pt>
    <dgm:pt modelId="{1FD851DE-BF18-41A5-8FF3-7C681E7C3E94}">
      <dgm:prSet phldrT="[文本]"/>
      <dgm:spPr/>
      <dgm:t>
        <a:bodyPr/>
        <a:lstStyle/>
        <a:p>
          <a:r>
            <a:rPr lang="zh-CN" altLang="en-US" dirty="0"/>
            <a:t>电压、电流同相</a:t>
          </a:r>
        </a:p>
      </dgm:t>
    </dgm:pt>
    <dgm:pt modelId="{BF278F10-F1FC-43B6-9E6C-4EB8CC8DF1C9}" type="parTrans" cxnId="{03118459-AC9E-47DD-A4D4-3ECEEAE570D3}">
      <dgm:prSet/>
      <dgm:spPr/>
      <dgm:t>
        <a:bodyPr/>
        <a:lstStyle/>
        <a:p>
          <a:endParaRPr lang="zh-CN" altLang="en-US"/>
        </a:p>
      </dgm:t>
    </dgm:pt>
    <dgm:pt modelId="{27A28043-3613-45D5-9EFF-2A92BBB4C4D7}" type="sibTrans" cxnId="{03118459-AC9E-47DD-A4D4-3ECEEAE570D3}">
      <dgm:prSet/>
      <dgm:spPr/>
      <dgm:t>
        <a:bodyPr/>
        <a:lstStyle/>
        <a:p>
          <a:endParaRPr lang="zh-CN" altLang="en-US"/>
        </a:p>
      </dgm:t>
    </dgm:pt>
    <dgm:pt modelId="{D1B2EAED-E3B7-460D-843F-7176DD4DEB07}" type="pres">
      <dgm:prSet presAssocID="{E395483E-526F-48F6-BB94-17010A9930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BB7D33-9C57-4AAC-8E29-81F3317F8E55}" type="pres">
      <dgm:prSet presAssocID="{6AA6CC08-8728-4508-86A0-029805347BED}" presName="root" presStyleCnt="0"/>
      <dgm:spPr/>
    </dgm:pt>
    <dgm:pt modelId="{6257C8DA-A06C-4632-B758-5A9A726F0370}" type="pres">
      <dgm:prSet presAssocID="{6AA6CC08-8728-4508-86A0-029805347BED}" presName="rootComposite" presStyleCnt="0"/>
      <dgm:spPr/>
    </dgm:pt>
    <dgm:pt modelId="{09438BB0-0E78-46E9-95F9-144923BF07E2}" type="pres">
      <dgm:prSet presAssocID="{6AA6CC08-8728-4508-86A0-029805347BED}" presName="rootText" presStyleLbl="node1" presStyleIdx="0" presStyleCnt="3"/>
      <dgm:spPr/>
    </dgm:pt>
    <dgm:pt modelId="{E76899A7-A880-48DF-B484-DE692CDFBD1D}" type="pres">
      <dgm:prSet presAssocID="{6AA6CC08-8728-4508-86A0-029805347BED}" presName="rootConnector" presStyleLbl="node1" presStyleIdx="0" presStyleCnt="3"/>
      <dgm:spPr/>
    </dgm:pt>
    <dgm:pt modelId="{2321CAA3-B6A3-45EF-9801-B67F9256C773}" type="pres">
      <dgm:prSet presAssocID="{6AA6CC08-8728-4508-86A0-029805347BED}" presName="childShape" presStyleCnt="0"/>
      <dgm:spPr/>
    </dgm:pt>
    <dgm:pt modelId="{C95129D0-8008-4AA2-8DE5-7B61FB6B295B}" type="pres">
      <dgm:prSet presAssocID="{4D09437C-E968-4092-8ACF-76AAF611F7B0}" presName="root" presStyleCnt="0"/>
      <dgm:spPr/>
    </dgm:pt>
    <dgm:pt modelId="{77B856E3-4F19-4EBA-A58D-FBF2D2975AD6}" type="pres">
      <dgm:prSet presAssocID="{4D09437C-E968-4092-8ACF-76AAF611F7B0}" presName="rootComposite" presStyleCnt="0"/>
      <dgm:spPr/>
    </dgm:pt>
    <dgm:pt modelId="{1AAC4A35-B68C-4FED-B471-55EF554A2FF6}" type="pres">
      <dgm:prSet presAssocID="{4D09437C-E968-4092-8ACF-76AAF611F7B0}" presName="rootText" presStyleLbl="node1" presStyleIdx="1" presStyleCnt="3"/>
      <dgm:spPr/>
    </dgm:pt>
    <dgm:pt modelId="{951EFD04-3BFB-4ECF-B8E5-82D2A25FCF75}" type="pres">
      <dgm:prSet presAssocID="{4D09437C-E968-4092-8ACF-76AAF611F7B0}" presName="rootConnector" presStyleLbl="node1" presStyleIdx="1" presStyleCnt="3"/>
      <dgm:spPr/>
    </dgm:pt>
    <dgm:pt modelId="{EB9C27D9-E4C0-4FD6-BD2C-1EC66CF761A8}" type="pres">
      <dgm:prSet presAssocID="{4D09437C-E968-4092-8ACF-76AAF611F7B0}" presName="childShape" presStyleCnt="0"/>
      <dgm:spPr/>
    </dgm:pt>
    <dgm:pt modelId="{C1115BFC-BFEC-4C92-8DBC-53472C4835A9}" type="pres">
      <dgm:prSet presAssocID="{1FD851DE-BF18-41A5-8FF3-7C681E7C3E94}" presName="root" presStyleCnt="0"/>
      <dgm:spPr/>
    </dgm:pt>
    <dgm:pt modelId="{39027C34-2624-4B69-85B2-CE26FCD2304E}" type="pres">
      <dgm:prSet presAssocID="{1FD851DE-BF18-41A5-8FF3-7C681E7C3E94}" presName="rootComposite" presStyleCnt="0"/>
      <dgm:spPr/>
    </dgm:pt>
    <dgm:pt modelId="{E3C7311D-9281-4790-8D93-E79C96D89C3F}" type="pres">
      <dgm:prSet presAssocID="{1FD851DE-BF18-41A5-8FF3-7C681E7C3E94}" presName="rootText" presStyleLbl="node1" presStyleIdx="2" presStyleCnt="3" custScaleX="152600"/>
      <dgm:spPr/>
    </dgm:pt>
    <dgm:pt modelId="{F4EEFC6F-BAF7-4684-8C8A-7BA24818F693}" type="pres">
      <dgm:prSet presAssocID="{1FD851DE-BF18-41A5-8FF3-7C681E7C3E94}" presName="rootConnector" presStyleLbl="node1" presStyleIdx="2" presStyleCnt="3"/>
      <dgm:spPr/>
    </dgm:pt>
    <dgm:pt modelId="{7AC8DD8C-F514-4441-9579-208BDF0BD93E}" type="pres">
      <dgm:prSet presAssocID="{1FD851DE-BF18-41A5-8FF3-7C681E7C3E94}" presName="childShape" presStyleCnt="0"/>
      <dgm:spPr/>
    </dgm:pt>
  </dgm:ptLst>
  <dgm:cxnLst>
    <dgm:cxn modelId="{EE3D3925-1873-420E-BBDE-ECBA330FF010}" srcId="{E395483E-526F-48F6-BB94-17010A9930BB}" destId="{6AA6CC08-8728-4508-86A0-029805347BED}" srcOrd="0" destOrd="0" parTransId="{C108D271-0ABB-450A-B571-DCECA3AF5504}" sibTransId="{4AE9CCE2-71BA-4B7A-8EEC-2E64B845A459}"/>
    <dgm:cxn modelId="{5C77C131-70F0-4090-9D28-77851646EB8A}" type="presOf" srcId="{4D09437C-E968-4092-8ACF-76AAF611F7B0}" destId="{1AAC4A35-B68C-4FED-B471-55EF554A2FF6}" srcOrd="0" destOrd="0" presId="urn:microsoft.com/office/officeart/2005/8/layout/hierarchy3"/>
    <dgm:cxn modelId="{A4451735-A084-42B1-B5A9-4826E0A78828}" type="presOf" srcId="{6AA6CC08-8728-4508-86A0-029805347BED}" destId="{E76899A7-A880-48DF-B484-DE692CDFBD1D}" srcOrd="1" destOrd="0" presId="urn:microsoft.com/office/officeart/2005/8/layout/hierarchy3"/>
    <dgm:cxn modelId="{68F7AA64-D2DF-4CA0-B37D-DA68DD5ED793}" type="presOf" srcId="{6AA6CC08-8728-4508-86A0-029805347BED}" destId="{09438BB0-0E78-46E9-95F9-144923BF07E2}" srcOrd="0" destOrd="0" presId="urn:microsoft.com/office/officeart/2005/8/layout/hierarchy3"/>
    <dgm:cxn modelId="{03118459-AC9E-47DD-A4D4-3ECEEAE570D3}" srcId="{E395483E-526F-48F6-BB94-17010A9930BB}" destId="{1FD851DE-BF18-41A5-8FF3-7C681E7C3E94}" srcOrd="2" destOrd="0" parTransId="{BF278F10-F1FC-43B6-9E6C-4EB8CC8DF1C9}" sibTransId="{27A28043-3613-45D5-9EFF-2A92BBB4C4D7}"/>
    <dgm:cxn modelId="{06057191-9CE7-4D9E-8E20-089D421AAC34}" srcId="{E395483E-526F-48F6-BB94-17010A9930BB}" destId="{4D09437C-E968-4092-8ACF-76AAF611F7B0}" srcOrd="1" destOrd="0" parTransId="{635C1221-708E-4E78-A4B7-BF7441A48712}" sibTransId="{F9400CF6-B64D-4261-BF92-6D458B933CAB}"/>
    <dgm:cxn modelId="{0DA27492-FD29-44EB-B6A6-D19F995DF239}" type="presOf" srcId="{1FD851DE-BF18-41A5-8FF3-7C681E7C3E94}" destId="{E3C7311D-9281-4790-8D93-E79C96D89C3F}" srcOrd="0" destOrd="0" presId="urn:microsoft.com/office/officeart/2005/8/layout/hierarchy3"/>
    <dgm:cxn modelId="{DE277FAA-AFD9-417A-876D-6FB1720EF21A}" type="presOf" srcId="{1FD851DE-BF18-41A5-8FF3-7C681E7C3E94}" destId="{F4EEFC6F-BAF7-4684-8C8A-7BA24818F693}" srcOrd="1" destOrd="0" presId="urn:microsoft.com/office/officeart/2005/8/layout/hierarchy3"/>
    <dgm:cxn modelId="{D4EBE9B9-C5D8-4E9B-AF24-E46B6F4C105D}" type="presOf" srcId="{4D09437C-E968-4092-8ACF-76AAF611F7B0}" destId="{951EFD04-3BFB-4ECF-B8E5-82D2A25FCF75}" srcOrd="1" destOrd="0" presId="urn:microsoft.com/office/officeart/2005/8/layout/hierarchy3"/>
    <dgm:cxn modelId="{6A844DF8-916D-4ADC-ABA1-67D4570A551C}" type="presOf" srcId="{E395483E-526F-48F6-BB94-17010A9930BB}" destId="{D1B2EAED-E3B7-460D-843F-7176DD4DEB07}" srcOrd="0" destOrd="0" presId="urn:microsoft.com/office/officeart/2005/8/layout/hierarchy3"/>
    <dgm:cxn modelId="{E9702B61-BEC5-4C8C-AD21-D0C9E4689CD7}" type="presParOf" srcId="{D1B2EAED-E3B7-460D-843F-7176DD4DEB07}" destId="{A3BB7D33-9C57-4AAC-8E29-81F3317F8E55}" srcOrd="0" destOrd="0" presId="urn:microsoft.com/office/officeart/2005/8/layout/hierarchy3"/>
    <dgm:cxn modelId="{4A7EED86-7F1D-40FF-83AB-E3950932E029}" type="presParOf" srcId="{A3BB7D33-9C57-4AAC-8E29-81F3317F8E55}" destId="{6257C8DA-A06C-4632-B758-5A9A726F0370}" srcOrd="0" destOrd="0" presId="urn:microsoft.com/office/officeart/2005/8/layout/hierarchy3"/>
    <dgm:cxn modelId="{84A86137-78FA-4406-B5DA-0ADEFEF1084B}" type="presParOf" srcId="{6257C8DA-A06C-4632-B758-5A9A726F0370}" destId="{09438BB0-0E78-46E9-95F9-144923BF07E2}" srcOrd="0" destOrd="0" presId="urn:microsoft.com/office/officeart/2005/8/layout/hierarchy3"/>
    <dgm:cxn modelId="{2021159A-B86A-44C8-BA52-27F1587F5A13}" type="presParOf" srcId="{6257C8DA-A06C-4632-B758-5A9A726F0370}" destId="{E76899A7-A880-48DF-B484-DE692CDFBD1D}" srcOrd="1" destOrd="0" presId="urn:microsoft.com/office/officeart/2005/8/layout/hierarchy3"/>
    <dgm:cxn modelId="{9C32FA09-A2FF-418D-B70A-6F39167ADF44}" type="presParOf" srcId="{A3BB7D33-9C57-4AAC-8E29-81F3317F8E55}" destId="{2321CAA3-B6A3-45EF-9801-B67F9256C773}" srcOrd="1" destOrd="0" presId="urn:microsoft.com/office/officeart/2005/8/layout/hierarchy3"/>
    <dgm:cxn modelId="{6178F610-92EB-4BC8-A5E5-14AA886B6519}" type="presParOf" srcId="{D1B2EAED-E3B7-460D-843F-7176DD4DEB07}" destId="{C95129D0-8008-4AA2-8DE5-7B61FB6B295B}" srcOrd="1" destOrd="0" presId="urn:microsoft.com/office/officeart/2005/8/layout/hierarchy3"/>
    <dgm:cxn modelId="{859C3003-9216-4257-A72B-713584FAA037}" type="presParOf" srcId="{C95129D0-8008-4AA2-8DE5-7B61FB6B295B}" destId="{77B856E3-4F19-4EBA-A58D-FBF2D2975AD6}" srcOrd="0" destOrd="0" presId="urn:microsoft.com/office/officeart/2005/8/layout/hierarchy3"/>
    <dgm:cxn modelId="{68AA259E-3E17-4DF6-8433-61BF81BE9695}" type="presParOf" srcId="{77B856E3-4F19-4EBA-A58D-FBF2D2975AD6}" destId="{1AAC4A35-B68C-4FED-B471-55EF554A2FF6}" srcOrd="0" destOrd="0" presId="urn:microsoft.com/office/officeart/2005/8/layout/hierarchy3"/>
    <dgm:cxn modelId="{3319719D-3B58-401F-BD17-6183DBB0892A}" type="presParOf" srcId="{77B856E3-4F19-4EBA-A58D-FBF2D2975AD6}" destId="{951EFD04-3BFB-4ECF-B8E5-82D2A25FCF75}" srcOrd="1" destOrd="0" presId="urn:microsoft.com/office/officeart/2005/8/layout/hierarchy3"/>
    <dgm:cxn modelId="{5E62E260-F8DB-4A11-BEF1-A3F0C60D3C67}" type="presParOf" srcId="{C95129D0-8008-4AA2-8DE5-7B61FB6B295B}" destId="{EB9C27D9-E4C0-4FD6-BD2C-1EC66CF761A8}" srcOrd="1" destOrd="0" presId="urn:microsoft.com/office/officeart/2005/8/layout/hierarchy3"/>
    <dgm:cxn modelId="{1A169C03-8DAA-4A99-970F-5B184D62FA88}" type="presParOf" srcId="{D1B2EAED-E3B7-460D-843F-7176DD4DEB07}" destId="{C1115BFC-BFEC-4C92-8DBC-53472C4835A9}" srcOrd="2" destOrd="0" presId="urn:microsoft.com/office/officeart/2005/8/layout/hierarchy3"/>
    <dgm:cxn modelId="{8BD454DC-1E32-405E-8390-DEAA8201F72A}" type="presParOf" srcId="{C1115BFC-BFEC-4C92-8DBC-53472C4835A9}" destId="{39027C34-2624-4B69-85B2-CE26FCD2304E}" srcOrd="0" destOrd="0" presId="urn:microsoft.com/office/officeart/2005/8/layout/hierarchy3"/>
    <dgm:cxn modelId="{1374F6AC-8F00-4052-A215-92B9479A4A09}" type="presParOf" srcId="{39027C34-2624-4B69-85B2-CE26FCD2304E}" destId="{E3C7311D-9281-4790-8D93-E79C96D89C3F}" srcOrd="0" destOrd="0" presId="urn:microsoft.com/office/officeart/2005/8/layout/hierarchy3"/>
    <dgm:cxn modelId="{B9A08FE6-E5BC-4B2A-B332-912228BADAA7}" type="presParOf" srcId="{39027C34-2624-4B69-85B2-CE26FCD2304E}" destId="{F4EEFC6F-BAF7-4684-8C8A-7BA24818F693}" srcOrd="1" destOrd="0" presId="urn:microsoft.com/office/officeart/2005/8/layout/hierarchy3"/>
    <dgm:cxn modelId="{25A0F4C7-7F4D-46A5-8886-D78A43AB64AE}" type="presParOf" srcId="{C1115BFC-BFEC-4C92-8DBC-53472C4835A9}" destId="{7AC8DD8C-F514-4441-9579-208BDF0BD93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FAEF4-76F8-4F8E-B82F-2867378257F6}">
      <dsp:nvSpPr>
        <dsp:cNvPr id="0" name=""/>
        <dsp:cNvSpPr/>
      </dsp:nvSpPr>
      <dsp:spPr>
        <a:xfrm>
          <a:off x="0" y="60330"/>
          <a:ext cx="5544616" cy="5333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 dirty="0">
              <a:latin typeface="+mj-lt"/>
              <a:ea typeface="+mj-ea"/>
            </a:rPr>
            <a:t>4.1   </a:t>
          </a:r>
          <a:r>
            <a:rPr lang="zh-CN" altLang="en-US" sz="1700" kern="1200" dirty="0">
              <a:latin typeface="+mj-lt"/>
              <a:ea typeface="+mj-ea"/>
            </a:rPr>
            <a:t>正弦电压与电流</a:t>
          </a:r>
        </a:p>
      </dsp:txBody>
      <dsp:txXfrm>
        <a:off x="26034" y="86364"/>
        <a:ext cx="5492548" cy="481232"/>
      </dsp:txXfrm>
    </dsp:sp>
    <dsp:sp modelId="{59E1D729-08F8-4EE2-8606-211B7B4DF705}">
      <dsp:nvSpPr>
        <dsp:cNvPr id="0" name=""/>
        <dsp:cNvSpPr/>
      </dsp:nvSpPr>
      <dsp:spPr>
        <a:xfrm>
          <a:off x="0" y="642591"/>
          <a:ext cx="5544616" cy="5333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>
              <a:latin typeface="+mj-lt"/>
              <a:ea typeface="+mj-ea"/>
            </a:rPr>
            <a:t>4.2   </a:t>
          </a:r>
          <a:r>
            <a:rPr lang="zh-CN" altLang="en-US" sz="1700" kern="1200">
              <a:latin typeface="+mj-lt"/>
              <a:ea typeface="+mj-ea"/>
            </a:rPr>
            <a:t>正弦量的相量表示法</a:t>
          </a:r>
        </a:p>
      </dsp:txBody>
      <dsp:txXfrm>
        <a:off x="26034" y="668625"/>
        <a:ext cx="5492548" cy="481232"/>
      </dsp:txXfrm>
    </dsp:sp>
    <dsp:sp modelId="{5AB8FD8B-E3F2-46DD-BAFC-9D826137EC37}">
      <dsp:nvSpPr>
        <dsp:cNvPr id="0" name=""/>
        <dsp:cNvSpPr/>
      </dsp:nvSpPr>
      <dsp:spPr>
        <a:xfrm>
          <a:off x="0" y="1224851"/>
          <a:ext cx="5544616" cy="5333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>
              <a:latin typeface="+mj-lt"/>
              <a:ea typeface="+mj-ea"/>
            </a:rPr>
            <a:t>4.3   </a:t>
          </a:r>
          <a:r>
            <a:rPr lang="zh-CN" altLang="en-US" sz="1700" kern="1200">
              <a:latin typeface="+mj-lt"/>
              <a:ea typeface="+mj-ea"/>
            </a:rPr>
            <a:t>单一参数的交流电路</a:t>
          </a:r>
        </a:p>
      </dsp:txBody>
      <dsp:txXfrm>
        <a:off x="26034" y="1250885"/>
        <a:ext cx="5492548" cy="481232"/>
      </dsp:txXfrm>
    </dsp:sp>
    <dsp:sp modelId="{FA11DFC1-8B3E-4618-B739-1037FD4F0FD2}">
      <dsp:nvSpPr>
        <dsp:cNvPr id="0" name=""/>
        <dsp:cNvSpPr/>
      </dsp:nvSpPr>
      <dsp:spPr>
        <a:xfrm>
          <a:off x="0" y="1807112"/>
          <a:ext cx="5544616" cy="5333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>
              <a:latin typeface="+mj-lt"/>
              <a:ea typeface="+mj-ea"/>
            </a:rPr>
            <a:t>4.4   </a:t>
          </a:r>
          <a:r>
            <a:rPr lang="zh-CN" altLang="en-US" sz="1700" kern="1200">
              <a:latin typeface="+mj-lt"/>
              <a:ea typeface="+mj-ea"/>
            </a:rPr>
            <a:t>电阻、电感与电容元件串联交流电路</a:t>
          </a:r>
        </a:p>
      </dsp:txBody>
      <dsp:txXfrm>
        <a:off x="26034" y="1833146"/>
        <a:ext cx="5492548" cy="481232"/>
      </dsp:txXfrm>
    </dsp:sp>
    <dsp:sp modelId="{A7B382BE-3059-4107-9757-2AB456DA2998}">
      <dsp:nvSpPr>
        <dsp:cNvPr id="0" name=""/>
        <dsp:cNvSpPr/>
      </dsp:nvSpPr>
      <dsp:spPr>
        <a:xfrm>
          <a:off x="0" y="2389373"/>
          <a:ext cx="5544616" cy="5333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>
              <a:latin typeface="+mj-lt"/>
              <a:ea typeface="+mj-ea"/>
            </a:rPr>
            <a:t>4.5   </a:t>
          </a:r>
          <a:r>
            <a:rPr lang="zh-CN" altLang="en-US" sz="1700" kern="1200">
              <a:latin typeface="+mj-lt"/>
              <a:ea typeface="+mj-ea"/>
            </a:rPr>
            <a:t>阻抗的串联与并联</a:t>
          </a:r>
        </a:p>
      </dsp:txBody>
      <dsp:txXfrm>
        <a:off x="26034" y="2415407"/>
        <a:ext cx="5492548" cy="481232"/>
      </dsp:txXfrm>
    </dsp:sp>
    <dsp:sp modelId="{00E9D24F-4909-4D0F-8003-45BFEFC0EBC2}">
      <dsp:nvSpPr>
        <dsp:cNvPr id="0" name=""/>
        <dsp:cNvSpPr/>
      </dsp:nvSpPr>
      <dsp:spPr>
        <a:xfrm>
          <a:off x="0" y="2971633"/>
          <a:ext cx="5544616" cy="5333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>
              <a:latin typeface="+mj-lt"/>
              <a:ea typeface="+mj-ea"/>
            </a:rPr>
            <a:t>4.6 *</a:t>
          </a:r>
          <a:r>
            <a:rPr lang="zh-CN" altLang="en-US" sz="1700" kern="1200">
              <a:latin typeface="+mj-lt"/>
              <a:ea typeface="+mj-ea"/>
            </a:rPr>
            <a:t>复杂正弦交流电路的分析与计算</a:t>
          </a:r>
        </a:p>
      </dsp:txBody>
      <dsp:txXfrm>
        <a:off x="26034" y="2997667"/>
        <a:ext cx="5492548" cy="481232"/>
      </dsp:txXfrm>
    </dsp:sp>
    <dsp:sp modelId="{12259B54-E57F-4AA5-A0BE-5B34D6C90DE1}">
      <dsp:nvSpPr>
        <dsp:cNvPr id="0" name=""/>
        <dsp:cNvSpPr/>
      </dsp:nvSpPr>
      <dsp:spPr>
        <a:xfrm>
          <a:off x="0" y="3553894"/>
          <a:ext cx="5544616" cy="5333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>
              <a:latin typeface="+mj-lt"/>
              <a:ea typeface="+mj-ea"/>
            </a:rPr>
            <a:t>4.7  </a:t>
          </a:r>
          <a:r>
            <a:rPr lang="zh-CN" altLang="en-US" sz="1700" kern="1200">
              <a:latin typeface="+mj-lt"/>
              <a:ea typeface="+mj-ea"/>
            </a:rPr>
            <a:t>交流电路的频率特性</a:t>
          </a:r>
        </a:p>
      </dsp:txBody>
      <dsp:txXfrm>
        <a:off x="26034" y="3579928"/>
        <a:ext cx="5492548" cy="481232"/>
      </dsp:txXfrm>
    </dsp:sp>
    <dsp:sp modelId="{4886078E-127C-4830-8247-F654987315DB}">
      <dsp:nvSpPr>
        <dsp:cNvPr id="0" name=""/>
        <dsp:cNvSpPr/>
      </dsp:nvSpPr>
      <dsp:spPr>
        <a:xfrm>
          <a:off x="0" y="4136155"/>
          <a:ext cx="5544616" cy="5333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>
              <a:latin typeface="+mj-lt"/>
              <a:ea typeface="+mj-ea"/>
            </a:rPr>
            <a:t>4.8  </a:t>
          </a:r>
          <a:r>
            <a:rPr lang="zh-CN" altLang="en-US" sz="1700" kern="1200">
              <a:latin typeface="+mj-lt"/>
              <a:ea typeface="+mj-ea"/>
            </a:rPr>
            <a:t>功率因数的提高</a:t>
          </a:r>
        </a:p>
      </dsp:txBody>
      <dsp:txXfrm>
        <a:off x="26034" y="4162189"/>
        <a:ext cx="5492548" cy="481232"/>
      </dsp:txXfrm>
    </dsp:sp>
    <dsp:sp modelId="{7F01C5D2-A16C-4870-BF56-F73B4586C9A6}">
      <dsp:nvSpPr>
        <dsp:cNvPr id="0" name=""/>
        <dsp:cNvSpPr/>
      </dsp:nvSpPr>
      <dsp:spPr>
        <a:xfrm>
          <a:off x="0" y="4718415"/>
          <a:ext cx="5544616" cy="5333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kern="1200">
              <a:latin typeface="+mj-lt"/>
              <a:ea typeface="+mj-ea"/>
            </a:rPr>
            <a:t>4.9  </a:t>
          </a:r>
          <a:r>
            <a:rPr lang="zh-CN" altLang="en-US" sz="1700" kern="1200">
              <a:latin typeface="+mj-lt"/>
              <a:ea typeface="+mj-ea"/>
            </a:rPr>
            <a:t>非正弦周期电流和电压</a:t>
          </a:r>
        </a:p>
      </dsp:txBody>
      <dsp:txXfrm>
        <a:off x="26034" y="4744449"/>
        <a:ext cx="5492548" cy="481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69700-544E-4452-94FC-7B0FAAB02DED}">
      <dsp:nvSpPr>
        <dsp:cNvPr id="0" name=""/>
        <dsp:cNvSpPr/>
      </dsp:nvSpPr>
      <dsp:spPr>
        <a:xfrm>
          <a:off x="1222925" y="1412082"/>
          <a:ext cx="352003" cy="670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001" y="0"/>
              </a:lnTo>
              <a:lnTo>
                <a:pt x="176001" y="670738"/>
              </a:lnTo>
              <a:lnTo>
                <a:pt x="352003" y="670738"/>
              </a:lnTo>
            </a:path>
          </a:pathLst>
        </a:custGeom>
        <a:noFill/>
        <a:ln w="55000" cap="flat" cmpd="thickThin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79990" y="1728514"/>
        <a:ext cx="37874" cy="37874"/>
      </dsp:txXfrm>
    </dsp:sp>
    <dsp:sp modelId="{3FB4B770-C864-4432-8B82-97CA3CDD037E}">
      <dsp:nvSpPr>
        <dsp:cNvPr id="0" name=""/>
        <dsp:cNvSpPr/>
      </dsp:nvSpPr>
      <dsp:spPr>
        <a:xfrm>
          <a:off x="1222925" y="1366361"/>
          <a:ext cx="3520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2003" y="45720"/>
              </a:lnTo>
            </a:path>
          </a:pathLst>
        </a:custGeom>
        <a:noFill/>
        <a:ln w="55000" cap="flat" cmpd="thickThin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90127" y="1403281"/>
        <a:ext cx="17600" cy="17600"/>
      </dsp:txXfrm>
    </dsp:sp>
    <dsp:sp modelId="{ED095C27-523B-465B-9991-3F72FB0C6C7A}">
      <dsp:nvSpPr>
        <dsp:cNvPr id="0" name=""/>
        <dsp:cNvSpPr/>
      </dsp:nvSpPr>
      <dsp:spPr>
        <a:xfrm>
          <a:off x="1222925" y="741343"/>
          <a:ext cx="352003" cy="670738"/>
        </a:xfrm>
        <a:custGeom>
          <a:avLst/>
          <a:gdLst/>
          <a:ahLst/>
          <a:cxnLst/>
          <a:rect l="0" t="0" r="0" b="0"/>
          <a:pathLst>
            <a:path>
              <a:moveTo>
                <a:pt x="0" y="670738"/>
              </a:moveTo>
              <a:lnTo>
                <a:pt x="176001" y="670738"/>
              </a:lnTo>
              <a:lnTo>
                <a:pt x="176001" y="0"/>
              </a:lnTo>
              <a:lnTo>
                <a:pt x="352003" y="0"/>
              </a:lnTo>
            </a:path>
          </a:pathLst>
        </a:custGeom>
        <a:noFill/>
        <a:ln w="55000" cap="flat" cmpd="thickThin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79990" y="1057775"/>
        <a:ext cx="37874" cy="37874"/>
      </dsp:txXfrm>
    </dsp:sp>
    <dsp:sp modelId="{EC868504-1FFA-44DF-BCCB-AE0339861C11}">
      <dsp:nvSpPr>
        <dsp:cNvPr id="0" name=""/>
        <dsp:cNvSpPr/>
      </dsp:nvSpPr>
      <dsp:spPr>
        <a:xfrm rot="16200000">
          <a:off x="59590" y="1092324"/>
          <a:ext cx="1687155" cy="639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电压</a:t>
          </a:r>
          <a:r>
            <a:rPr lang="en-US" altLang="zh-CN" sz="2200" i="1" kern="1200" dirty="0"/>
            <a:t>u</a:t>
          </a:r>
          <a:r>
            <a:rPr lang="zh-CN" altLang="en-US" sz="2200" kern="1200" dirty="0"/>
            <a:t>与电流</a:t>
          </a:r>
          <a:r>
            <a:rPr lang="en-US" altLang="zh-CN" sz="2200" i="1" kern="1200" dirty="0" err="1"/>
            <a:t>i</a:t>
          </a:r>
          <a:r>
            <a:rPr lang="zh-CN" altLang="en-US" sz="2200" kern="1200" dirty="0"/>
            <a:t>的关系</a:t>
          </a:r>
        </a:p>
      </dsp:txBody>
      <dsp:txXfrm>
        <a:off x="59590" y="1092324"/>
        <a:ext cx="1687155" cy="639514"/>
      </dsp:txXfrm>
    </dsp:sp>
    <dsp:sp modelId="{BEA1946E-947D-47D6-B938-26EB9A766CD7}">
      <dsp:nvSpPr>
        <dsp:cNvPr id="0" name=""/>
        <dsp:cNvSpPr/>
      </dsp:nvSpPr>
      <dsp:spPr>
        <a:xfrm>
          <a:off x="1574929" y="473047"/>
          <a:ext cx="2222780" cy="5365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角频率：</a:t>
          </a:r>
        </a:p>
      </dsp:txBody>
      <dsp:txXfrm>
        <a:off x="1574929" y="473047"/>
        <a:ext cx="2222780" cy="536591"/>
      </dsp:txXfrm>
    </dsp:sp>
    <dsp:sp modelId="{90F0D06C-78E9-4E93-9FC4-5CF2A3EFB4E2}">
      <dsp:nvSpPr>
        <dsp:cNvPr id="0" name=""/>
        <dsp:cNvSpPr/>
      </dsp:nvSpPr>
      <dsp:spPr>
        <a:xfrm>
          <a:off x="1574929" y="1143786"/>
          <a:ext cx="2222780" cy="5365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初相位：</a:t>
          </a:r>
        </a:p>
      </dsp:txBody>
      <dsp:txXfrm>
        <a:off x="1574929" y="1143786"/>
        <a:ext cx="2222780" cy="536591"/>
      </dsp:txXfrm>
    </dsp:sp>
    <dsp:sp modelId="{8DD36F6E-6559-4D54-92C7-55B1A385E6F4}">
      <dsp:nvSpPr>
        <dsp:cNvPr id="0" name=""/>
        <dsp:cNvSpPr/>
      </dsp:nvSpPr>
      <dsp:spPr>
        <a:xfrm>
          <a:off x="1574929" y="1814525"/>
          <a:ext cx="2222780" cy="5365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大小：</a:t>
          </a:r>
        </a:p>
      </dsp:txBody>
      <dsp:txXfrm>
        <a:off x="1574929" y="1814525"/>
        <a:ext cx="2222780" cy="536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3D56B-2AD3-473D-8B8C-3B87CE0C0ED1}">
      <dsp:nvSpPr>
        <dsp:cNvPr id="0" name=""/>
        <dsp:cNvSpPr/>
      </dsp:nvSpPr>
      <dsp:spPr>
        <a:xfrm>
          <a:off x="0" y="127070"/>
          <a:ext cx="1793305" cy="8834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6"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设</a:t>
          </a:r>
          <a:r>
            <a:rPr lang="en-US" altLang="zh-CN" sz="2000" i="1" kern="1200" dirty="0" err="1"/>
            <a:t>i</a:t>
          </a:r>
          <a:r>
            <a:rPr lang="en-US" altLang="zh-CN" sz="2000" i="1" kern="1200" dirty="0"/>
            <a:t>=</a:t>
          </a:r>
          <a:r>
            <a:rPr lang="en-US" altLang="zh-CN" sz="2000" i="1" kern="1200" dirty="0" err="1"/>
            <a:t>I</a:t>
          </a:r>
          <a:r>
            <a:rPr lang="en-US" altLang="zh-CN" sz="2000" i="0" kern="1200" baseline="-25000" dirty="0" err="1"/>
            <a:t>m</a:t>
          </a:r>
          <a:r>
            <a:rPr lang="en-US" altLang="zh-CN" sz="2000" i="0" kern="1200" dirty="0" err="1"/>
            <a:t>sin</a:t>
          </a:r>
          <a:r>
            <a:rPr lang="en-US" altLang="zh-CN" sz="2000" i="1" kern="1200" dirty="0" err="1"/>
            <a:t>ωt</a:t>
          </a:r>
          <a:endParaRPr lang="zh-CN" altLang="en-US" sz="2000" i="1" kern="1200" dirty="0"/>
        </a:p>
      </dsp:txBody>
      <dsp:txXfrm>
        <a:off x="25874" y="152944"/>
        <a:ext cx="1741557" cy="831660"/>
      </dsp:txXfrm>
    </dsp:sp>
    <dsp:sp modelId="{C578C56A-D47A-47BA-8488-A96C9386E4A5}">
      <dsp:nvSpPr>
        <dsp:cNvPr id="0" name=""/>
        <dsp:cNvSpPr/>
      </dsp:nvSpPr>
      <dsp:spPr>
        <a:xfrm rot="30436">
          <a:off x="1901847" y="396260"/>
          <a:ext cx="261509" cy="3651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6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6">
              <a:tint val="60000"/>
              <a:hueOff val="0"/>
              <a:satOff val="0"/>
              <a:lumOff val="0"/>
              <a:alphaOff val="0"/>
              <a:satMod val="3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1901849" y="468941"/>
        <a:ext cx="183056" cy="219086"/>
      </dsp:txXfrm>
    </dsp:sp>
    <dsp:sp modelId="{B4E8332A-9F75-4C39-B87C-25471B3C31E8}">
      <dsp:nvSpPr>
        <dsp:cNvPr id="0" name=""/>
        <dsp:cNvSpPr/>
      </dsp:nvSpPr>
      <dsp:spPr>
        <a:xfrm>
          <a:off x="2286701" y="180047"/>
          <a:ext cx="1472348" cy="8151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hade val="15000"/>
                <a:satMod val="180000"/>
              </a:schemeClr>
            </a:gs>
            <a:gs pos="50000">
              <a:schemeClr val="accent3">
                <a:shade val="45000"/>
                <a:satMod val="170000"/>
              </a:schemeClr>
            </a:gs>
            <a:gs pos="70000">
              <a:schemeClr val="accent3">
                <a:tint val="99000"/>
                <a:shade val="65000"/>
                <a:satMod val="155000"/>
              </a:schemeClr>
            </a:gs>
            <a:gs pos="100000">
              <a:schemeClr val="accent3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3">
              <a:satMod val="300000"/>
            </a:schemeClr>
          </a:contourClr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i="1" kern="1200" dirty="0"/>
            <a:t>u=</a:t>
          </a:r>
          <a:r>
            <a:rPr lang="en-US" altLang="zh-CN" sz="2000" i="1" kern="1200" dirty="0" err="1"/>
            <a:t>RI</a:t>
          </a:r>
          <a:r>
            <a:rPr lang="en-US" altLang="zh-CN" sz="2000" i="0" kern="1200" baseline="-25000" dirty="0" err="1"/>
            <a:t>m</a:t>
          </a:r>
          <a:r>
            <a:rPr lang="en-US" altLang="zh-CN" sz="2000" i="0" kern="1200" dirty="0" err="1"/>
            <a:t>sin</a:t>
          </a:r>
          <a:r>
            <a:rPr lang="en-US" altLang="zh-CN" sz="2000" i="1" kern="1200" dirty="0" err="1"/>
            <a:t>ωt</a:t>
          </a:r>
          <a:endParaRPr lang="zh-CN" altLang="en-US" sz="2000" kern="1200" dirty="0"/>
        </a:p>
      </dsp:txBody>
      <dsp:txXfrm>
        <a:off x="2310575" y="203921"/>
        <a:ext cx="1424600" cy="7673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38BB0-0E78-46E9-95F9-144923BF07E2}">
      <dsp:nvSpPr>
        <dsp:cNvPr id="0" name=""/>
        <dsp:cNvSpPr/>
      </dsp:nvSpPr>
      <dsp:spPr>
        <a:xfrm>
          <a:off x="1607" y="465482"/>
          <a:ext cx="2098762" cy="10493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solidFill>
                <a:schemeClr val="bg1"/>
              </a:solidFill>
              <a:ea typeface="宋体" panose="02010600030101010101" pitchFamily="2" charset="-122"/>
            </a:rPr>
            <a:t>阻抗最小</a:t>
          </a:r>
          <a:endParaRPr lang="zh-CN" altLang="en-US" sz="3300" kern="1200" dirty="0">
            <a:solidFill>
              <a:schemeClr val="bg1"/>
            </a:solidFill>
          </a:endParaRPr>
        </a:p>
      </dsp:txBody>
      <dsp:txXfrm>
        <a:off x="32342" y="496217"/>
        <a:ext cx="2037292" cy="987911"/>
      </dsp:txXfrm>
    </dsp:sp>
    <dsp:sp modelId="{1AAC4A35-B68C-4FED-B471-55EF554A2FF6}">
      <dsp:nvSpPr>
        <dsp:cNvPr id="0" name=""/>
        <dsp:cNvSpPr/>
      </dsp:nvSpPr>
      <dsp:spPr>
        <a:xfrm>
          <a:off x="2625061" y="465482"/>
          <a:ext cx="2098762" cy="10493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电流最大</a:t>
          </a:r>
        </a:p>
      </dsp:txBody>
      <dsp:txXfrm>
        <a:off x="2655796" y="496217"/>
        <a:ext cx="2037292" cy="987911"/>
      </dsp:txXfrm>
    </dsp:sp>
    <dsp:sp modelId="{E3C7311D-9281-4790-8D93-E79C96D89C3F}">
      <dsp:nvSpPr>
        <dsp:cNvPr id="0" name=""/>
        <dsp:cNvSpPr/>
      </dsp:nvSpPr>
      <dsp:spPr>
        <a:xfrm>
          <a:off x="5248514" y="465482"/>
          <a:ext cx="3202711" cy="10493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电压、电流同相</a:t>
          </a:r>
        </a:p>
      </dsp:txBody>
      <dsp:txXfrm>
        <a:off x="5279249" y="496217"/>
        <a:ext cx="3141241" cy="987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w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1.wmf"/><Relationship Id="rId11" Type="http://schemas.openxmlformats.org/officeDocument/2006/relationships/image" Target="../media/image56.wmf"/><Relationship Id="rId5" Type="http://schemas.openxmlformats.org/officeDocument/2006/relationships/image" Target="../media/image50.wmf"/><Relationship Id="rId10" Type="http://schemas.openxmlformats.org/officeDocument/2006/relationships/image" Target="../media/image55.wmf"/><Relationship Id="rId4" Type="http://schemas.openxmlformats.org/officeDocument/2006/relationships/image" Target="../media/image49.emf"/><Relationship Id="rId9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70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12" Type="http://schemas.openxmlformats.org/officeDocument/2006/relationships/image" Target="../media/image69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png"/><Relationship Id="rId11" Type="http://schemas.openxmlformats.org/officeDocument/2006/relationships/image" Target="../media/image68.wmf"/><Relationship Id="rId5" Type="http://schemas.openxmlformats.org/officeDocument/2006/relationships/image" Target="../media/image62.wmf"/><Relationship Id="rId10" Type="http://schemas.openxmlformats.org/officeDocument/2006/relationships/image" Target="../media/image67.wmf"/><Relationship Id="rId4" Type="http://schemas.openxmlformats.org/officeDocument/2006/relationships/image" Target="../media/image61.wmf"/><Relationship Id="rId9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4" Type="http://schemas.openxmlformats.org/officeDocument/2006/relationships/image" Target="../media/image8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7" Type="http://schemas.openxmlformats.org/officeDocument/2006/relationships/image" Target="../media/image89.emf"/><Relationship Id="rId2" Type="http://schemas.openxmlformats.org/officeDocument/2006/relationships/image" Target="../media/image84.wmf"/><Relationship Id="rId1" Type="http://schemas.openxmlformats.org/officeDocument/2006/relationships/image" Target="../media/image83.e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7.wmf"/><Relationship Id="rId1" Type="http://schemas.openxmlformats.org/officeDocument/2006/relationships/image" Target="../media/image83.emf"/><Relationship Id="rId4" Type="http://schemas.openxmlformats.org/officeDocument/2006/relationships/image" Target="../media/image9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5" Type="http://schemas.openxmlformats.org/officeDocument/2006/relationships/image" Target="../media/image83.emf"/><Relationship Id="rId4" Type="http://schemas.openxmlformats.org/officeDocument/2006/relationships/image" Target="../media/image9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80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7.wmf"/><Relationship Id="rId1" Type="http://schemas.openxmlformats.org/officeDocument/2006/relationships/image" Target="../media/image80.wmf"/><Relationship Id="rId4" Type="http://schemas.openxmlformats.org/officeDocument/2006/relationships/image" Target="../media/image10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7.wmf"/><Relationship Id="rId1" Type="http://schemas.openxmlformats.org/officeDocument/2006/relationships/image" Target="../media/image8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80.wmf"/><Relationship Id="rId1" Type="http://schemas.openxmlformats.org/officeDocument/2006/relationships/image" Target="../media/image102.wmf"/><Relationship Id="rId4" Type="http://schemas.openxmlformats.org/officeDocument/2006/relationships/image" Target="../media/image104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image" Target="../media/image117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11" Type="http://schemas.openxmlformats.org/officeDocument/2006/relationships/image" Target="../media/image115.emf"/><Relationship Id="rId5" Type="http://schemas.openxmlformats.org/officeDocument/2006/relationships/image" Target="../media/image109.wmf"/><Relationship Id="rId15" Type="http://schemas.openxmlformats.org/officeDocument/2006/relationships/image" Target="../media/image119.emf"/><Relationship Id="rId10" Type="http://schemas.openxmlformats.org/officeDocument/2006/relationships/image" Target="../media/image114.emf"/><Relationship Id="rId4" Type="http://schemas.openxmlformats.org/officeDocument/2006/relationships/image" Target="../media/image108.wmf"/><Relationship Id="rId9" Type="http://schemas.openxmlformats.org/officeDocument/2006/relationships/image" Target="../media/image113.emf"/><Relationship Id="rId14" Type="http://schemas.openxmlformats.org/officeDocument/2006/relationships/image" Target="../media/image118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image" Target="../media/image132.wmf"/><Relationship Id="rId3" Type="http://schemas.openxmlformats.org/officeDocument/2006/relationships/image" Target="../media/image122.wmf"/><Relationship Id="rId7" Type="http://schemas.openxmlformats.org/officeDocument/2006/relationships/image" Target="../media/image126.wmf"/><Relationship Id="rId12" Type="http://schemas.openxmlformats.org/officeDocument/2006/relationships/image" Target="../media/image131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11" Type="http://schemas.openxmlformats.org/officeDocument/2006/relationships/image" Target="../media/image130.wmf"/><Relationship Id="rId5" Type="http://schemas.openxmlformats.org/officeDocument/2006/relationships/image" Target="../media/image124.wmf"/><Relationship Id="rId15" Type="http://schemas.openxmlformats.org/officeDocument/2006/relationships/image" Target="../media/image134.wmf"/><Relationship Id="rId10" Type="http://schemas.openxmlformats.org/officeDocument/2006/relationships/image" Target="../media/image129.wmf"/><Relationship Id="rId4" Type="http://schemas.openxmlformats.org/officeDocument/2006/relationships/image" Target="../media/image123.wmf"/><Relationship Id="rId9" Type="http://schemas.openxmlformats.org/officeDocument/2006/relationships/image" Target="../media/image128.wmf"/><Relationship Id="rId14" Type="http://schemas.openxmlformats.org/officeDocument/2006/relationships/image" Target="../media/image133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13" Type="http://schemas.openxmlformats.org/officeDocument/2006/relationships/image" Target="../media/image147.wmf"/><Relationship Id="rId18" Type="http://schemas.openxmlformats.org/officeDocument/2006/relationships/image" Target="../media/image152.wmf"/><Relationship Id="rId3" Type="http://schemas.openxmlformats.org/officeDocument/2006/relationships/image" Target="../media/image137.wmf"/><Relationship Id="rId7" Type="http://schemas.openxmlformats.org/officeDocument/2006/relationships/image" Target="../media/image141.wmf"/><Relationship Id="rId12" Type="http://schemas.openxmlformats.org/officeDocument/2006/relationships/image" Target="../media/image146.wmf"/><Relationship Id="rId17" Type="http://schemas.openxmlformats.org/officeDocument/2006/relationships/image" Target="../media/image151.wmf"/><Relationship Id="rId2" Type="http://schemas.openxmlformats.org/officeDocument/2006/relationships/image" Target="../media/image136.wmf"/><Relationship Id="rId16" Type="http://schemas.openxmlformats.org/officeDocument/2006/relationships/image" Target="../media/image150.wmf"/><Relationship Id="rId20" Type="http://schemas.openxmlformats.org/officeDocument/2006/relationships/image" Target="../media/image154.wmf"/><Relationship Id="rId1" Type="http://schemas.openxmlformats.org/officeDocument/2006/relationships/image" Target="../media/image135.wmf"/><Relationship Id="rId6" Type="http://schemas.openxmlformats.org/officeDocument/2006/relationships/image" Target="../media/image140.wmf"/><Relationship Id="rId11" Type="http://schemas.openxmlformats.org/officeDocument/2006/relationships/image" Target="../media/image145.wmf"/><Relationship Id="rId5" Type="http://schemas.openxmlformats.org/officeDocument/2006/relationships/image" Target="../media/image139.wmf"/><Relationship Id="rId15" Type="http://schemas.openxmlformats.org/officeDocument/2006/relationships/image" Target="../media/image149.wmf"/><Relationship Id="rId10" Type="http://schemas.openxmlformats.org/officeDocument/2006/relationships/image" Target="../media/image144.wmf"/><Relationship Id="rId19" Type="http://schemas.openxmlformats.org/officeDocument/2006/relationships/image" Target="../media/image153.wmf"/><Relationship Id="rId4" Type="http://schemas.openxmlformats.org/officeDocument/2006/relationships/image" Target="../media/image138.wmf"/><Relationship Id="rId9" Type="http://schemas.openxmlformats.org/officeDocument/2006/relationships/image" Target="../media/image143.wmf"/><Relationship Id="rId14" Type="http://schemas.openxmlformats.org/officeDocument/2006/relationships/image" Target="../media/image148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image" Target="../media/image157.wmf"/><Relationship Id="rId7" Type="http://schemas.openxmlformats.org/officeDocument/2006/relationships/image" Target="../media/image160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6" Type="http://schemas.openxmlformats.org/officeDocument/2006/relationships/image" Target="../media/image83.emf"/><Relationship Id="rId11" Type="http://schemas.openxmlformats.org/officeDocument/2006/relationships/image" Target="../media/image164.wmf"/><Relationship Id="rId5" Type="http://schemas.openxmlformats.org/officeDocument/2006/relationships/image" Target="../media/image159.wmf"/><Relationship Id="rId10" Type="http://schemas.openxmlformats.org/officeDocument/2006/relationships/image" Target="../media/image163.wmf"/><Relationship Id="rId4" Type="http://schemas.openxmlformats.org/officeDocument/2006/relationships/image" Target="../media/image158.wmf"/><Relationship Id="rId9" Type="http://schemas.openxmlformats.org/officeDocument/2006/relationships/image" Target="../media/image162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image" Target="../media/image167.wmf"/><Relationship Id="rId18" Type="http://schemas.openxmlformats.org/officeDocument/2006/relationships/image" Target="../media/image172.wmf"/><Relationship Id="rId3" Type="http://schemas.openxmlformats.org/officeDocument/2006/relationships/image" Target="../media/image158.wmf"/><Relationship Id="rId7" Type="http://schemas.openxmlformats.org/officeDocument/2006/relationships/image" Target="../media/image162.wmf"/><Relationship Id="rId12" Type="http://schemas.openxmlformats.org/officeDocument/2006/relationships/image" Target="../media/image166.wmf"/><Relationship Id="rId17" Type="http://schemas.openxmlformats.org/officeDocument/2006/relationships/image" Target="../media/image171.emf"/><Relationship Id="rId2" Type="http://schemas.openxmlformats.org/officeDocument/2006/relationships/image" Target="../media/image157.wmf"/><Relationship Id="rId16" Type="http://schemas.openxmlformats.org/officeDocument/2006/relationships/image" Target="../media/image170.wmf"/><Relationship Id="rId1" Type="http://schemas.openxmlformats.org/officeDocument/2006/relationships/image" Target="../media/image156.wmf"/><Relationship Id="rId6" Type="http://schemas.openxmlformats.org/officeDocument/2006/relationships/image" Target="../media/image161.wmf"/><Relationship Id="rId11" Type="http://schemas.openxmlformats.org/officeDocument/2006/relationships/image" Target="../media/image165.wmf"/><Relationship Id="rId5" Type="http://schemas.openxmlformats.org/officeDocument/2006/relationships/image" Target="../media/image160.wmf"/><Relationship Id="rId15" Type="http://schemas.openxmlformats.org/officeDocument/2006/relationships/image" Target="../media/image169.wmf"/><Relationship Id="rId10" Type="http://schemas.openxmlformats.org/officeDocument/2006/relationships/image" Target="../media/image83.emf"/><Relationship Id="rId19" Type="http://schemas.openxmlformats.org/officeDocument/2006/relationships/image" Target="../media/image173.wmf"/><Relationship Id="rId4" Type="http://schemas.openxmlformats.org/officeDocument/2006/relationships/image" Target="../media/image159.wmf"/><Relationship Id="rId9" Type="http://schemas.openxmlformats.org/officeDocument/2006/relationships/image" Target="../media/image164.wmf"/><Relationship Id="rId14" Type="http://schemas.openxmlformats.org/officeDocument/2006/relationships/image" Target="../media/image16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7" Type="http://schemas.openxmlformats.org/officeDocument/2006/relationships/image" Target="../media/image183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Relationship Id="rId6" Type="http://schemas.openxmlformats.org/officeDocument/2006/relationships/image" Target="../media/image182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7" Type="http://schemas.openxmlformats.org/officeDocument/2006/relationships/image" Target="../media/image183.wmf"/><Relationship Id="rId2" Type="http://schemas.openxmlformats.org/officeDocument/2006/relationships/image" Target="../media/image181.wmf"/><Relationship Id="rId1" Type="http://schemas.openxmlformats.org/officeDocument/2006/relationships/image" Target="../media/image159.wmf"/><Relationship Id="rId6" Type="http://schemas.openxmlformats.org/officeDocument/2006/relationships/image" Target="../media/image182.wmf"/><Relationship Id="rId5" Type="http://schemas.openxmlformats.org/officeDocument/2006/relationships/image" Target="../media/image180.wmf"/><Relationship Id="rId4" Type="http://schemas.openxmlformats.org/officeDocument/2006/relationships/image" Target="../media/image179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1.wmf"/><Relationship Id="rId1" Type="http://schemas.openxmlformats.org/officeDocument/2006/relationships/image" Target="../media/image159.wmf"/><Relationship Id="rId6" Type="http://schemas.openxmlformats.org/officeDocument/2006/relationships/image" Target="../media/image186.wmf"/><Relationship Id="rId5" Type="http://schemas.openxmlformats.org/officeDocument/2006/relationships/image" Target="../media/image185.wmf"/><Relationship Id="rId4" Type="http://schemas.openxmlformats.org/officeDocument/2006/relationships/image" Target="../media/image184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emf"/><Relationship Id="rId3" Type="http://schemas.openxmlformats.org/officeDocument/2006/relationships/image" Target="../media/image189.emf"/><Relationship Id="rId7" Type="http://schemas.openxmlformats.org/officeDocument/2006/relationships/image" Target="../media/image193.emf"/><Relationship Id="rId2" Type="http://schemas.openxmlformats.org/officeDocument/2006/relationships/image" Target="../media/image188.emf"/><Relationship Id="rId1" Type="http://schemas.openxmlformats.org/officeDocument/2006/relationships/image" Target="../media/image187.emf"/><Relationship Id="rId6" Type="http://schemas.openxmlformats.org/officeDocument/2006/relationships/image" Target="../media/image192.emf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197.wmf"/><Relationship Id="rId7" Type="http://schemas.openxmlformats.org/officeDocument/2006/relationships/image" Target="../media/image201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Relationship Id="rId6" Type="http://schemas.openxmlformats.org/officeDocument/2006/relationships/image" Target="../media/image200.wmf"/><Relationship Id="rId5" Type="http://schemas.openxmlformats.org/officeDocument/2006/relationships/image" Target="../media/image199.wmf"/><Relationship Id="rId4" Type="http://schemas.openxmlformats.org/officeDocument/2006/relationships/image" Target="../media/image198.wmf"/><Relationship Id="rId9" Type="http://schemas.openxmlformats.org/officeDocument/2006/relationships/image" Target="../media/image202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3" Type="http://schemas.openxmlformats.org/officeDocument/2006/relationships/image" Target="../media/image205.wmf"/><Relationship Id="rId7" Type="http://schemas.openxmlformats.org/officeDocument/2006/relationships/image" Target="../media/image208.wmf"/><Relationship Id="rId12" Type="http://schemas.openxmlformats.org/officeDocument/2006/relationships/image" Target="../media/image202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6" Type="http://schemas.openxmlformats.org/officeDocument/2006/relationships/image" Target="../media/image207.wmf"/><Relationship Id="rId11" Type="http://schemas.openxmlformats.org/officeDocument/2006/relationships/image" Target="../media/image83.emf"/><Relationship Id="rId5" Type="http://schemas.openxmlformats.org/officeDocument/2006/relationships/image" Target="../media/image206.wmf"/><Relationship Id="rId10" Type="http://schemas.openxmlformats.org/officeDocument/2006/relationships/image" Target="../media/image195.wmf"/><Relationship Id="rId4" Type="http://schemas.openxmlformats.org/officeDocument/2006/relationships/image" Target="../media/image159.wmf"/><Relationship Id="rId9" Type="http://schemas.openxmlformats.org/officeDocument/2006/relationships/image" Target="../media/image210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7" Type="http://schemas.openxmlformats.org/officeDocument/2006/relationships/image" Target="../media/image202.wmf"/><Relationship Id="rId2" Type="http://schemas.openxmlformats.org/officeDocument/2006/relationships/image" Target="../media/image212.wmf"/><Relationship Id="rId1" Type="http://schemas.openxmlformats.org/officeDocument/2006/relationships/image" Target="../media/image211.wmf"/><Relationship Id="rId6" Type="http://schemas.openxmlformats.org/officeDocument/2006/relationships/image" Target="../media/image83.emf"/><Relationship Id="rId5" Type="http://schemas.openxmlformats.org/officeDocument/2006/relationships/image" Target="../media/image195.wmf"/><Relationship Id="rId4" Type="http://schemas.openxmlformats.org/officeDocument/2006/relationships/image" Target="../media/image214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wmf"/><Relationship Id="rId3" Type="http://schemas.openxmlformats.org/officeDocument/2006/relationships/image" Target="../media/image217.wmf"/><Relationship Id="rId7" Type="http://schemas.openxmlformats.org/officeDocument/2006/relationships/image" Target="../media/image221.wmf"/><Relationship Id="rId2" Type="http://schemas.openxmlformats.org/officeDocument/2006/relationships/image" Target="../media/image216.wmf"/><Relationship Id="rId1" Type="http://schemas.openxmlformats.org/officeDocument/2006/relationships/image" Target="../media/image215.wmf"/><Relationship Id="rId6" Type="http://schemas.openxmlformats.org/officeDocument/2006/relationships/image" Target="../media/image220.wmf"/><Relationship Id="rId5" Type="http://schemas.openxmlformats.org/officeDocument/2006/relationships/image" Target="../media/image219.wmf"/><Relationship Id="rId4" Type="http://schemas.openxmlformats.org/officeDocument/2006/relationships/image" Target="../media/image218.wmf"/><Relationship Id="rId9" Type="http://schemas.openxmlformats.org/officeDocument/2006/relationships/image" Target="../media/image223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wmf"/><Relationship Id="rId3" Type="http://schemas.openxmlformats.org/officeDocument/2006/relationships/image" Target="../media/image226.wmf"/><Relationship Id="rId7" Type="http://schemas.openxmlformats.org/officeDocument/2006/relationships/image" Target="../media/image230.wmf"/><Relationship Id="rId2" Type="http://schemas.openxmlformats.org/officeDocument/2006/relationships/image" Target="../media/image225.wmf"/><Relationship Id="rId1" Type="http://schemas.openxmlformats.org/officeDocument/2006/relationships/image" Target="../media/image224.wmf"/><Relationship Id="rId6" Type="http://schemas.openxmlformats.org/officeDocument/2006/relationships/image" Target="../media/image229.wmf"/><Relationship Id="rId5" Type="http://schemas.openxmlformats.org/officeDocument/2006/relationships/image" Target="../media/image228.wmf"/><Relationship Id="rId4" Type="http://schemas.openxmlformats.org/officeDocument/2006/relationships/image" Target="../media/image227.wmf"/><Relationship Id="rId9" Type="http://schemas.openxmlformats.org/officeDocument/2006/relationships/image" Target="../media/image232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wmf"/><Relationship Id="rId3" Type="http://schemas.openxmlformats.org/officeDocument/2006/relationships/image" Target="../media/image233.wmf"/><Relationship Id="rId7" Type="http://schemas.openxmlformats.org/officeDocument/2006/relationships/image" Target="../media/image237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Relationship Id="rId6" Type="http://schemas.openxmlformats.org/officeDocument/2006/relationships/image" Target="../media/image236.wmf"/><Relationship Id="rId11" Type="http://schemas.openxmlformats.org/officeDocument/2006/relationships/image" Target="../media/image241.wmf"/><Relationship Id="rId5" Type="http://schemas.openxmlformats.org/officeDocument/2006/relationships/image" Target="../media/image235.wmf"/><Relationship Id="rId10" Type="http://schemas.openxmlformats.org/officeDocument/2006/relationships/image" Target="../media/image240.wmf"/><Relationship Id="rId4" Type="http://schemas.openxmlformats.org/officeDocument/2006/relationships/image" Target="../media/image234.wmf"/><Relationship Id="rId9" Type="http://schemas.openxmlformats.org/officeDocument/2006/relationships/image" Target="../media/image23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5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2" Type="http://schemas.openxmlformats.org/officeDocument/2006/relationships/image" Target="../media/image243.emf"/><Relationship Id="rId1" Type="http://schemas.openxmlformats.org/officeDocument/2006/relationships/image" Target="../media/image242.wmf"/><Relationship Id="rId5" Type="http://schemas.openxmlformats.org/officeDocument/2006/relationships/image" Target="../media/image246.emf"/><Relationship Id="rId4" Type="http://schemas.openxmlformats.org/officeDocument/2006/relationships/image" Target="../media/image245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2" Type="http://schemas.openxmlformats.org/officeDocument/2006/relationships/image" Target="../media/image248.emf"/><Relationship Id="rId1" Type="http://schemas.openxmlformats.org/officeDocument/2006/relationships/image" Target="../media/image247.wmf"/><Relationship Id="rId6" Type="http://schemas.openxmlformats.org/officeDocument/2006/relationships/image" Target="../media/image252.wmf"/><Relationship Id="rId5" Type="http://schemas.openxmlformats.org/officeDocument/2006/relationships/image" Target="../media/image251.emf"/><Relationship Id="rId4" Type="http://schemas.openxmlformats.org/officeDocument/2006/relationships/image" Target="../media/image250.e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emf"/><Relationship Id="rId3" Type="http://schemas.openxmlformats.org/officeDocument/2006/relationships/image" Target="../media/image255.emf"/><Relationship Id="rId7" Type="http://schemas.openxmlformats.org/officeDocument/2006/relationships/image" Target="../media/image259.emf"/><Relationship Id="rId2" Type="http://schemas.openxmlformats.org/officeDocument/2006/relationships/image" Target="../media/image254.emf"/><Relationship Id="rId1" Type="http://schemas.openxmlformats.org/officeDocument/2006/relationships/image" Target="../media/image253.emf"/><Relationship Id="rId6" Type="http://schemas.openxmlformats.org/officeDocument/2006/relationships/image" Target="../media/image258.emf"/><Relationship Id="rId11" Type="http://schemas.openxmlformats.org/officeDocument/2006/relationships/image" Target="../media/image263.emf"/><Relationship Id="rId5" Type="http://schemas.openxmlformats.org/officeDocument/2006/relationships/image" Target="../media/image257.emf"/><Relationship Id="rId10" Type="http://schemas.openxmlformats.org/officeDocument/2006/relationships/image" Target="../media/image262.emf"/><Relationship Id="rId4" Type="http://schemas.openxmlformats.org/officeDocument/2006/relationships/image" Target="../media/image256.emf"/><Relationship Id="rId9" Type="http://schemas.openxmlformats.org/officeDocument/2006/relationships/image" Target="../media/image261.e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emf"/><Relationship Id="rId13" Type="http://schemas.openxmlformats.org/officeDocument/2006/relationships/image" Target="../media/image276.wmf"/><Relationship Id="rId3" Type="http://schemas.openxmlformats.org/officeDocument/2006/relationships/image" Target="../media/image266.emf"/><Relationship Id="rId7" Type="http://schemas.openxmlformats.org/officeDocument/2006/relationships/image" Target="../media/image270.emf"/><Relationship Id="rId12" Type="http://schemas.openxmlformats.org/officeDocument/2006/relationships/image" Target="../media/image275.wmf"/><Relationship Id="rId2" Type="http://schemas.openxmlformats.org/officeDocument/2006/relationships/image" Target="../media/image265.emf"/><Relationship Id="rId1" Type="http://schemas.openxmlformats.org/officeDocument/2006/relationships/image" Target="../media/image264.emf"/><Relationship Id="rId6" Type="http://schemas.openxmlformats.org/officeDocument/2006/relationships/image" Target="../media/image269.emf"/><Relationship Id="rId11" Type="http://schemas.openxmlformats.org/officeDocument/2006/relationships/image" Target="../media/image274.wmf"/><Relationship Id="rId5" Type="http://schemas.openxmlformats.org/officeDocument/2006/relationships/image" Target="../media/image268.emf"/><Relationship Id="rId15" Type="http://schemas.openxmlformats.org/officeDocument/2006/relationships/image" Target="../media/image278.wmf"/><Relationship Id="rId10" Type="http://schemas.openxmlformats.org/officeDocument/2006/relationships/image" Target="../media/image273.emf"/><Relationship Id="rId4" Type="http://schemas.openxmlformats.org/officeDocument/2006/relationships/image" Target="../media/image267.emf"/><Relationship Id="rId9" Type="http://schemas.openxmlformats.org/officeDocument/2006/relationships/image" Target="../media/image272.emf"/><Relationship Id="rId14" Type="http://schemas.openxmlformats.org/officeDocument/2006/relationships/image" Target="../media/image277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wmf"/><Relationship Id="rId13" Type="http://schemas.openxmlformats.org/officeDocument/2006/relationships/image" Target="../media/image291.emf"/><Relationship Id="rId3" Type="http://schemas.openxmlformats.org/officeDocument/2006/relationships/image" Target="../media/image281.emf"/><Relationship Id="rId7" Type="http://schemas.openxmlformats.org/officeDocument/2006/relationships/image" Target="../media/image285.emf"/><Relationship Id="rId12" Type="http://schemas.openxmlformats.org/officeDocument/2006/relationships/image" Target="../media/image290.emf"/><Relationship Id="rId17" Type="http://schemas.openxmlformats.org/officeDocument/2006/relationships/image" Target="../media/image295.emf"/><Relationship Id="rId2" Type="http://schemas.openxmlformats.org/officeDocument/2006/relationships/image" Target="../media/image280.emf"/><Relationship Id="rId16" Type="http://schemas.openxmlformats.org/officeDocument/2006/relationships/image" Target="../media/image294.emf"/><Relationship Id="rId1" Type="http://schemas.openxmlformats.org/officeDocument/2006/relationships/image" Target="../media/image279.emf"/><Relationship Id="rId6" Type="http://schemas.openxmlformats.org/officeDocument/2006/relationships/image" Target="../media/image284.emf"/><Relationship Id="rId11" Type="http://schemas.openxmlformats.org/officeDocument/2006/relationships/image" Target="../media/image289.emf"/><Relationship Id="rId5" Type="http://schemas.openxmlformats.org/officeDocument/2006/relationships/image" Target="../media/image283.emf"/><Relationship Id="rId15" Type="http://schemas.openxmlformats.org/officeDocument/2006/relationships/image" Target="../media/image293.emf"/><Relationship Id="rId10" Type="http://schemas.openxmlformats.org/officeDocument/2006/relationships/image" Target="../media/image288.emf"/><Relationship Id="rId4" Type="http://schemas.openxmlformats.org/officeDocument/2006/relationships/image" Target="../media/image282.emf"/><Relationship Id="rId9" Type="http://schemas.openxmlformats.org/officeDocument/2006/relationships/image" Target="../media/image287.wmf"/><Relationship Id="rId14" Type="http://schemas.openxmlformats.org/officeDocument/2006/relationships/image" Target="../media/image292.e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emf"/><Relationship Id="rId3" Type="http://schemas.openxmlformats.org/officeDocument/2006/relationships/image" Target="../media/image298.emf"/><Relationship Id="rId7" Type="http://schemas.openxmlformats.org/officeDocument/2006/relationships/image" Target="../media/image302.wmf"/><Relationship Id="rId2" Type="http://schemas.openxmlformats.org/officeDocument/2006/relationships/image" Target="../media/image297.emf"/><Relationship Id="rId1" Type="http://schemas.openxmlformats.org/officeDocument/2006/relationships/image" Target="../media/image296.emf"/><Relationship Id="rId6" Type="http://schemas.openxmlformats.org/officeDocument/2006/relationships/image" Target="../media/image301.emf"/><Relationship Id="rId11" Type="http://schemas.openxmlformats.org/officeDocument/2006/relationships/image" Target="../media/image306.wmf"/><Relationship Id="rId5" Type="http://schemas.openxmlformats.org/officeDocument/2006/relationships/image" Target="../media/image300.emf"/><Relationship Id="rId10" Type="http://schemas.openxmlformats.org/officeDocument/2006/relationships/image" Target="../media/image305.wmf"/><Relationship Id="rId4" Type="http://schemas.openxmlformats.org/officeDocument/2006/relationships/image" Target="../media/image299.emf"/><Relationship Id="rId9" Type="http://schemas.openxmlformats.org/officeDocument/2006/relationships/image" Target="../media/image304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emf"/><Relationship Id="rId3" Type="http://schemas.openxmlformats.org/officeDocument/2006/relationships/image" Target="../media/image309.wmf"/><Relationship Id="rId7" Type="http://schemas.openxmlformats.org/officeDocument/2006/relationships/image" Target="../media/image299.emf"/><Relationship Id="rId2" Type="http://schemas.openxmlformats.org/officeDocument/2006/relationships/image" Target="../media/image308.wmf"/><Relationship Id="rId1" Type="http://schemas.openxmlformats.org/officeDocument/2006/relationships/image" Target="../media/image307.wmf"/><Relationship Id="rId6" Type="http://schemas.openxmlformats.org/officeDocument/2006/relationships/image" Target="../media/image298.emf"/><Relationship Id="rId5" Type="http://schemas.openxmlformats.org/officeDocument/2006/relationships/image" Target="../media/image297.emf"/><Relationship Id="rId4" Type="http://schemas.openxmlformats.org/officeDocument/2006/relationships/image" Target="../media/image296.emf"/><Relationship Id="rId9" Type="http://schemas.openxmlformats.org/officeDocument/2006/relationships/image" Target="../media/image301.e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13" Type="http://schemas.openxmlformats.org/officeDocument/2006/relationships/image" Target="../media/image301.emf"/><Relationship Id="rId3" Type="http://schemas.openxmlformats.org/officeDocument/2006/relationships/image" Target="../media/image312.emf"/><Relationship Id="rId7" Type="http://schemas.openxmlformats.org/officeDocument/2006/relationships/image" Target="../media/image316.wmf"/><Relationship Id="rId12" Type="http://schemas.openxmlformats.org/officeDocument/2006/relationships/image" Target="../media/image300.emf"/><Relationship Id="rId2" Type="http://schemas.openxmlformats.org/officeDocument/2006/relationships/image" Target="../media/image311.emf"/><Relationship Id="rId1" Type="http://schemas.openxmlformats.org/officeDocument/2006/relationships/image" Target="../media/image310.wmf"/><Relationship Id="rId6" Type="http://schemas.openxmlformats.org/officeDocument/2006/relationships/image" Target="../media/image315.wmf"/><Relationship Id="rId11" Type="http://schemas.openxmlformats.org/officeDocument/2006/relationships/image" Target="../media/image299.emf"/><Relationship Id="rId5" Type="http://schemas.openxmlformats.org/officeDocument/2006/relationships/image" Target="../media/image314.emf"/><Relationship Id="rId10" Type="http://schemas.openxmlformats.org/officeDocument/2006/relationships/image" Target="../media/image298.emf"/><Relationship Id="rId4" Type="http://schemas.openxmlformats.org/officeDocument/2006/relationships/image" Target="../media/image313.emf"/><Relationship Id="rId9" Type="http://schemas.openxmlformats.org/officeDocument/2006/relationships/image" Target="../media/image297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emf"/><Relationship Id="rId2" Type="http://schemas.openxmlformats.org/officeDocument/2006/relationships/image" Target="../media/image318.emf"/><Relationship Id="rId1" Type="http://schemas.openxmlformats.org/officeDocument/2006/relationships/image" Target="../media/image317.emf"/><Relationship Id="rId4" Type="http://schemas.openxmlformats.org/officeDocument/2006/relationships/image" Target="../media/image320.e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emf"/><Relationship Id="rId13" Type="http://schemas.openxmlformats.org/officeDocument/2006/relationships/image" Target="../media/image333.emf"/><Relationship Id="rId3" Type="http://schemas.openxmlformats.org/officeDocument/2006/relationships/image" Target="../media/image323.emf"/><Relationship Id="rId7" Type="http://schemas.openxmlformats.org/officeDocument/2006/relationships/image" Target="../media/image327.emf"/><Relationship Id="rId12" Type="http://schemas.openxmlformats.org/officeDocument/2006/relationships/image" Target="../media/image332.emf"/><Relationship Id="rId2" Type="http://schemas.openxmlformats.org/officeDocument/2006/relationships/image" Target="../media/image322.emf"/><Relationship Id="rId1" Type="http://schemas.openxmlformats.org/officeDocument/2006/relationships/image" Target="../media/image321.emf"/><Relationship Id="rId6" Type="http://schemas.openxmlformats.org/officeDocument/2006/relationships/image" Target="../media/image326.emf"/><Relationship Id="rId11" Type="http://schemas.openxmlformats.org/officeDocument/2006/relationships/image" Target="../media/image331.emf"/><Relationship Id="rId5" Type="http://schemas.openxmlformats.org/officeDocument/2006/relationships/image" Target="../media/image325.emf"/><Relationship Id="rId10" Type="http://schemas.openxmlformats.org/officeDocument/2006/relationships/image" Target="../media/image330.emf"/><Relationship Id="rId4" Type="http://schemas.openxmlformats.org/officeDocument/2006/relationships/image" Target="../media/image324.emf"/><Relationship Id="rId9" Type="http://schemas.openxmlformats.org/officeDocument/2006/relationships/image" Target="../media/image329.emf"/><Relationship Id="rId14" Type="http://schemas.openxmlformats.org/officeDocument/2006/relationships/image" Target="../media/image3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emf"/><Relationship Id="rId13" Type="http://schemas.openxmlformats.org/officeDocument/2006/relationships/image" Target="../media/image347.emf"/><Relationship Id="rId18" Type="http://schemas.openxmlformats.org/officeDocument/2006/relationships/image" Target="../media/image352.emf"/><Relationship Id="rId3" Type="http://schemas.openxmlformats.org/officeDocument/2006/relationships/image" Target="../media/image337.emf"/><Relationship Id="rId21" Type="http://schemas.openxmlformats.org/officeDocument/2006/relationships/image" Target="../media/image355.emf"/><Relationship Id="rId7" Type="http://schemas.openxmlformats.org/officeDocument/2006/relationships/image" Target="../media/image341.emf"/><Relationship Id="rId12" Type="http://schemas.openxmlformats.org/officeDocument/2006/relationships/image" Target="../media/image346.emf"/><Relationship Id="rId17" Type="http://schemas.openxmlformats.org/officeDocument/2006/relationships/image" Target="../media/image351.emf"/><Relationship Id="rId2" Type="http://schemas.openxmlformats.org/officeDocument/2006/relationships/image" Target="../media/image336.emf"/><Relationship Id="rId16" Type="http://schemas.openxmlformats.org/officeDocument/2006/relationships/image" Target="../media/image350.emf"/><Relationship Id="rId20" Type="http://schemas.openxmlformats.org/officeDocument/2006/relationships/image" Target="../media/image354.emf"/><Relationship Id="rId1" Type="http://schemas.openxmlformats.org/officeDocument/2006/relationships/image" Target="../media/image335.emf"/><Relationship Id="rId6" Type="http://schemas.openxmlformats.org/officeDocument/2006/relationships/image" Target="../media/image340.emf"/><Relationship Id="rId11" Type="http://schemas.openxmlformats.org/officeDocument/2006/relationships/image" Target="../media/image345.emf"/><Relationship Id="rId5" Type="http://schemas.openxmlformats.org/officeDocument/2006/relationships/image" Target="../media/image339.emf"/><Relationship Id="rId15" Type="http://schemas.openxmlformats.org/officeDocument/2006/relationships/image" Target="../media/image349.emf"/><Relationship Id="rId23" Type="http://schemas.openxmlformats.org/officeDocument/2006/relationships/image" Target="../media/image357.emf"/><Relationship Id="rId10" Type="http://schemas.openxmlformats.org/officeDocument/2006/relationships/image" Target="../media/image344.emf"/><Relationship Id="rId19" Type="http://schemas.openxmlformats.org/officeDocument/2006/relationships/image" Target="../media/image353.emf"/><Relationship Id="rId4" Type="http://schemas.openxmlformats.org/officeDocument/2006/relationships/image" Target="../media/image338.emf"/><Relationship Id="rId9" Type="http://schemas.openxmlformats.org/officeDocument/2006/relationships/image" Target="../media/image343.emf"/><Relationship Id="rId14" Type="http://schemas.openxmlformats.org/officeDocument/2006/relationships/image" Target="../media/image348.emf"/><Relationship Id="rId22" Type="http://schemas.openxmlformats.org/officeDocument/2006/relationships/image" Target="../media/image356.e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emf"/><Relationship Id="rId13" Type="http://schemas.openxmlformats.org/officeDocument/2006/relationships/image" Target="../media/image370.emf"/><Relationship Id="rId18" Type="http://schemas.openxmlformats.org/officeDocument/2006/relationships/image" Target="../media/image375.emf"/><Relationship Id="rId3" Type="http://schemas.openxmlformats.org/officeDocument/2006/relationships/image" Target="../media/image360.emf"/><Relationship Id="rId21" Type="http://schemas.openxmlformats.org/officeDocument/2006/relationships/image" Target="../media/image378.emf"/><Relationship Id="rId7" Type="http://schemas.openxmlformats.org/officeDocument/2006/relationships/image" Target="../media/image364.emf"/><Relationship Id="rId12" Type="http://schemas.openxmlformats.org/officeDocument/2006/relationships/image" Target="../media/image369.emf"/><Relationship Id="rId17" Type="http://schemas.openxmlformats.org/officeDocument/2006/relationships/image" Target="../media/image374.emf"/><Relationship Id="rId2" Type="http://schemas.openxmlformats.org/officeDocument/2006/relationships/image" Target="../media/image359.emf"/><Relationship Id="rId16" Type="http://schemas.openxmlformats.org/officeDocument/2006/relationships/image" Target="../media/image373.emf"/><Relationship Id="rId20" Type="http://schemas.openxmlformats.org/officeDocument/2006/relationships/image" Target="../media/image377.emf"/><Relationship Id="rId1" Type="http://schemas.openxmlformats.org/officeDocument/2006/relationships/image" Target="../media/image358.emf"/><Relationship Id="rId6" Type="http://schemas.openxmlformats.org/officeDocument/2006/relationships/image" Target="../media/image363.emf"/><Relationship Id="rId11" Type="http://schemas.openxmlformats.org/officeDocument/2006/relationships/image" Target="../media/image368.emf"/><Relationship Id="rId5" Type="http://schemas.openxmlformats.org/officeDocument/2006/relationships/image" Target="../media/image362.emf"/><Relationship Id="rId15" Type="http://schemas.openxmlformats.org/officeDocument/2006/relationships/image" Target="../media/image372.emf"/><Relationship Id="rId10" Type="http://schemas.openxmlformats.org/officeDocument/2006/relationships/image" Target="../media/image367.emf"/><Relationship Id="rId19" Type="http://schemas.openxmlformats.org/officeDocument/2006/relationships/image" Target="../media/image376.emf"/><Relationship Id="rId4" Type="http://schemas.openxmlformats.org/officeDocument/2006/relationships/image" Target="../media/image361.emf"/><Relationship Id="rId9" Type="http://schemas.openxmlformats.org/officeDocument/2006/relationships/image" Target="../media/image366.emf"/><Relationship Id="rId14" Type="http://schemas.openxmlformats.org/officeDocument/2006/relationships/image" Target="../media/image371.emf"/><Relationship Id="rId22" Type="http://schemas.openxmlformats.org/officeDocument/2006/relationships/image" Target="../media/image379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0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emf"/><Relationship Id="rId13" Type="http://schemas.openxmlformats.org/officeDocument/2006/relationships/image" Target="../media/image396.wmf"/><Relationship Id="rId3" Type="http://schemas.openxmlformats.org/officeDocument/2006/relationships/image" Target="../media/image83.emf"/><Relationship Id="rId7" Type="http://schemas.openxmlformats.org/officeDocument/2006/relationships/image" Target="../media/image390.emf"/><Relationship Id="rId12" Type="http://schemas.openxmlformats.org/officeDocument/2006/relationships/image" Target="../media/image395.wmf"/><Relationship Id="rId2" Type="http://schemas.openxmlformats.org/officeDocument/2006/relationships/image" Target="../media/image386.wmf"/><Relationship Id="rId1" Type="http://schemas.openxmlformats.org/officeDocument/2006/relationships/image" Target="../media/image385.wmf"/><Relationship Id="rId6" Type="http://schemas.openxmlformats.org/officeDocument/2006/relationships/image" Target="../media/image389.emf"/><Relationship Id="rId11" Type="http://schemas.openxmlformats.org/officeDocument/2006/relationships/image" Target="../media/image394.wmf"/><Relationship Id="rId5" Type="http://schemas.openxmlformats.org/officeDocument/2006/relationships/image" Target="../media/image388.emf"/><Relationship Id="rId10" Type="http://schemas.openxmlformats.org/officeDocument/2006/relationships/image" Target="../media/image393.wmf"/><Relationship Id="rId4" Type="http://schemas.openxmlformats.org/officeDocument/2006/relationships/image" Target="../media/image387.emf"/><Relationship Id="rId9" Type="http://schemas.openxmlformats.org/officeDocument/2006/relationships/image" Target="../media/image392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emf"/><Relationship Id="rId2" Type="http://schemas.openxmlformats.org/officeDocument/2006/relationships/image" Target="../media/image398.emf"/><Relationship Id="rId1" Type="http://schemas.openxmlformats.org/officeDocument/2006/relationships/image" Target="../media/image397.gif"/><Relationship Id="rId5" Type="http://schemas.openxmlformats.org/officeDocument/2006/relationships/image" Target="../media/image392.emf"/><Relationship Id="rId4" Type="http://schemas.openxmlformats.org/officeDocument/2006/relationships/image" Target="../media/image83.e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wmf"/><Relationship Id="rId3" Type="http://schemas.openxmlformats.org/officeDocument/2006/relationships/image" Target="../media/image399.emf"/><Relationship Id="rId7" Type="http://schemas.openxmlformats.org/officeDocument/2006/relationships/image" Target="../media/image401.wmf"/><Relationship Id="rId2" Type="http://schemas.openxmlformats.org/officeDocument/2006/relationships/image" Target="../media/image398.emf"/><Relationship Id="rId1" Type="http://schemas.openxmlformats.org/officeDocument/2006/relationships/image" Target="../media/image397.gif"/><Relationship Id="rId6" Type="http://schemas.openxmlformats.org/officeDocument/2006/relationships/image" Target="../media/image400.wmf"/><Relationship Id="rId5" Type="http://schemas.openxmlformats.org/officeDocument/2006/relationships/image" Target="../media/image83.emf"/><Relationship Id="rId4" Type="http://schemas.openxmlformats.org/officeDocument/2006/relationships/image" Target="../media/image392.emf"/><Relationship Id="rId9" Type="http://schemas.openxmlformats.org/officeDocument/2006/relationships/image" Target="../media/image403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emf"/><Relationship Id="rId3" Type="http://schemas.openxmlformats.org/officeDocument/2006/relationships/image" Target="../media/image406.emf"/><Relationship Id="rId7" Type="http://schemas.openxmlformats.org/officeDocument/2006/relationships/image" Target="../media/image83.emf"/><Relationship Id="rId2" Type="http://schemas.openxmlformats.org/officeDocument/2006/relationships/image" Target="../media/image405.wmf"/><Relationship Id="rId1" Type="http://schemas.openxmlformats.org/officeDocument/2006/relationships/image" Target="../media/image397.gif"/><Relationship Id="rId6" Type="http://schemas.openxmlformats.org/officeDocument/2006/relationships/image" Target="../media/image409.wmf"/><Relationship Id="rId5" Type="http://schemas.openxmlformats.org/officeDocument/2006/relationships/image" Target="../media/image408.wmf"/><Relationship Id="rId4" Type="http://schemas.openxmlformats.org/officeDocument/2006/relationships/image" Target="../media/image407.w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emf"/><Relationship Id="rId3" Type="http://schemas.openxmlformats.org/officeDocument/2006/relationships/image" Target="../media/image413.emf"/><Relationship Id="rId7" Type="http://schemas.openxmlformats.org/officeDocument/2006/relationships/image" Target="../media/image417.emf"/><Relationship Id="rId2" Type="http://schemas.openxmlformats.org/officeDocument/2006/relationships/image" Target="../media/image412.wmf"/><Relationship Id="rId1" Type="http://schemas.openxmlformats.org/officeDocument/2006/relationships/image" Target="../media/image411.wmf"/><Relationship Id="rId6" Type="http://schemas.openxmlformats.org/officeDocument/2006/relationships/image" Target="../media/image416.emf"/><Relationship Id="rId5" Type="http://schemas.openxmlformats.org/officeDocument/2006/relationships/image" Target="../media/image415.emf"/><Relationship Id="rId4" Type="http://schemas.openxmlformats.org/officeDocument/2006/relationships/image" Target="../media/image414.emf"/><Relationship Id="rId9" Type="http://schemas.openxmlformats.org/officeDocument/2006/relationships/image" Target="../media/image419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emf"/><Relationship Id="rId1" Type="http://schemas.openxmlformats.org/officeDocument/2006/relationships/image" Target="../media/image438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wmf"/><Relationship Id="rId2" Type="http://schemas.openxmlformats.org/officeDocument/2006/relationships/image" Target="../media/image465.wmf"/><Relationship Id="rId1" Type="http://schemas.openxmlformats.org/officeDocument/2006/relationships/image" Target="../media/image464.wmf"/><Relationship Id="rId4" Type="http://schemas.openxmlformats.org/officeDocument/2006/relationships/image" Target="../media/image46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11" Type="http://schemas.openxmlformats.org/officeDocument/2006/relationships/image" Target="../media/image28.wmf"/><Relationship Id="rId5" Type="http://schemas.openxmlformats.org/officeDocument/2006/relationships/image" Target="../media/image22.emf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4.emf"/><Relationship Id="rId2" Type="http://schemas.openxmlformats.org/officeDocument/2006/relationships/image" Target="../media/image29.wmf"/><Relationship Id="rId1" Type="http://schemas.openxmlformats.org/officeDocument/2006/relationships/image" Target="../media/image23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AE694B74-0078-4D92-80AD-9DA9284105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5225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E986B2-FD23-4FD1-ADCA-39066C41175E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300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1B8F8E-7FFD-4AAC-BD27-FDCA7BFE37A5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1710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4448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5076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9023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902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71333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79186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321713-DA91-406E-BF05-038CC60A528E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519E67-A3F3-410C-ABD6-5156673796B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117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46CA59-23F4-4209-AC60-A247E11BC0A0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D4F305-8D28-498E-BD91-DE506EA4F01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44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0AD300-01C3-4D65-8F6F-2EDF87B3E9FD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DEFE3B-EE5D-46D0-BD7F-950C74E1ADE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770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8CABFE-F184-41B0-A12A-24F55141B0E8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9AF63D-068E-4446-BA5C-331ABD0E756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346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09BBC8-9BB5-47C3-92B6-437FE7591278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136859-C906-4B25-93ED-5AD2DAED875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573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C0DC71-CB27-4D9B-9E6E-5607181383FF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441C5A-EF42-4BE0-BFC5-115ADC234ED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931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0F3019-4DFD-4BEF-9AB3-12E522DCC192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0BEC92-AB9F-4C2B-97C9-F745B5B3321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31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34948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860239-95BB-41DD-AD56-8A62E5ED3E43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B689D-63E4-4492-8D99-D1FD47887DC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866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0455C-D040-4871-B47E-DCCBB1FF0752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6D9186-1832-4987-A3CB-8299B6969CC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420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39F1E8-0248-4E18-9331-89F5DAEAD5D8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8E020E-C9C2-4F89-BF2E-7A5242F2F899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529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70D0FD-3292-4F27-B1EE-D613314EA8A6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3F8165-FB40-4175-A417-08495CC3529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6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57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987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29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700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88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2845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947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AutoShape 2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10600" y="6553200"/>
            <a:ext cx="381000" cy="228600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5027" name="AutoShape 3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9600" y="6553200"/>
            <a:ext cx="381000" cy="228600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5028" name="AutoShape 4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7848600" y="6553200"/>
            <a:ext cx="381000" cy="228600"/>
          </a:xfrm>
          <a:prstGeom prst="actionButtonBeginning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5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52F68C0-F205-4F45-87DC-DD69FCC53ED6}" type="datetimeFigureOut">
              <a:rPr lang="zh-CN" altLang="en-US" smtClean="0"/>
              <a:pPr>
                <a:defRPr/>
              </a:pPr>
              <a:t>2018/10/26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50B5F70-0443-4926-A796-D2A1CB6B65D9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63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25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2.e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28.w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34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31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36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42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45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53.emf"/><Relationship Id="rId26" Type="http://schemas.openxmlformats.org/officeDocument/2006/relationships/image" Target="../media/image57.wmf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52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50.bin"/><Relationship Id="rId25" Type="http://schemas.openxmlformats.org/officeDocument/2006/relationships/oleObject" Target="../embeddings/oleObject54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2.emf"/><Relationship Id="rId20" Type="http://schemas.openxmlformats.org/officeDocument/2006/relationships/image" Target="../media/image54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56.wmf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10" Type="http://schemas.openxmlformats.org/officeDocument/2006/relationships/image" Target="../media/image49.emf"/><Relationship Id="rId19" Type="http://schemas.openxmlformats.org/officeDocument/2006/relationships/oleObject" Target="../embeddings/oleObject51.bin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51.wmf"/><Relationship Id="rId22" Type="http://schemas.openxmlformats.org/officeDocument/2006/relationships/image" Target="../media/image55.w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64.wmf"/><Relationship Id="rId26" Type="http://schemas.openxmlformats.org/officeDocument/2006/relationships/oleObject" Target="../embeddings/oleObject67.bin"/><Relationship Id="rId3" Type="http://schemas.openxmlformats.org/officeDocument/2006/relationships/oleObject" Target="../embeddings/oleObject55.bin"/><Relationship Id="rId21" Type="http://schemas.openxmlformats.org/officeDocument/2006/relationships/oleObject" Target="../embeddings/oleObject64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62.bin"/><Relationship Id="rId25" Type="http://schemas.openxmlformats.org/officeDocument/2006/relationships/image" Target="../media/image67.wmf"/><Relationship Id="rId33" Type="http://schemas.openxmlformats.org/officeDocument/2006/relationships/image" Target="../media/image70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61.bin"/><Relationship Id="rId20" Type="http://schemas.openxmlformats.org/officeDocument/2006/relationships/image" Target="../media/image65.wmf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59.bin"/><Relationship Id="rId24" Type="http://schemas.openxmlformats.org/officeDocument/2006/relationships/oleObject" Target="../embeddings/oleObject66.bin"/><Relationship Id="rId32" Type="http://schemas.openxmlformats.org/officeDocument/2006/relationships/oleObject" Target="../embeddings/oleObject71.bin"/><Relationship Id="rId5" Type="http://schemas.openxmlformats.org/officeDocument/2006/relationships/oleObject" Target="../embeddings/oleObject56.bin"/><Relationship Id="rId15" Type="http://schemas.openxmlformats.org/officeDocument/2006/relationships/image" Target="../media/image63.png"/><Relationship Id="rId23" Type="http://schemas.openxmlformats.org/officeDocument/2006/relationships/image" Target="../media/image66.wmf"/><Relationship Id="rId28" Type="http://schemas.openxmlformats.org/officeDocument/2006/relationships/oleObject" Target="../embeddings/oleObject69.bin"/><Relationship Id="rId10" Type="http://schemas.openxmlformats.org/officeDocument/2006/relationships/image" Target="../media/image61.wmf"/><Relationship Id="rId19" Type="http://schemas.openxmlformats.org/officeDocument/2006/relationships/oleObject" Target="../embeddings/oleObject63.bin"/><Relationship Id="rId31" Type="http://schemas.openxmlformats.org/officeDocument/2006/relationships/image" Target="../media/image69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58.bin"/><Relationship Id="rId14" Type="http://schemas.openxmlformats.org/officeDocument/2006/relationships/oleObject" Target="../embeddings/oleObject60.bin"/><Relationship Id="rId22" Type="http://schemas.openxmlformats.org/officeDocument/2006/relationships/oleObject" Target="../embeddings/oleObject65.bin"/><Relationship Id="rId27" Type="http://schemas.openxmlformats.org/officeDocument/2006/relationships/oleObject" Target="../embeddings/oleObject68.bin"/><Relationship Id="rId30" Type="http://schemas.openxmlformats.org/officeDocument/2006/relationships/oleObject" Target="../embeddings/oleObject70.bin"/><Relationship Id="rId8" Type="http://schemas.openxmlformats.org/officeDocument/2006/relationships/image" Target="../media/image6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image" Target="../media/image74.wmf"/><Relationship Id="rId18" Type="http://schemas.microsoft.com/office/2007/relationships/diagramDrawing" Target="../diagrams/drawing3.xml"/><Relationship Id="rId26" Type="http://schemas.openxmlformats.org/officeDocument/2006/relationships/image" Target="../media/image78.wmf"/><Relationship Id="rId3" Type="http://schemas.openxmlformats.org/officeDocument/2006/relationships/diagramData" Target="../diagrams/data2.xml"/><Relationship Id="rId21" Type="http://schemas.openxmlformats.org/officeDocument/2006/relationships/oleObject" Target="../embeddings/oleObject76.bin"/><Relationship Id="rId7" Type="http://schemas.microsoft.com/office/2007/relationships/diagramDrawing" Target="../diagrams/drawing2.xml"/><Relationship Id="rId12" Type="http://schemas.openxmlformats.org/officeDocument/2006/relationships/oleObject" Target="../embeddings/oleObject74.bin"/><Relationship Id="rId17" Type="http://schemas.openxmlformats.org/officeDocument/2006/relationships/diagramColors" Target="../diagrams/colors3.xml"/><Relationship Id="rId25" Type="http://schemas.openxmlformats.org/officeDocument/2006/relationships/oleObject" Target="../embeddings/oleObject78.bin"/><Relationship Id="rId2" Type="http://schemas.openxmlformats.org/officeDocument/2006/relationships/slideLayout" Target="../slideLayouts/slideLayout19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75.wmf"/><Relationship Id="rId1" Type="http://schemas.openxmlformats.org/officeDocument/2006/relationships/vmlDrawing" Target="../drawings/vmlDrawing13.v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73.wmf"/><Relationship Id="rId24" Type="http://schemas.openxmlformats.org/officeDocument/2006/relationships/image" Target="../media/image77.wmf"/><Relationship Id="rId5" Type="http://schemas.openxmlformats.org/officeDocument/2006/relationships/diagramQuickStyle" Target="../diagrams/quickStyle2.xml"/><Relationship Id="rId15" Type="http://schemas.openxmlformats.org/officeDocument/2006/relationships/diagramLayout" Target="../diagrams/layout3.xml"/><Relationship Id="rId23" Type="http://schemas.openxmlformats.org/officeDocument/2006/relationships/oleObject" Target="../embeddings/oleObject77.bin"/><Relationship Id="rId10" Type="http://schemas.openxmlformats.org/officeDocument/2006/relationships/oleObject" Target="../embeddings/oleObject73.bin"/><Relationship Id="rId19" Type="http://schemas.openxmlformats.org/officeDocument/2006/relationships/oleObject" Target="../embeddings/oleObject75.bin"/><Relationship Id="rId4" Type="http://schemas.openxmlformats.org/officeDocument/2006/relationships/diagramLayout" Target="../diagrams/layout2.xml"/><Relationship Id="rId9" Type="http://schemas.openxmlformats.org/officeDocument/2006/relationships/image" Target="../media/image72.wmf"/><Relationship Id="rId14" Type="http://schemas.openxmlformats.org/officeDocument/2006/relationships/diagramData" Target="../diagrams/data3.xml"/><Relationship Id="rId22" Type="http://schemas.openxmlformats.org/officeDocument/2006/relationships/image" Target="../media/image76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82.wmf"/><Relationship Id="rId4" Type="http://schemas.openxmlformats.org/officeDocument/2006/relationships/image" Target="../media/image79.wmf"/><Relationship Id="rId9" Type="http://schemas.openxmlformats.org/officeDocument/2006/relationships/oleObject" Target="../embeddings/oleObject8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87.w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89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86.w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88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91.w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9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8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13" Type="http://schemas.openxmlformats.org/officeDocument/2006/relationships/image" Target="../media/image83.emf"/><Relationship Id="rId3" Type="http://schemas.openxmlformats.org/officeDocument/2006/relationships/image" Target="../media/image96.png"/><Relationship Id="rId7" Type="http://schemas.openxmlformats.org/officeDocument/2006/relationships/image" Target="../media/image93.wmf"/><Relationship Id="rId12" Type="http://schemas.openxmlformats.org/officeDocument/2006/relationships/oleObject" Target="../embeddings/oleObject100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95.wmf"/><Relationship Id="rId5" Type="http://schemas.openxmlformats.org/officeDocument/2006/relationships/image" Target="../media/image92.wmf"/><Relationship Id="rId10" Type="http://schemas.openxmlformats.org/officeDocument/2006/relationships/oleObject" Target="../embeddings/oleObject99.bin"/><Relationship Id="rId4" Type="http://schemas.openxmlformats.org/officeDocument/2006/relationships/oleObject" Target="../embeddings/oleObject96.bin"/><Relationship Id="rId9" Type="http://schemas.openxmlformats.org/officeDocument/2006/relationships/image" Target="../media/image9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00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99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10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106.bin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107.bin"/><Relationship Id="rId10" Type="http://schemas.openxmlformats.org/officeDocument/2006/relationships/image" Target="../media/image101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10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8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3" Type="http://schemas.openxmlformats.org/officeDocument/2006/relationships/image" Target="../media/image96.png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04.wmf"/><Relationship Id="rId5" Type="http://schemas.openxmlformats.org/officeDocument/2006/relationships/image" Target="../media/image102.wmf"/><Relationship Id="rId10" Type="http://schemas.openxmlformats.org/officeDocument/2006/relationships/oleObject" Target="../embeddings/oleObject116.bin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03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oleObject" Target="../embeddings/oleObject122.bin"/><Relationship Id="rId18" Type="http://schemas.openxmlformats.org/officeDocument/2006/relationships/image" Target="../media/image112.emf"/><Relationship Id="rId26" Type="http://schemas.openxmlformats.org/officeDocument/2006/relationships/image" Target="../media/image116.emf"/><Relationship Id="rId3" Type="http://schemas.openxmlformats.org/officeDocument/2006/relationships/oleObject" Target="../embeddings/oleObject117.bin"/><Relationship Id="rId21" Type="http://schemas.openxmlformats.org/officeDocument/2006/relationships/oleObject" Target="../embeddings/oleObject126.bin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09.wmf"/><Relationship Id="rId17" Type="http://schemas.openxmlformats.org/officeDocument/2006/relationships/oleObject" Target="../embeddings/oleObject124.bin"/><Relationship Id="rId25" Type="http://schemas.openxmlformats.org/officeDocument/2006/relationships/oleObject" Target="../embeddings/oleObject128.bin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11.emf"/><Relationship Id="rId20" Type="http://schemas.openxmlformats.org/officeDocument/2006/relationships/image" Target="../media/image113.emf"/><Relationship Id="rId29" Type="http://schemas.openxmlformats.org/officeDocument/2006/relationships/oleObject" Target="../embeddings/oleObject130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6.wmf"/><Relationship Id="rId11" Type="http://schemas.openxmlformats.org/officeDocument/2006/relationships/oleObject" Target="../embeddings/oleObject121.bin"/><Relationship Id="rId24" Type="http://schemas.openxmlformats.org/officeDocument/2006/relationships/image" Target="../media/image115.emf"/><Relationship Id="rId32" Type="http://schemas.openxmlformats.org/officeDocument/2006/relationships/image" Target="../media/image119.emf"/><Relationship Id="rId5" Type="http://schemas.openxmlformats.org/officeDocument/2006/relationships/oleObject" Target="../embeddings/oleObject118.bin"/><Relationship Id="rId15" Type="http://schemas.openxmlformats.org/officeDocument/2006/relationships/oleObject" Target="../embeddings/oleObject123.bin"/><Relationship Id="rId23" Type="http://schemas.openxmlformats.org/officeDocument/2006/relationships/oleObject" Target="../embeddings/oleObject127.bin"/><Relationship Id="rId28" Type="http://schemas.openxmlformats.org/officeDocument/2006/relationships/image" Target="../media/image117.emf"/><Relationship Id="rId10" Type="http://schemas.openxmlformats.org/officeDocument/2006/relationships/image" Target="../media/image108.wmf"/><Relationship Id="rId19" Type="http://schemas.openxmlformats.org/officeDocument/2006/relationships/oleObject" Target="../embeddings/oleObject125.bin"/><Relationship Id="rId31" Type="http://schemas.openxmlformats.org/officeDocument/2006/relationships/oleObject" Target="../embeddings/oleObject131.bin"/><Relationship Id="rId4" Type="http://schemas.openxmlformats.org/officeDocument/2006/relationships/image" Target="../media/image105.w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10.wmf"/><Relationship Id="rId22" Type="http://schemas.openxmlformats.org/officeDocument/2006/relationships/image" Target="../media/image114.emf"/><Relationship Id="rId27" Type="http://schemas.openxmlformats.org/officeDocument/2006/relationships/oleObject" Target="../embeddings/oleObject129.bin"/><Relationship Id="rId30" Type="http://schemas.openxmlformats.org/officeDocument/2006/relationships/image" Target="../media/image11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127.wmf"/><Relationship Id="rId26" Type="http://schemas.openxmlformats.org/officeDocument/2006/relationships/image" Target="../media/image131.wmf"/><Relationship Id="rId3" Type="http://schemas.openxmlformats.org/officeDocument/2006/relationships/oleObject" Target="../embeddings/oleObject132.bin"/><Relationship Id="rId21" Type="http://schemas.openxmlformats.org/officeDocument/2006/relationships/oleObject" Target="../embeddings/oleObject141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24.w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26.wmf"/><Relationship Id="rId20" Type="http://schemas.openxmlformats.org/officeDocument/2006/relationships/image" Target="../media/image128.wmf"/><Relationship Id="rId29" Type="http://schemas.openxmlformats.org/officeDocument/2006/relationships/oleObject" Target="../embeddings/oleObject145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130.wmf"/><Relationship Id="rId32" Type="http://schemas.openxmlformats.org/officeDocument/2006/relationships/image" Target="../media/image134.wmf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28" Type="http://schemas.openxmlformats.org/officeDocument/2006/relationships/image" Target="../media/image132.wmf"/><Relationship Id="rId10" Type="http://schemas.openxmlformats.org/officeDocument/2006/relationships/image" Target="../media/image123.wmf"/><Relationship Id="rId19" Type="http://schemas.openxmlformats.org/officeDocument/2006/relationships/oleObject" Target="../embeddings/oleObject140.bin"/><Relationship Id="rId31" Type="http://schemas.openxmlformats.org/officeDocument/2006/relationships/oleObject" Target="../embeddings/oleObject146.bin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25.wmf"/><Relationship Id="rId22" Type="http://schemas.openxmlformats.org/officeDocument/2006/relationships/image" Target="../media/image129.wmf"/><Relationship Id="rId27" Type="http://schemas.openxmlformats.org/officeDocument/2006/relationships/oleObject" Target="../embeddings/oleObject144.bin"/><Relationship Id="rId30" Type="http://schemas.openxmlformats.org/officeDocument/2006/relationships/image" Target="../media/image133.w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2.bin"/><Relationship Id="rId18" Type="http://schemas.openxmlformats.org/officeDocument/2006/relationships/image" Target="../media/image142.wmf"/><Relationship Id="rId26" Type="http://schemas.openxmlformats.org/officeDocument/2006/relationships/image" Target="../media/image146.wmf"/><Relationship Id="rId39" Type="http://schemas.openxmlformats.org/officeDocument/2006/relationships/oleObject" Target="../embeddings/oleObject167.bin"/><Relationship Id="rId21" Type="http://schemas.openxmlformats.org/officeDocument/2006/relationships/oleObject" Target="../embeddings/oleObject156.bin"/><Relationship Id="rId34" Type="http://schemas.openxmlformats.org/officeDocument/2006/relationships/image" Target="../media/image148.wmf"/><Relationship Id="rId42" Type="http://schemas.openxmlformats.org/officeDocument/2006/relationships/oleObject" Target="../embeddings/oleObject169.bin"/><Relationship Id="rId47" Type="http://schemas.openxmlformats.org/officeDocument/2006/relationships/oleObject" Target="../embeddings/oleObject172.bin"/><Relationship Id="rId7" Type="http://schemas.openxmlformats.org/officeDocument/2006/relationships/oleObject" Target="../embeddings/oleObject149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1.wmf"/><Relationship Id="rId29" Type="http://schemas.openxmlformats.org/officeDocument/2006/relationships/oleObject" Target="../embeddings/oleObject161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151.bin"/><Relationship Id="rId24" Type="http://schemas.openxmlformats.org/officeDocument/2006/relationships/image" Target="../media/image145.wmf"/><Relationship Id="rId32" Type="http://schemas.openxmlformats.org/officeDocument/2006/relationships/image" Target="../media/image147.wmf"/><Relationship Id="rId37" Type="http://schemas.openxmlformats.org/officeDocument/2006/relationships/oleObject" Target="../embeddings/oleObject166.bin"/><Relationship Id="rId40" Type="http://schemas.openxmlformats.org/officeDocument/2006/relationships/oleObject" Target="../embeddings/oleObject168.bin"/><Relationship Id="rId45" Type="http://schemas.openxmlformats.org/officeDocument/2006/relationships/image" Target="../media/image153.wmf"/><Relationship Id="rId5" Type="http://schemas.openxmlformats.org/officeDocument/2006/relationships/oleObject" Target="../embeddings/oleObject148.bin"/><Relationship Id="rId15" Type="http://schemas.openxmlformats.org/officeDocument/2006/relationships/oleObject" Target="../embeddings/oleObject153.bin"/><Relationship Id="rId23" Type="http://schemas.openxmlformats.org/officeDocument/2006/relationships/oleObject" Target="../embeddings/oleObject157.bin"/><Relationship Id="rId28" Type="http://schemas.openxmlformats.org/officeDocument/2006/relationships/oleObject" Target="../embeddings/oleObject160.bin"/><Relationship Id="rId36" Type="http://schemas.openxmlformats.org/officeDocument/2006/relationships/image" Target="../media/image149.wmf"/><Relationship Id="rId10" Type="http://schemas.openxmlformats.org/officeDocument/2006/relationships/image" Target="../media/image138.wmf"/><Relationship Id="rId19" Type="http://schemas.openxmlformats.org/officeDocument/2006/relationships/oleObject" Target="../embeddings/oleObject155.bin"/><Relationship Id="rId31" Type="http://schemas.openxmlformats.org/officeDocument/2006/relationships/oleObject" Target="../embeddings/oleObject163.bin"/><Relationship Id="rId44" Type="http://schemas.openxmlformats.org/officeDocument/2006/relationships/oleObject" Target="../embeddings/oleObject170.bin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150.bin"/><Relationship Id="rId14" Type="http://schemas.openxmlformats.org/officeDocument/2006/relationships/image" Target="../media/image140.wmf"/><Relationship Id="rId22" Type="http://schemas.openxmlformats.org/officeDocument/2006/relationships/image" Target="../media/image144.wmf"/><Relationship Id="rId27" Type="http://schemas.openxmlformats.org/officeDocument/2006/relationships/oleObject" Target="../embeddings/oleObject159.bin"/><Relationship Id="rId30" Type="http://schemas.openxmlformats.org/officeDocument/2006/relationships/oleObject" Target="../embeddings/oleObject162.bin"/><Relationship Id="rId35" Type="http://schemas.openxmlformats.org/officeDocument/2006/relationships/oleObject" Target="../embeddings/oleObject165.bin"/><Relationship Id="rId43" Type="http://schemas.openxmlformats.org/officeDocument/2006/relationships/image" Target="../media/image152.wmf"/><Relationship Id="rId48" Type="http://schemas.openxmlformats.org/officeDocument/2006/relationships/image" Target="../media/image154.wmf"/><Relationship Id="rId8" Type="http://schemas.openxmlformats.org/officeDocument/2006/relationships/image" Target="../media/image137.wmf"/><Relationship Id="rId3" Type="http://schemas.openxmlformats.org/officeDocument/2006/relationships/oleObject" Target="../embeddings/oleObject147.bin"/><Relationship Id="rId12" Type="http://schemas.openxmlformats.org/officeDocument/2006/relationships/image" Target="../media/image139.wmf"/><Relationship Id="rId17" Type="http://schemas.openxmlformats.org/officeDocument/2006/relationships/oleObject" Target="../embeddings/oleObject154.bin"/><Relationship Id="rId25" Type="http://schemas.openxmlformats.org/officeDocument/2006/relationships/oleObject" Target="../embeddings/oleObject158.bin"/><Relationship Id="rId33" Type="http://schemas.openxmlformats.org/officeDocument/2006/relationships/oleObject" Target="../embeddings/oleObject164.bin"/><Relationship Id="rId38" Type="http://schemas.openxmlformats.org/officeDocument/2006/relationships/image" Target="../media/image150.wmf"/><Relationship Id="rId46" Type="http://schemas.openxmlformats.org/officeDocument/2006/relationships/oleObject" Target="../embeddings/oleObject171.bin"/><Relationship Id="rId20" Type="http://schemas.openxmlformats.org/officeDocument/2006/relationships/image" Target="../media/image143.wmf"/><Relationship Id="rId41" Type="http://schemas.openxmlformats.org/officeDocument/2006/relationships/image" Target="../media/image15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178.bin"/><Relationship Id="rId18" Type="http://schemas.openxmlformats.org/officeDocument/2006/relationships/image" Target="../media/image161.wmf"/><Relationship Id="rId3" Type="http://schemas.openxmlformats.org/officeDocument/2006/relationships/oleObject" Target="../embeddings/oleObject173.bin"/><Relationship Id="rId21" Type="http://schemas.openxmlformats.org/officeDocument/2006/relationships/oleObject" Target="../embeddings/oleObject182.bin"/><Relationship Id="rId7" Type="http://schemas.openxmlformats.org/officeDocument/2006/relationships/oleObject" Target="../embeddings/oleObject175.bin"/><Relationship Id="rId12" Type="http://schemas.openxmlformats.org/officeDocument/2006/relationships/image" Target="../media/image159.wmf"/><Relationship Id="rId17" Type="http://schemas.openxmlformats.org/officeDocument/2006/relationships/oleObject" Target="../embeddings/oleObject180.bin"/><Relationship Id="rId25" Type="http://schemas.openxmlformats.org/officeDocument/2006/relationships/oleObject" Target="../embeddings/oleObject184.bin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60.wmf"/><Relationship Id="rId20" Type="http://schemas.openxmlformats.org/officeDocument/2006/relationships/image" Target="../media/image162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177.bin"/><Relationship Id="rId24" Type="http://schemas.openxmlformats.org/officeDocument/2006/relationships/image" Target="../media/image164.wmf"/><Relationship Id="rId5" Type="http://schemas.openxmlformats.org/officeDocument/2006/relationships/oleObject" Target="../embeddings/oleObject174.bin"/><Relationship Id="rId15" Type="http://schemas.openxmlformats.org/officeDocument/2006/relationships/oleObject" Target="../embeddings/oleObject179.bin"/><Relationship Id="rId23" Type="http://schemas.openxmlformats.org/officeDocument/2006/relationships/oleObject" Target="../embeddings/oleObject183.bin"/><Relationship Id="rId10" Type="http://schemas.openxmlformats.org/officeDocument/2006/relationships/image" Target="../media/image158.wmf"/><Relationship Id="rId19" Type="http://schemas.openxmlformats.org/officeDocument/2006/relationships/oleObject" Target="../embeddings/oleObject181.bin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176.bin"/><Relationship Id="rId14" Type="http://schemas.openxmlformats.org/officeDocument/2006/relationships/image" Target="../media/image83.emf"/><Relationship Id="rId22" Type="http://schemas.openxmlformats.org/officeDocument/2006/relationships/image" Target="../media/image163.wmf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0.bin"/><Relationship Id="rId18" Type="http://schemas.openxmlformats.org/officeDocument/2006/relationships/image" Target="../media/image163.wmf"/><Relationship Id="rId26" Type="http://schemas.openxmlformats.org/officeDocument/2006/relationships/image" Target="../media/image166.wmf"/><Relationship Id="rId39" Type="http://schemas.openxmlformats.org/officeDocument/2006/relationships/oleObject" Target="../embeddings/oleObject203.bin"/><Relationship Id="rId21" Type="http://schemas.openxmlformats.org/officeDocument/2006/relationships/oleObject" Target="../embeddings/oleObject194.bin"/><Relationship Id="rId34" Type="http://schemas.openxmlformats.org/officeDocument/2006/relationships/image" Target="../media/image170.wmf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160.wmf"/><Relationship Id="rId17" Type="http://schemas.openxmlformats.org/officeDocument/2006/relationships/oleObject" Target="../embeddings/oleObject192.bin"/><Relationship Id="rId25" Type="http://schemas.openxmlformats.org/officeDocument/2006/relationships/oleObject" Target="../embeddings/oleObject196.bin"/><Relationship Id="rId33" Type="http://schemas.openxmlformats.org/officeDocument/2006/relationships/oleObject" Target="../embeddings/oleObject200.bin"/><Relationship Id="rId38" Type="http://schemas.openxmlformats.org/officeDocument/2006/relationships/image" Target="../media/image172.w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62.wmf"/><Relationship Id="rId20" Type="http://schemas.openxmlformats.org/officeDocument/2006/relationships/image" Target="../media/image164.wmf"/><Relationship Id="rId29" Type="http://schemas.openxmlformats.org/officeDocument/2006/relationships/oleObject" Target="../embeddings/oleObject198.bin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57.wmf"/><Relationship Id="rId11" Type="http://schemas.openxmlformats.org/officeDocument/2006/relationships/oleObject" Target="../embeddings/oleObject189.bin"/><Relationship Id="rId24" Type="http://schemas.openxmlformats.org/officeDocument/2006/relationships/image" Target="../media/image165.wmf"/><Relationship Id="rId32" Type="http://schemas.openxmlformats.org/officeDocument/2006/relationships/image" Target="../media/image169.wmf"/><Relationship Id="rId37" Type="http://schemas.openxmlformats.org/officeDocument/2006/relationships/oleObject" Target="../embeddings/oleObject202.bin"/><Relationship Id="rId40" Type="http://schemas.openxmlformats.org/officeDocument/2006/relationships/image" Target="../media/image173.wmf"/><Relationship Id="rId5" Type="http://schemas.openxmlformats.org/officeDocument/2006/relationships/oleObject" Target="../embeddings/oleObject186.bin"/><Relationship Id="rId15" Type="http://schemas.openxmlformats.org/officeDocument/2006/relationships/oleObject" Target="../embeddings/oleObject191.bin"/><Relationship Id="rId23" Type="http://schemas.openxmlformats.org/officeDocument/2006/relationships/oleObject" Target="../embeddings/oleObject195.bin"/><Relationship Id="rId28" Type="http://schemas.openxmlformats.org/officeDocument/2006/relationships/image" Target="../media/image167.wmf"/><Relationship Id="rId36" Type="http://schemas.openxmlformats.org/officeDocument/2006/relationships/image" Target="../media/image171.emf"/><Relationship Id="rId10" Type="http://schemas.openxmlformats.org/officeDocument/2006/relationships/image" Target="../media/image159.wmf"/><Relationship Id="rId19" Type="http://schemas.openxmlformats.org/officeDocument/2006/relationships/oleObject" Target="../embeddings/oleObject193.bin"/><Relationship Id="rId31" Type="http://schemas.openxmlformats.org/officeDocument/2006/relationships/oleObject" Target="../embeddings/oleObject199.bin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188.bin"/><Relationship Id="rId14" Type="http://schemas.openxmlformats.org/officeDocument/2006/relationships/image" Target="../media/image161.wmf"/><Relationship Id="rId22" Type="http://schemas.openxmlformats.org/officeDocument/2006/relationships/image" Target="../media/image83.emf"/><Relationship Id="rId27" Type="http://schemas.openxmlformats.org/officeDocument/2006/relationships/oleObject" Target="../embeddings/oleObject197.bin"/><Relationship Id="rId30" Type="http://schemas.openxmlformats.org/officeDocument/2006/relationships/image" Target="../media/image168.wmf"/><Relationship Id="rId35" Type="http://schemas.openxmlformats.org/officeDocument/2006/relationships/oleObject" Target="../embeddings/oleObject201.bin"/><Relationship Id="rId8" Type="http://schemas.openxmlformats.org/officeDocument/2006/relationships/image" Target="../media/image158.wmf"/><Relationship Id="rId3" Type="http://schemas.openxmlformats.org/officeDocument/2006/relationships/oleObject" Target="../embeddings/oleObject185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204.bin"/><Relationship Id="rId7" Type="http://schemas.openxmlformats.org/officeDocument/2006/relationships/oleObject" Target="../embeddings/oleObject20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205.bin"/><Relationship Id="rId4" Type="http://schemas.openxmlformats.org/officeDocument/2006/relationships/image" Target="../media/image174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7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77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13" Type="http://schemas.openxmlformats.org/officeDocument/2006/relationships/oleObject" Target="../embeddings/oleObject213.bin"/><Relationship Id="rId3" Type="http://schemas.openxmlformats.org/officeDocument/2006/relationships/oleObject" Target="../embeddings/oleObject208.bin"/><Relationship Id="rId7" Type="http://schemas.openxmlformats.org/officeDocument/2006/relationships/oleObject" Target="../embeddings/oleObject210.bin"/><Relationship Id="rId12" Type="http://schemas.openxmlformats.org/officeDocument/2006/relationships/image" Target="../media/image181.w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83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9.wmf"/><Relationship Id="rId11" Type="http://schemas.openxmlformats.org/officeDocument/2006/relationships/oleObject" Target="../embeddings/oleObject212.bin"/><Relationship Id="rId5" Type="http://schemas.openxmlformats.org/officeDocument/2006/relationships/oleObject" Target="../embeddings/oleObject209.bin"/><Relationship Id="rId15" Type="http://schemas.openxmlformats.org/officeDocument/2006/relationships/oleObject" Target="../embeddings/oleObject214.bin"/><Relationship Id="rId10" Type="http://schemas.openxmlformats.org/officeDocument/2006/relationships/image" Target="../media/image180.wmf"/><Relationship Id="rId4" Type="http://schemas.openxmlformats.org/officeDocument/2006/relationships/image" Target="../media/image178.wmf"/><Relationship Id="rId9" Type="http://schemas.openxmlformats.org/officeDocument/2006/relationships/oleObject" Target="../embeddings/oleObject211.bin"/><Relationship Id="rId14" Type="http://schemas.openxmlformats.org/officeDocument/2006/relationships/image" Target="../media/image18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slide" Target="slide5.xml"/><Relationship Id="rId4" Type="http://schemas.openxmlformats.org/officeDocument/2006/relationships/slide" Target="slide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13" Type="http://schemas.openxmlformats.org/officeDocument/2006/relationships/oleObject" Target="../embeddings/oleObject220.bin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image" Target="../media/image180.w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83.w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81.wmf"/><Relationship Id="rId11" Type="http://schemas.openxmlformats.org/officeDocument/2006/relationships/oleObject" Target="../embeddings/oleObject219.bin"/><Relationship Id="rId5" Type="http://schemas.openxmlformats.org/officeDocument/2006/relationships/oleObject" Target="../embeddings/oleObject216.bin"/><Relationship Id="rId15" Type="http://schemas.openxmlformats.org/officeDocument/2006/relationships/oleObject" Target="../embeddings/oleObject221.bin"/><Relationship Id="rId10" Type="http://schemas.openxmlformats.org/officeDocument/2006/relationships/image" Target="../media/image179.wmf"/><Relationship Id="rId4" Type="http://schemas.openxmlformats.org/officeDocument/2006/relationships/image" Target="../media/image159.wmf"/><Relationship Id="rId9" Type="http://schemas.openxmlformats.org/officeDocument/2006/relationships/oleObject" Target="../embeddings/oleObject218.bin"/><Relationship Id="rId14" Type="http://schemas.openxmlformats.org/officeDocument/2006/relationships/image" Target="../media/image182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13" Type="http://schemas.openxmlformats.org/officeDocument/2006/relationships/oleObject" Target="../embeddings/oleObject227.bin"/><Relationship Id="rId3" Type="http://schemas.openxmlformats.org/officeDocument/2006/relationships/oleObject" Target="../embeddings/oleObject222.bin"/><Relationship Id="rId7" Type="http://schemas.openxmlformats.org/officeDocument/2006/relationships/oleObject" Target="../embeddings/oleObject224.bin"/><Relationship Id="rId12" Type="http://schemas.openxmlformats.org/officeDocument/2006/relationships/image" Target="../media/image185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81.wmf"/><Relationship Id="rId11" Type="http://schemas.openxmlformats.org/officeDocument/2006/relationships/oleObject" Target="../embeddings/oleObject226.bin"/><Relationship Id="rId5" Type="http://schemas.openxmlformats.org/officeDocument/2006/relationships/oleObject" Target="../embeddings/oleObject223.bin"/><Relationship Id="rId10" Type="http://schemas.openxmlformats.org/officeDocument/2006/relationships/image" Target="../media/image184.wmf"/><Relationship Id="rId4" Type="http://schemas.openxmlformats.org/officeDocument/2006/relationships/image" Target="../media/image159.wmf"/><Relationship Id="rId9" Type="http://schemas.openxmlformats.org/officeDocument/2006/relationships/oleObject" Target="../embeddings/oleObject225.bin"/><Relationship Id="rId14" Type="http://schemas.openxmlformats.org/officeDocument/2006/relationships/image" Target="../media/image186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13" Type="http://schemas.openxmlformats.org/officeDocument/2006/relationships/oleObject" Target="../embeddings/oleObject233.bin"/><Relationship Id="rId18" Type="http://schemas.openxmlformats.org/officeDocument/2006/relationships/image" Target="../media/image194.emf"/><Relationship Id="rId3" Type="http://schemas.openxmlformats.org/officeDocument/2006/relationships/oleObject" Target="../embeddings/oleObject228.bin"/><Relationship Id="rId7" Type="http://schemas.openxmlformats.org/officeDocument/2006/relationships/oleObject" Target="../embeddings/oleObject230.bin"/><Relationship Id="rId12" Type="http://schemas.openxmlformats.org/officeDocument/2006/relationships/image" Target="../media/image191.emf"/><Relationship Id="rId17" Type="http://schemas.openxmlformats.org/officeDocument/2006/relationships/oleObject" Target="../embeddings/oleObject235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93.e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88.emf"/><Relationship Id="rId11" Type="http://schemas.openxmlformats.org/officeDocument/2006/relationships/oleObject" Target="../embeddings/oleObject232.bin"/><Relationship Id="rId5" Type="http://schemas.openxmlformats.org/officeDocument/2006/relationships/oleObject" Target="../embeddings/oleObject229.bin"/><Relationship Id="rId15" Type="http://schemas.openxmlformats.org/officeDocument/2006/relationships/oleObject" Target="../embeddings/oleObject234.bin"/><Relationship Id="rId10" Type="http://schemas.openxmlformats.org/officeDocument/2006/relationships/image" Target="../media/image190.emf"/><Relationship Id="rId4" Type="http://schemas.openxmlformats.org/officeDocument/2006/relationships/image" Target="../media/image187.emf"/><Relationship Id="rId9" Type="http://schemas.openxmlformats.org/officeDocument/2006/relationships/oleObject" Target="../embeddings/oleObject231.bin"/><Relationship Id="rId14" Type="http://schemas.openxmlformats.org/officeDocument/2006/relationships/image" Target="../media/image19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13" Type="http://schemas.openxmlformats.org/officeDocument/2006/relationships/oleObject" Target="../embeddings/oleObject241.bin"/><Relationship Id="rId18" Type="http://schemas.openxmlformats.org/officeDocument/2006/relationships/image" Target="../media/image83.emf"/><Relationship Id="rId3" Type="http://schemas.openxmlformats.org/officeDocument/2006/relationships/oleObject" Target="../embeddings/oleObject236.bin"/><Relationship Id="rId7" Type="http://schemas.openxmlformats.org/officeDocument/2006/relationships/oleObject" Target="../embeddings/oleObject238.bin"/><Relationship Id="rId12" Type="http://schemas.openxmlformats.org/officeDocument/2006/relationships/image" Target="../media/image199.wmf"/><Relationship Id="rId17" Type="http://schemas.openxmlformats.org/officeDocument/2006/relationships/oleObject" Target="../embeddings/oleObject243.bin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201.wmf"/><Relationship Id="rId20" Type="http://schemas.openxmlformats.org/officeDocument/2006/relationships/image" Target="../media/image202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96.wmf"/><Relationship Id="rId11" Type="http://schemas.openxmlformats.org/officeDocument/2006/relationships/oleObject" Target="../embeddings/oleObject240.bin"/><Relationship Id="rId5" Type="http://schemas.openxmlformats.org/officeDocument/2006/relationships/oleObject" Target="../embeddings/oleObject237.bin"/><Relationship Id="rId15" Type="http://schemas.openxmlformats.org/officeDocument/2006/relationships/oleObject" Target="../embeddings/oleObject242.bin"/><Relationship Id="rId10" Type="http://schemas.openxmlformats.org/officeDocument/2006/relationships/image" Target="../media/image198.wmf"/><Relationship Id="rId19" Type="http://schemas.openxmlformats.org/officeDocument/2006/relationships/oleObject" Target="../embeddings/oleObject244.bin"/><Relationship Id="rId4" Type="http://schemas.openxmlformats.org/officeDocument/2006/relationships/image" Target="../media/image195.wmf"/><Relationship Id="rId9" Type="http://schemas.openxmlformats.org/officeDocument/2006/relationships/oleObject" Target="../embeddings/oleObject239.bin"/><Relationship Id="rId14" Type="http://schemas.openxmlformats.org/officeDocument/2006/relationships/image" Target="../media/image200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13" Type="http://schemas.openxmlformats.org/officeDocument/2006/relationships/oleObject" Target="../embeddings/oleObject250.bin"/><Relationship Id="rId18" Type="http://schemas.openxmlformats.org/officeDocument/2006/relationships/image" Target="../media/image209.wmf"/><Relationship Id="rId26" Type="http://schemas.openxmlformats.org/officeDocument/2006/relationships/image" Target="../media/image202.wmf"/><Relationship Id="rId3" Type="http://schemas.openxmlformats.org/officeDocument/2006/relationships/oleObject" Target="../embeddings/oleObject245.bin"/><Relationship Id="rId21" Type="http://schemas.openxmlformats.org/officeDocument/2006/relationships/oleObject" Target="../embeddings/oleObject254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206.wmf"/><Relationship Id="rId17" Type="http://schemas.openxmlformats.org/officeDocument/2006/relationships/oleObject" Target="../embeddings/oleObject252.bin"/><Relationship Id="rId25" Type="http://schemas.openxmlformats.org/officeDocument/2006/relationships/oleObject" Target="../embeddings/oleObject256.bin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208.wmf"/><Relationship Id="rId20" Type="http://schemas.openxmlformats.org/officeDocument/2006/relationships/image" Target="../media/image210.w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04.wmf"/><Relationship Id="rId11" Type="http://schemas.openxmlformats.org/officeDocument/2006/relationships/oleObject" Target="../embeddings/oleObject249.bin"/><Relationship Id="rId24" Type="http://schemas.openxmlformats.org/officeDocument/2006/relationships/image" Target="../media/image83.emf"/><Relationship Id="rId5" Type="http://schemas.openxmlformats.org/officeDocument/2006/relationships/oleObject" Target="../embeddings/oleObject246.bin"/><Relationship Id="rId15" Type="http://schemas.openxmlformats.org/officeDocument/2006/relationships/oleObject" Target="../embeddings/oleObject251.bin"/><Relationship Id="rId23" Type="http://schemas.openxmlformats.org/officeDocument/2006/relationships/oleObject" Target="../embeddings/oleObject255.bin"/><Relationship Id="rId10" Type="http://schemas.openxmlformats.org/officeDocument/2006/relationships/image" Target="../media/image159.wmf"/><Relationship Id="rId19" Type="http://schemas.openxmlformats.org/officeDocument/2006/relationships/oleObject" Target="../embeddings/oleObject253.bin"/><Relationship Id="rId4" Type="http://schemas.openxmlformats.org/officeDocument/2006/relationships/image" Target="../media/image203.wmf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207.wmf"/><Relationship Id="rId22" Type="http://schemas.openxmlformats.org/officeDocument/2006/relationships/image" Target="../media/image19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13" Type="http://schemas.openxmlformats.org/officeDocument/2006/relationships/oleObject" Target="../embeddings/oleObject262.bin"/><Relationship Id="rId3" Type="http://schemas.openxmlformats.org/officeDocument/2006/relationships/oleObject" Target="../embeddings/oleObject257.bin"/><Relationship Id="rId7" Type="http://schemas.openxmlformats.org/officeDocument/2006/relationships/oleObject" Target="../embeddings/oleObject259.bin"/><Relationship Id="rId12" Type="http://schemas.openxmlformats.org/officeDocument/2006/relationships/image" Target="../media/image195.w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202.w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12.wmf"/><Relationship Id="rId11" Type="http://schemas.openxmlformats.org/officeDocument/2006/relationships/oleObject" Target="../embeddings/oleObject261.bin"/><Relationship Id="rId5" Type="http://schemas.openxmlformats.org/officeDocument/2006/relationships/oleObject" Target="../embeddings/oleObject258.bin"/><Relationship Id="rId15" Type="http://schemas.openxmlformats.org/officeDocument/2006/relationships/oleObject" Target="../embeddings/oleObject263.bin"/><Relationship Id="rId10" Type="http://schemas.openxmlformats.org/officeDocument/2006/relationships/image" Target="../media/image214.wmf"/><Relationship Id="rId4" Type="http://schemas.openxmlformats.org/officeDocument/2006/relationships/image" Target="../media/image211.wmf"/><Relationship Id="rId9" Type="http://schemas.openxmlformats.org/officeDocument/2006/relationships/oleObject" Target="../embeddings/oleObject260.bin"/><Relationship Id="rId14" Type="http://schemas.openxmlformats.org/officeDocument/2006/relationships/image" Target="../media/image8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13" Type="http://schemas.openxmlformats.org/officeDocument/2006/relationships/oleObject" Target="../embeddings/oleObject269.bin"/><Relationship Id="rId18" Type="http://schemas.openxmlformats.org/officeDocument/2006/relationships/image" Target="../media/image222.wmf"/><Relationship Id="rId3" Type="http://schemas.openxmlformats.org/officeDocument/2006/relationships/oleObject" Target="../embeddings/oleObject264.bin"/><Relationship Id="rId7" Type="http://schemas.openxmlformats.org/officeDocument/2006/relationships/oleObject" Target="../embeddings/oleObject266.bin"/><Relationship Id="rId12" Type="http://schemas.openxmlformats.org/officeDocument/2006/relationships/image" Target="../media/image219.wmf"/><Relationship Id="rId17" Type="http://schemas.openxmlformats.org/officeDocument/2006/relationships/oleObject" Target="../embeddings/oleObject271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21.wmf"/><Relationship Id="rId20" Type="http://schemas.openxmlformats.org/officeDocument/2006/relationships/image" Target="../media/image223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16.wmf"/><Relationship Id="rId11" Type="http://schemas.openxmlformats.org/officeDocument/2006/relationships/oleObject" Target="../embeddings/oleObject268.bin"/><Relationship Id="rId5" Type="http://schemas.openxmlformats.org/officeDocument/2006/relationships/oleObject" Target="../embeddings/oleObject265.bin"/><Relationship Id="rId15" Type="http://schemas.openxmlformats.org/officeDocument/2006/relationships/oleObject" Target="../embeddings/oleObject270.bin"/><Relationship Id="rId10" Type="http://schemas.openxmlformats.org/officeDocument/2006/relationships/image" Target="../media/image218.wmf"/><Relationship Id="rId19" Type="http://schemas.openxmlformats.org/officeDocument/2006/relationships/oleObject" Target="../embeddings/oleObject272.bin"/><Relationship Id="rId4" Type="http://schemas.openxmlformats.org/officeDocument/2006/relationships/image" Target="../media/image215.wmf"/><Relationship Id="rId9" Type="http://schemas.openxmlformats.org/officeDocument/2006/relationships/oleObject" Target="../embeddings/oleObject267.bin"/><Relationship Id="rId14" Type="http://schemas.openxmlformats.org/officeDocument/2006/relationships/image" Target="../media/image220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wmf"/><Relationship Id="rId13" Type="http://schemas.openxmlformats.org/officeDocument/2006/relationships/oleObject" Target="../embeddings/oleObject278.bin"/><Relationship Id="rId18" Type="http://schemas.openxmlformats.org/officeDocument/2006/relationships/image" Target="../media/image231.wmf"/><Relationship Id="rId3" Type="http://schemas.openxmlformats.org/officeDocument/2006/relationships/oleObject" Target="../embeddings/oleObject273.bin"/><Relationship Id="rId21" Type="http://schemas.openxmlformats.org/officeDocument/2006/relationships/oleObject" Target="../embeddings/oleObject282.bin"/><Relationship Id="rId7" Type="http://schemas.openxmlformats.org/officeDocument/2006/relationships/oleObject" Target="../embeddings/oleObject275.bin"/><Relationship Id="rId12" Type="http://schemas.openxmlformats.org/officeDocument/2006/relationships/image" Target="../media/image228.wmf"/><Relationship Id="rId17" Type="http://schemas.openxmlformats.org/officeDocument/2006/relationships/oleObject" Target="../embeddings/oleObject280.bin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230.wmf"/><Relationship Id="rId20" Type="http://schemas.openxmlformats.org/officeDocument/2006/relationships/image" Target="../media/image232.w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25.wmf"/><Relationship Id="rId11" Type="http://schemas.openxmlformats.org/officeDocument/2006/relationships/oleObject" Target="../embeddings/oleObject277.bin"/><Relationship Id="rId5" Type="http://schemas.openxmlformats.org/officeDocument/2006/relationships/oleObject" Target="../embeddings/oleObject274.bin"/><Relationship Id="rId15" Type="http://schemas.openxmlformats.org/officeDocument/2006/relationships/oleObject" Target="../embeddings/oleObject279.bin"/><Relationship Id="rId10" Type="http://schemas.openxmlformats.org/officeDocument/2006/relationships/image" Target="../media/image227.wmf"/><Relationship Id="rId19" Type="http://schemas.openxmlformats.org/officeDocument/2006/relationships/oleObject" Target="../embeddings/oleObject281.bin"/><Relationship Id="rId4" Type="http://schemas.openxmlformats.org/officeDocument/2006/relationships/image" Target="../media/image224.wmf"/><Relationship Id="rId9" Type="http://schemas.openxmlformats.org/officeDocument/2006/relationships/oleObject" Target="../embeddings/oleObject276.bin"/><Relationship Id="rId14" Type="http://schemas.openxmlformats.org/officeDocument/2006/relationships/image" Target="../media/image229.wmf"/><Relationship Id="rId22" Type="http://schemas.openxmlformats.org/officeDocument/2006/relationships/oleObject" Target="../embeddings/oleObject283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oleObject" Target="../embeddings/oleObject290.bin"/><Relationship Id="rId18" Type="http://schemas.openxmlformats.org/officeDocument/2006/relationships/image" Target="../media/image237.wmf"/><Relationship Id="rId26" Type="http://schemas.openxmlformats.org/officeDocument/2006/relationships/image" Target="../media/image241.wmf"/><Relationship Id="rId3" Type="http://schemas.openxmlformats.org/officeDocument/2006/relationships/oleObject" Target="../embeddings/oleObject284.bin"/><Relationship Id="rId21" Type="http://schemas.openxmlformats.org/officeDocument/2006/relationships/oleObject" Target="../embeddings/oleObject294.bin"/><Relationship Id="rId7" Type="http://schemas.openxmlformats.org/officeDocument/2006/relationships/oleObject" Target="../embeddings/oleObject286.bin"/><Relationship Id="rId12" Type="http://schemas.openxmlformats.org/officeDocument/2006/relationships/image" Target="../media/image234.wmf"/><Relationship Id="rId17" Type="http://schemas.openxmlformats.org/officeDocument/2006/relationships/oleObject" Target="../embeddings/oleObject292.bin"/><Relationship Id="rId25" Type="http://schemas.openxmlformats.org/officeDocument/2006/relationships/oleObject" Target="../embeddings/oleObject296.bin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236.wmf"/><Relationship Id="rId20" Type="http://schemas.openxmlformats.org/officeDocument/2006/relationships/image" Target="../media/image238.w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30.wmf"/><Relationship Id="rId11" Type="http://schemas.openxmlformats.org/officeDocument/2006/relationships/oleObject" Target="../embeddings/oleObject289.bin"/><Relationship Id="rId24" Type="http://schemas.openxmlformats.org/officeDocument/2006/relationships/image" Target="../media/image240.wmf"/><Relationship Id="rId5" Type="http://schemas.openxmlformats.org/officeDocument/2006/relationships/oleObject" Target="../embeddings/oleObject285.bin"/><Relationship Id="rId15" Type="http://schemas.openxmlformats.org/officeDocument/2006/relationships/oleObject" Target="../embeddings/oleObject291.bin"/><Relationship Id="rId23" Type="http://schemas.openxmlformats.org/officeDocument/2006/relationships/oleObject" Target="../embeddings/oleObject295.bin"/><Relationship Id="rId10" Type="http://schemas.openxmlformats.org/officeDocument/2006/relationships/image" Target="../media/image233.wmf"/><Relationship Id="rId19" Type="http://schemas.openxmlformats.org/officeDocument/2006/relationships/oleObject" Target="../embeddings/oleObject293.bin"/><Relationship Id="rId4" Type="http://schemas.openxmlformats.org/officeDocument/2006/relationships/image" Target="../media/image229.wmf"/><Relationship Id="rId9" Type="http://schemas.openxmlformats.org/officeDocument/2006/relationships/oleObject" Target="../embeddings/oleObject288.bin"/><Relationship Id="rId14" Type="http://schemas.openxmlformats.org/officeDocument/2006/relationships/image" Target="../media/image235.wmf"/><Relationship Id="rId22" Type="http://schemas.openxmlformats.org/officeDocument/2006/relationships/image" Target="../media/image23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emf"/><Relationship Id="rId3" Type="http://schemas.openxmlformats.org/officeDocument/2006/relationships/oleObject" Target="../embeddings/oleObject297.bin"/><Relationship Id="rId7" Type="http://schemas.openxmlformats.org/officeDocument/2006/relationships/oleObject" Target="../embeddings/oleObject299.bin"/><Relationship Id="rId12" Type="http://schemas.openxmlformats.org/officeDocument/2006/relationships/image" Target="../media/image246.e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43.emf"/><Relationship Id="rId11" Type="http://schemas.openxmlformats.org/officeDocument/2006/relationships/oleObject" Target="../embeddings/oleObject301.bin"/><Relationship Id="rId5" Type="http://schemas.openxmlformats.org/officeDocument/2006/relationships/oleObject" Target="../embeddings/oleObject298.bin"/><Relationship Id="rId10" Type="http://schemas.openxmlformats.org/officeDocument/2006/relationships/image" Target="../media/image245.emf"/><Relationship Id="rId4" Type="http://schemas.openxmlformats.org/officeDocument/2006/relationships/image" Target="../media/image242.wmf"/><Relationship Id="rId9" Type="http://schemas.openxmlformats.org/officeDocument/2006/relationships/oleObject" Target="../embeddings/oleObject300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emf"/><Relationship Id="rId13" Type="http://schemas.openxmlformats.org/officeDocument/2006/relationships/oleObject" Target="../embeddings/oleObject307.bin"/><Relationship Id="rId3" Type="http://schemas.openxmlformats.org/officeDocument/2006/relationships/oleObject" Target="../embeddings/oleObject302.bin"/><Relationship Id="rId7" Type="http://schemas.openxmlformats.org/officeDocument/2006/relationships/oleObject" Target="../embeddings/oleObject304.bin"/><Relationship Id="rId12" Type="http://schemas.openxmlformats.org/officeDocument/2006/relationships/image" Target="../media/image251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48.emf"/><Relationship Id="rId11" Type="http://schemas.openxmlformats.org/officeDocument/2006/relationships/oleObject" Target="../embeddings/oleObject306.bin"/><Relationship Id="rId5" Type="http://schemas.openxmlformats.org/officeDocument/2006/relationships/oleObject" Target="../embeddings/oleObject303.bin"/><Relationship Id="rId10" Type="http://schemas.openxmlformats.org/officeDocument/2006/relationships/image" Target="../media/image250.emf"/><Relationship Id="rId4" Type="http://schemas.openxmlformats.org/officeDocument/2006/relationships/image" Target="../media/image247.wmf"/><Relationship Id="rId9" Type="http://schemas.openxmlformats.org/officeDocument/2006/relationships/oleObject" Target="../embeddings/oleObject305.bin"/><Relationship Id="rId14" Type="http://schemas.openxmlformats.org/officeDocument/2006/relationships/image" Target="../media/image252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13" Type="http://schemas.openxmlformats.org/officeDocument/2006/relationships/oleObject" Target="../embeddings/oleObject313.bin"/><Relationship Id="rId18" Type="http://schemas.openxmlformats.org/officeDocument/2006/relationships/image" Target="../media/image260.emf"/><Relationship Id="rId3" Type="http://schemas.openxmlformats.org/officeDocument/2006/relationships/oleObject" Target="../embeddings/oleObject308.bin"/><Relationship Id="rId21" Type="http://schemas.openxmlformats.org/officeDocument/2006/relationships/oleObject" Target="../embeddings/oleObject317.bin"/><Relationship Id="rId7" Type="http://schemas.openxmlformats.org/officeDocument/2006/relationships/oleObject" Target="../embeddings/oleObject310.bin"/><Relationship Id="rId12" Type="http://schemas.openxmlformats.org/officeDocument/2006/relationships/image" Target="../media/image257.emf"/><Relationship Id="rId17" Type="http://schemas.openxmlformats.org/officeDocument/2006/relationships/oleObject" Target="../embeddings/oleObject315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9.emf"/><Relationship Id="rId20" Type="http://schemas.openxmlformats.org/officeDocument/2006/relationships/image" Target="../media/image261.e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54.emf"/><Relationship Id="rId11" Type="http://schemas.openxmlformats.org/officeDocument/2006/relationships/oleObject" Target="../embeddings/oleObject312.bin"/><Relationship Id="rId24" Type="http://schemas.openxmlformats.org/officeDocument/2006/relationships/image" Target="../media/image263.emf"/><Relationship Id="rId5" Type="http://schemas.openxmlformats.org/officeDocument/2006/relationships/oleObject" Target="../embeddings/oleObject309.bin"/><Relationship Id="rId15" Type="http://schemas.openxmlformats.org/officeDocument/2006/relationships/oleObject" Target="../embeddings/oleObject314.bin"/><Relationship Id="rId23" Type="http://schemas.openxmlformats.org/officeDocument/2006/relationships/oleObject" Target="../embeddings/oleObject318.bin"/><Relationship Id="rId10" Type="http://schemas.openxmlformats.org/officeDocument/2006/relationships/image" Target="../media/image256.emf"/><Relationship Id="rId19" Type="http://schemas.openxmlformats.org/officeDocument/2006/relationships/oleObject" Target="../embeddings/oleObject316.bin"/><Relationship Id="rId4" Type="http://schemas.openxmlformats.org/officeDocument/2006/relationships/image" Target="../media/image253.emf"/><Relationship Id="rId9" Type="http://schemas.openxmlformats.org/officeDocument/2006/relationships/oleObject" Target="../embeddings/oleObject311.bin"/><Relationship Id="rId14" Type="http://schemas.openxmlformats.org/officeDocument/2006/relationships/image" Target="../media/image258.emf"/><Relationship Id="rId22" Type="http://schemas.openxmlformats.org/officeDocument/2006/relationships/image" Target="../media/image262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emf"/><Relationship Id="rId13" Type="http://schemas.openxmlformats.org/officeDocument/2006/relationships/oleObject" Target="../embeddings/oleObject324.bin"/><Relationship Id="rId18" Type="http://schemas.openxmlformats.org/officeDocument/2006/relationships/image" Target="../media/image271.emf"/><Relationship Id="rId26" Type="http://schemas.openxmlformats.org/officeDocument/2006/relationships/image" Target="../media/image275.wmf"/><Relationship Id="rId3" Type="http://schemas.openxmlformats.org/officeDocument/2006/relationships/oleObject" Target="../embeddings/oleObject319.bin"/><Relationship Id="rId21" Type="http://schemas.openxmlformats.org/officeDocument/2006/relationships/oleObject" Target="../embeddings/oleObject328.bin"/><Relationship Id="rId7" Type="http://schemas.openxmlformats.org/officeDocument/2006/relationships/oleObject" Target="../embeddings/oleObject321.bin"/><Relationship Id="rId12" Type="http://schemas.openxmlformats.org/officeDocument/2006/relationships/image" Target="../media/image268.emf"/><Relationship Id="rId17" Type="http://schemas.openxmlformats.org/officeDocument/2006/relationships/oleObject" Target="../embeddings/oleObject326.bin"/><Relationship Id="rId25" Type="http://schemas.openxmlformats.org/officeDocument/2006/relationships/oleObject" Target="../embeddings/oleObject33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70.emf"/><Relationship Id="rId20" Type="http://schemas.openxmlformats.org/officeDocument/2006/relationships/image" Target="../media/image272.emf"/><Relationship Id="rId29" Type="http://schemas.openxmlformats.org/officeDocument/2006/relationships/oleObject" Target="../embeddings/oleObject332.bin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65.emf"/><Relationship Id="rId11" Type="http://schemas.openxmlformats.org/officeDocument/2006/relationships/oleObject" Target="../embeddings/oleObject323.bin"/><Relationship Id="rId24" Type="http://schemas.openxmlformats.org/officeDocument/2006/relationships/image" Target="../media/image274.wmf"/><Relationship Id="rId32" Type="http://schemas.openxmlformats.org/officeDocument/2006/relationships/image" Target="../media/image278.wmf"/><Relationship Id="rId5" Type="http://schemas.openxmlformats.org/officeDocument/2006/relationships/oleObject" Target="../embeddings/oleObject320.bin"/><Relationship Id="rId15" Type="http://schemas.openxmlformats.org/officeDocument/2006/relationships/oleObject" Target="../embeddings/oleObject325.bin"/><Relationship Id="rId23" Type="http://schemas.openxmlformats.org/officeDocument/2006/relationships/oleObject" Target="../embeddings/oleObject329.bin"/><Relationship Id="rId28" Type="http://schemas.openxmlformats.org/officeDocument/2006/relationships/image" Target="../media/image276.wmf"/><Relationship Id="rId10" Type="http://schemas.openxmlformats.org/officeDocument/2006/relationships/image" Target="../media/image267.emf"/><Relationship Id="rId19" Type="http://schemas.openxmlformats.org/officeDocument/2006/relationships/oleObject" Target="../embeddings/oleObject327.bin"/><Relationship Id="rId31" Type="http://schemas.openxmlformats.org/officeDocument/2006/relationships/oleObject" Target="../embeddings/oleObject333.bin"/><Relationship Id="rId4" Type="http://schemas.openxmlformats.org/officeDocument/2006/relationships/image" Target="../media/image264.emf"/><Relationship Id="rId9" Type="http://schemas.openxmlformats.org/officeDocument/2006/relationships/oleObject" Target="../embeddings/oleObject322.bin"/><Relationship Id="rId14" Type="http://schemas.openxmlformats.org/officeDocument/2006/relationships/image" Target="../media/image269.emf"/><Relationship Id="rId22" Type="http://schemas.openxmlformats.org/officeDocument/2006/relationships/image" Target="../media/image273.emf"/><Relationship Id="rId27" Type="http://schemas.openxmlformats.org/officeDocument/2006/relationships/oleObject" Target="../embeddings/oleObject331.bin"/><Relationship Id="rId30" Type="http://schemas.openxmlformats.org/officeDocument/2006/relationships/image" Target="../media/image277.wmf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emf"/><Relationship Id="rId18" Type="http://schemas.openxmlformats.org/officeDocument/2006/relationships/oleObject" Target="../embeddings/oleObject341.bin"/><Relationship Id="rId26" Type="http://schemas.openxmlformats.org/officeDocument/2006/relationships/oleObject" Target="../embeddings/oleObject345.bin"/><Relationship Id="rId21" Type="http://schemas.openxmlformats.org/officeDocument/2006/relationships/image" Target="../media/image287.wmf"/><Relationship Id="rId34" Type="http://schemas.openxmlformats.org/officeDocument/2006/relationships/oleObject" Target="../embeddings/oleObject349.bin"/><Relationship Id="rId7" Type="http://schemas.openxmlformats.org/officeDocument/2006/relationships/image" Target="../media/image280.emf"/><Relationship Id="rId12" Type="http://schemas.openxmlformats.org/officeDocument/2006/relationships/oleObject" Target="../embeddings/oleObject338.bin"/><Relationship Id="rId17" Type="http://schemas.openxmlformats.org/officeDocument/2006/relationships/image" Target="../media/image285.emf"/><Relationship Id="rId25" Type="http://schemas.openxmlformats.org/officeDocument/2006/relationships/image" Target="../media/image289.emf"/><Relationship Id="rId33" Type="http://schemas.openxmlformats.org/officeDocument/2006/relationships/image" Target="../media/image293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40.bin"/><Relationship Id="rId20" Type="http://schemas.openxmlformats.org/officeDocument/2006/relationships/oleObject" Target="../embeddings/oleObject342.bin"/><Relationship Id="rId29" Type="http://schemas.openxmlformats.org/officeDocument/2006/relationships/image" Target="../media/image291.emf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282.emf"/><Relationship Id="rId24" Type="http://schemas.openxmlformats.org/officeDocument/2006/relationships/oleObject" Target="../embeddings/oleObject344.bin"/><Relationship Id="rId32" Type="http://schemas.openxmlformats.org/officeDocument/2006/relationships/oleObject" Target="../embeddings/oleObject348.bin"/><Relationship Id="rId37" Type="http://schemas.openxmlformats.org/officeDocument/2006/relationships/image" Target="../media/image295.emf"/><Relationship Id="rId5" Type="http://schemas.openxmlformats.org/officeDocument/2006/relationships/image" Target="../media/image279.emf"/><Relationship Id="rId15" Type="http://schemas.openxmlformats.org/officeDocument/2006/relationships/image" Target="../media/image284.emf"/><Relationship Id="rId23" Type="http://schemas.openxmlformats.org/officeDocument/2006/relationships/image" Target="../media/image288.emf"/><Relationship Id="rId28" Type="http://schemas.openxmlformats.org/officeDocument/2006/relationships/oleObject" Target="../embeddings/oleObject346.bin"/><Relationship Id="rId36" Type="http://schemas.openxmlformats.org/officeDocument/2006/relationships/oleObject" Target="../embeddings/oleObject350.bin"/><Relationship Id="rId10" Type="http://schemas.openxmlformats.org/officeDocument/2006/relationships/oleObject" Target="../embeddings/oleObject337.bin"/><Relationship Id="rId19" Type="http://schemas.openxmlformats.org/officeDocument/2006/relationships/image" Target="../media/image286.wmf"/><Relationship Id="rId31" Type="http://schemas.openxmlformats.org/officeDocument/2006/relationships/image" Target="../media/image292.emf"/><Relationship Id="rId4" Type="http://schemas.openxmlformats.org/officeDocument/2006/relationships/oleObject" Target="../embeddings/oleObject334.bin"/><Relationship Id="rId9" Type="http://schemas.openxmlformats.org/officeDocument/2006/relationships/image" Target="../media/image281.emf"/><Relationship Id="rId14" Type="http://schemas.openxmlformats.org/officeDocument/2006/relationships/oleObject" Target="../embeddings/oleObject339.bin"/><Relationship Id="rId22" Type="http://schemas.openxmlformats.org/officeDocument/2006/relationships/oleObject" Target="../embeddings/oleObject343.bin"/><Relationship Id="rId27" Type="http://schemas.openxmlformats.org/officeDocument/2006/relationships/image" Target="../media/image290.emf"/><Relationship Id="rId30" Type="http://schemas.openxmlformats.org/officeDocument/2006/relationships/oleObject" Target="../embeddings/oleObject347.bin"/><Relationship Id="rId35" Type="http://schemas.openxmlformats.org/officeDocument/2006/relationships/image" Target="../media/image294.emf"/><Relationship Id="rId8" Type="http://schemas.openxmlformats.org/officeDocument/2006/relationships/oleObject" Target="../embeddings/oleObject336.bin"/><Relationship Id="rId3" Type="http://schemas.openxmlformats.org/officeDocument/2006/relationships/notesSlide" Target="../notesSlides/notesSlide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emf"/><Relationship Id="rId13" Type="http://schemas.openxmlformats.org/officeDocument/2006/relationships/oleObject" Target="../embeddings/oleObject356.bin"/><Relationship Id="rId18" Type="http://schemas.openxmlformats.org/officeDocument/2006/relationships/image" Target="../media/image303.emf"/><Relationship Id="rId3" Type="http://schemas.openxmlformats.org/officeDocument/2006/relationships/oleObject" Target="../embeddings/oleObject351.bin"/><Relationship Id="rId21" Type="http://schemas.openxmlformats.org/officeDocument/2006/relationships/oleObject" Target="../embeddings/oleObject360.bin"/><Relationship Id="rId7" Type="http://schemas.openxmlformats.org/officeDocument/2006/relationships/oleObject" Target="../embeddings/oleObject353.bin"/><Relationship Id="rId12" Type="http://schemas.openxmlformats.org/officeDocument/2006/relationships/image" Target="../media/image300.emf"/><Relationship Id="rId17" Type="http://schemas.openxmlformats.org/officeDocument/2006/relationships/oleObject" Target="../embeddings/oleObject358.bin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302.wmf"/><Relationship Id="rId20" Type="http://schemas.openxmlformats.org/officeDocument/2006/relationships/image" Target="../media/image304.w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97.emf"/><Relationship Id="rId11" Type="http://schemas.openxmlformats.org/officeDocument/2006/relationships/oleObject" Target="../embeddings/oleObject355.bin"/><Relationship Id="rId24" Type="http://schemas.openxmlformats.org/officeDocument/2006/relationships/image" Target="../media/image306.wmf"/><Relationship Id="rId5" Type="http://schemas.openxmlformats.org/officeDocument/2006/relationships/oleObject" Target="../embeddings/oleObject352.bin"/><Relationship Id="rId15" Type="http://schemas.openxmlformats.org/officeDocument/2006/relationships/oleObject" Target="../embeddings/oleObject357.bin"/><Relationship Id="rId23" Type="http://schemas.openxmlformats.org/officeDocument/2006/relationships/oleObject" Target="../embeddings/oleObject361.bin"/><Relationship Id="rId10" Type="http://schemas.openxmlformats.org/officeDocument/2006/relationships/image" Target="../media/image299.emf"/><Relationship Id="rId19" Type="http://schemas.openxmlformats.org/officeDocument/2006/relationships/oleObject" Target="../embeddings/oleObject359.bin"/><Relationship Id="rId4" Type="http://schemas.openxmlformats.org/officeDocument/2006/relationships/image" Target="../media/image296.emf"/><Relationship Id="rId9" Type="http://schemas.openxmlformats.org/officeDocument/2006/relationships/oleObject" Target="../embeddings/oleObject354.bin"/><Relationship Id="rId14" Type="http://schemas.openxmlformats.org/officeDocument/2006/relationships/image" Target="../media/image301.emf"/><Relationship Id="rId22" Type="http://schemas.openxmlformats.org/officeDocument/2006/relationships/image" Target="../media/image305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wmf"/><Relationship Id="rId13" Type="http://schemas.openxmlformats.org/officeDocument/2006/relationships/oleObject" Target="../embeddings/oleObject367.bin"/><Relationship Id="rId18" Type="http://schemas.openxmlformats.org/officeDocument/2006/relationships/image" Target="../media/image300.emf"/><Relationship Id="rId3" Type="http://schemas.openxmlformats.org/officeDocument/2006/relationships/oleObject" Target="../embeddings/oleObject362.bin"/><Relationship Id="rId7" Type="http://schemas.openxmlformats.org/officeDocument/2006/relationships/oleObject" Target="../embeddings/oleObject364.bin"/><Relationship Id="rId12" Type="http://schemas.openxmlformats.org/officeDocument/2006/relationships/image" Target="../media/image297.emf"/><Relationship Id="rId17" Type="http://schemas.openxmlformats.org/officeDocument/2006/relationships/oleObject" Target="../embeddings/oleObject369.bin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299.emf"/><Relationship Id="rId20" Type="http://schemas.openxmlformats.org/officeDocument/2006/relationships/image" Target="../media/image301.emf"/><Relationship Id="rId1" Type="http://schemas.openxmlformats.org/officeDocument/2006/relationships/vmlDrawing" Target="../drawings/vmlDrawing46.vml"/><Relationship Id="rId6" Type="http://schemas.openxmlformats.org/officeDocument/2006/relationships/image" Target="../media/image308.wmf"/><Relationship Id="rId11" Type="http://schemas.openxmlformats.org/officeDocument/2006/relationships/oleObject" Target="../embeddings/oleObject366.bin"/><Relationship Id="rId5" Type="http://schemas.openxmlformats.org/officeDocument/2006/relationships/oleObject" Target="../embeddings/oleObject363.bin"/><Relationship Id="rId15" Type="http://schemas.openxmlformats.org/officeDocument/2006/relationships/oleObject" Target="../embeddings/oleObject368.bin"/><Relationship Id="rId10" Type="http://schemas.openxmlformats.org/officeDocument/2006/relationships/image" Target="../media/image296.emf"/><Relationship Id="rId19" Type="http://schemas.openxmlformats.org/officeDocument/2006/relationships/oleObject" Target="../embeddings/oleObject370.bin"/><Relationship Id="rId4" Type="http://schemas.openxmlformats.org/officeDocument/2006/relationships/image" Target="../media/image307.wmf"/><Relationship Id="rId9" Type="http://schemas.openxmlformats.org/officeDocument/2006/relationships/oleObject" Target="../embeddings/oleObject365.bin"/><Relationship Id="rId14" Type="http://schemas.openxmlformats.org/officeDocument/2006/relationships/image" Target="../media/image298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emf"/><Relationship Id="rId13" Type="http://schemas.openxmlformats.org/officeDocument/2006/relationships/oleObject" Target="../embeddings/oleObject376.bin"/><Relationship Id="rId18" Type="http://schemas.openxmlformats.org/officeDocument/2006/relationships/image" Target="../media/image296.emf"/><Relationship Id="rId26" Type="http://schemas.openxmlformats.org/officeDocument/2006/relationships/image" Target="../media/image300.emf"/><Relationship Id="rId3" Type="http://schemas.openxmlformats.org/officeDocument/2006/relationships/oleObject" Target="../embeddings/oleObject371.bin"/><Relationship Id="rId21" Type="http://schemas.openxmlformats.org/officeDocument/2006/relationships/oleObject" Target="../embeddings/oleObject380.bin"/><Relationship Id="rId7" Type="http://schemas.openxmlformats.org/officeDocument/2006/relationships/oleObject" Target="../embeddings/oleObject373.bin"/><Relationship Id="rId12" Type="http://schemas.openxmlformats.org/officeDocument/2006/relationships/image" Target="../media/image314.emf"/><Relationship Id="rId17" Type="http://schemas.openxmlformats.org/officeDocument/2006/relationships/oleObject" Target="../embeddings/oleObject378.bin"/><Relationship Id="rId25" Type="http://schemas.openxmlformats.org/officeDocument/2006/relationships/oleObject" Target="../embeddings/oleObject382.bin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316.wmf"/><Relationship Id="rId20" Type="http://schemas.openxmlformats.org/officeDocument/2006/relationships/image" Target="../media/image297.emf"/><Relationship Id="rId1" Type="http://schemas.openxmlformats.org/officeDocument/2006/relationships/vmlDrawing" Target="../drawings/vmlDrawing47.vml"/><Relationship Id="rId6" Type="http://schemas.openxmlformats.org/officeDocument/2006/relationships/image" Target="../media/image311.emf"/><Relationship Id="rId11" Type="http://schemas.openxmlformats.org/officeDocument/2006/relationships/oleObject" Target="../embeddings/oleObject375.bin"/><Relationship Id="rId24" Type="http://schemas.openxmlformats.org/officeDocument/2006/relationships/image" Target="../media/image299.emf"/><Relationship Id="rId5" Type="http://schemas.openxmlformats.org/officeDocument/2006/relationships/oleObject" Target="../embeddings/oleObject372.bin"/><Relationship Id="rId15" Type="http://schemas.openxmlformats.org/officeDocument/2006/relationships/oleObject" Target="../embeddings/oleObject377.bin"/><Relationship Id="rId23" Type="http://schemas.openxmlformats.org/officeDocument/2006/relationships/oleObject" Target="../embeddings/oleObject381.bin"/><Relationship Id="rId28" Type="http://schemas.openxmlformats.org/officeDocument/2006/relationships/image" Target="../media/image301.emf"/><Relationship Id="rId10" Type="http://schemas.openxmlformats.org/officeDocument/2006/relationships/image" Target="../media/image313.emf"/><Relationship Id="rId19" Type="http://schemas.openxmlformats.org/officeDocument/2006/relationships/oleObject" Target="../embeddings/oleObject379.bin"/><Relationship Id="rId4" Type="http://schemas.openxmlformats.org/officeDocument/2006/relationships/image" Target="../media/image310.wmf"/><Relationship Id="rId9" Type="http://schemas.openxmlformats.org/officeDocument/2006/relationships/oleObject" Target="../embeddings/oleObject374.bin"/><Relationship Id="rId14" Type="http://schemas.openxmlformats.org/officeDocument/2006/relationships/image" Target="../media/image315.wmf"/><Relationship Id="rId22" Type="http://schemas.openxmlformats.org/officeDocument/2006/relationships/image" Target="../media/image298.emf"/><Relationship Id="rId27" Type="http://schemas.openxmlformats.org/officeDocument/2006/relationships/oleObject" Target="../embeddings/oleObject383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6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8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85.bin"/><Relationship Id="rId11" Type="http://schemas.openxmlformats.org/officeDocument/2006/relationships/image" Target="../media/image320.emf"/><Relationship Id="rId5" Type="http://schemas.openxmlformats.org/officeDocument/2006/relationships/image" Target="../media/image317.emf"/><Relationship Id="rId10" Type="http://schemas.openxmlformats.org/officeDocument/2006/relationships/oleObject" Target="../embeddings/oleObject387.bin"/><Relationship Id="rId4" Type="http://schemas.openxmlformats.org/officeDocument/2006/relationships/oleObject" Target="../embeddings/oleObject384.bin"/><Relationship Id="rId9" Type="http://schemas.openxmlformats.org/officeDocument/2006/relationships/image" Target="../media/image319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emf"/><Relationship Id="rId13" Type="http://schemas.openxmlformats.org/officeDocument/2006/relationships/oleObject" Target="../embeddings/oleObject393.bin"/><Relationship Id="rId18" Type="http://schemas.openxmlformats.org/officeDocument/2006/relationships/image" Target="../media/image328.emf"/><Relationship Id="rId26" Type="http://schemas.openxmlformats.org/officeDocument/2006/relationships/image" Target="../media/image332.emf"/><Relationship Id="rId3" Type="http://schemas.openxmlformats.org/officeDocument/2006/relationships/oleObject" Target="../embeddings/oleObject388.bin"/><Relationship Id="rId21" Type="http://schemas.openxmlformats.org/officeDocument/2006/relationships/oleObject" Target="../embeddings/oleObject397.bin"/><Relationship Id="rId7" Type="http://schemas.openxmlformats.org/officeDocument/2006/relationships/oleObject" Target="../embeddings/oleObject390.bin"/><Relationship Id="rId12" Type="http://schemas.openxmlformats.org/officeDocument/2006/relationships/image" Target="../media/image325.emf"/><Relationship Id="rId17" Type="http://schemas.openxmlformats.org/officeDocument/2006/relationships/oleObject" Target="../embeddings/oleObject395.bin"/><Relationship Id="rId25" Type="http://schemas.openxmlformats.org/officeDocument/2006/relationships/oleObject" Target="../embeddings/oleObject399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327.emf"/><Relationship Id="rId20" Type="http://schemas.openxmlformats.org/officeDocument/2006/relationships/image" Target="../media/image329.emf"/><Relationship Id="rId29" Type="http://schemas.openxmlformats.org/officeDocument/2006/relationships/oleObject" Target="../embeddings/oleObject401.bin"/><Relationship Id="rId1" Type="http://schemas.openxmlformats.org/officeDocument/2006/relationships/vmlDrawing" Target="../drawings/vmlDrawing49.vml"/><Relationship Id="rId6" Type="http://schemas.openxmlformats.org/officeDocument/2006/relationships/image" Target="../media/image322.emf"/><Relationship Id="rId11" Type="http://schemas.openxmlformats.org/officeDocument/2006/relationships/oleObject" Target="../embeddings/oleObject392.bin"/><Relationship Id="rId24" Type="http://schemas.openxmlformats.org/officeDocument/2006/relationships/image" Target="../media/image331.emf"/><Relationship Id="rId5" Type="http://schemas.openxmlformats.org/officeDocument/2006/relationships/oleObject" Target="../embeddings/oleObject389.bin"/><Relationship Id="rId15" Type="http://schemas.openxmlformats.org/officeDocument/2006/relationships/oleObject" Target="../embeddings/oleObject394.bin"/><Relationship Id="rId23" Type="http://schemas.openxmlformats.org/officeDocument/2006/relationships/oleObject" Target="../embeddings/oleObject398.bin"/><Relationship Id="rId28" Type="http://schemas.openxmlformats.org/officeDocument/2006/relationships/image" Target="../media/image333.emf"/><Relationship Id="rId10" Type="http://schemas.openxmlformats.org/officeDocument/2006/relationships/image" Target="../media/image324.emf"/><Relationship Id="rId19" Type="http://schemas.openxmlformats.org/officeDocument/2006/relationships/oleObject" Target="../embeddings/oleObject396.bin"/><Relationship Id="rId4" Type="http://schemas.openxmlformats.org/officeDocument/2006/relationships/image" Target="../media/image321.emf"/><Relationship Id="rId9" Type="http://schemas.openxmlformats.org/officeDocument/2006/relationships/oleObject" Target="../embeddings/oleObject391.bin"/><Relationship Id="rId14" Type="http://schemas.openxmlformats.org/officeDocument/2006/relationships/image" Target="../media/image326.emf"/><Relationship Id="rId22" Type="http://schemas.openxmlformats.org/officeDocument/2006/relationships/image" Target="../media/image330.emf"/><Relationship Id="rId27" Type="http://schemas.openxmlformats.org/officeDocument/2006/relationships/oleObject" Target="../embeddings/oleObject400.bin"/><Relationship Id="rId30" Type="http://schemas.openxmlformats.org/officeDocument/2006/relationships/image" Target="../media/image334.emf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07.bin"/><Relationship Id="rId18" Type="http://schemas.openxmlformats.org/officeDocument/2006/relationships/image" Target="../media/image342.emf"/><Relationship Id="rId26" Type="http://schemas.openxmlformats.org/officeDocument/2006/relationships/image" Target="../media/image346.emf"/><Relationship Id="rId39" Type="http://schemas.openxmlformats.org/officeDocument/2006/relationships/oleObject" Target="../embeddings/oleObject420.bin"/><Relationship Id="rId21" Type="http://schemas.openxmlformats.org/officeDocument/2006/relationships/oleObject" Target="../embeddings/oleObject411.bin"/><Relationship Id="rId34" Type="http://schemas.openxmlformats.org/officeDocument/2006/relationships/image" Target="../media/image350.emf"/><Relationship Id="rId42" Type="http://schemas.openxmlformats.org/officeDocument/2006/relationships/image" Target="../media/image354.emf"/><Relationship Id="rId47" Type="http://schemas.openxmlformats.org/officeDocument/2006/relationships/oleObject" Target="../embeddings/oleObject424.bin"/><Relationship Id="rId7" Type="http://schemas.openxmlformats.org/officeDocument/2006/relationships/oleObject" Target="../embeddings/oleObject404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341.emf"/><Relationship Id="rId29" Type="http://schemas.openxmlformats.org/officeDocument/2006/relationships/oleObject" Target="../embeddings/oleObject415.bin"/><Relationship Id="rId1" Type="http://schemas.openxmlformats.org/officeDocument/2006/relationships/vmlDrawing" Target="../drawings/vmlDrawing50.vml"/><Relationship Id="rId6" Type="http://schemas.openxmlformats.org/officeDocument/2006/relationships/image" Target="../media/image336.emf"/><Relationship Id="rId11" Type="http://schemas.openxmlformats.org/officeDocument/2006/relationships/oleObject" Target="../embeddings/oleObject406.bin"/><Relationship Id="rId24" Type="http://schemas.openxmlformats.org/officeDocument/2006/relationships/image" Target="../media/image345.emf"/><Relationship Id="rId32" Type="http://schemas.openxmlformats.org/officeDocument/2006/relationships/image" Target="../media/image349.emf"/><Relationship Id="rId37" Type="http://schemas.openxmlformats.org/officeDocument/2006/relationships/oleObject" Target="../embeddings/oleObject419.bin"/><Relationship Id="rId40" Type="http://schemas.openxmlformats.org/officeDocument/2006/relationships/image" Target="../media/image353.emf"/><Relationship Id="rId45" Type="http://schemas.openxmlformats.org/officeDocument/2006/relationships/oleObject" Target="../embeddings/oleObject423.bin"/><Relationship Id="rId5" Type="http://schemas.openxmlformats.org/officeDocument/2006/relationships/oleObject" Target="../embeddings/oleObject403.bin"/><Relationship Id="rId15" Type="http://schemas.openxmlformats.org/officeDocument/2006/relationships/oleObject" Target="../embeddings/oleObject408.bin"/><Relationship Id="rId23" Type="http://schemas.openxmlformats.org/officeDocument/2006/relationships/oleObject" Target="../embeddings/oleObject412.bin"/><Relationship Id="rId28" Type="http://schemas.openxmlformats.org/officeDocument/2006/relationships/image" Target="../media/image347.emf"/><Relationship Id="rId36" Type="http://schemas.openxmlformats.org/officeDocument/2006/relationships/image" Target="../media/image351.emf"/><Relationship Id="rId10" Type="http://schemas.openxmlformats.org/officeDocument/2006/relationships/image" Target="../media/image338.emf"/><Relationship Id="rId19" Type="http://schemas.openxmlformats.org/officeDocument/2006/relationships/oleObject" Target="../embeddings/oleObject410.bin"/><Relationship Id="rId31" Type="http://schemas.openxmlformats.org/officeDocument/2006/relationships/oleObject" Target="../embeddings/oleObject416.bin"/><Relationship Id="rId44" Type="http://schemas.openxmlformats.org/officeDocument/2006/relationships/image" Target="../media/image355.emf"/><Relationship Id="rId4" Type="http://schemas.openxmlformats.org/officeDocument/2006/relationships/image" Target="../media/image335.emf"/><Relationship Id="rId9" Type="http://schemas.openxmlformats.org/officeDocument/2006/relationships/oleObject" Target="../embeddings/oleObject405.bin"/><Relationship Id="rId14" Type="http://schemas.openxmlformats.org/officeDocument/2006/relationships/image" Target="../media/image340.emf"/><Relationship Id="rId22" Type="http://schemas.openxmlformats.org/officeDocument/2006/relationships/image" Target="../media/image344.emf"/><Relationship Id="rId27" Type="http://schemas.openxmlformats.org/officeDocument/2006/relationships/oleObject" Target="../embeddings/oleObject414.bin"/><Relationship Id="rId30" Type="http://schemas.openxmlformats.org/officeDocument/2006/relationships/image" Target="../media/image348.emf"/><Relationship Id="rId35" Type="http://schemas.openxmlformats.org/officeDocument/2006/relationships/oleObject" Target="../embeddings/oleObject418.bin"/><Relationship Id="rId43" Type="http://schemas.openxmlformats.org/officeDocument/2006/relationships/oleObject" Target="../embeddings/oleObject422.bin"/><Relationship Id="rId48" Type="http://schemas.openxmlformats.org/officeDocument/2006/relationships/image" Target="../media/image357.emf"/><Relationship Id="rId8" Type="http://schemas.openxmlformats.org/officeDocument/2006/relationships/image" Target="../media/image337.emf"/><Relationship Id="rId3" Type="http://schemas.openxmlformats.org/officeDocument/2006/relationships/oleObject" Target="../embeddings/oleObject402.bin"/><Relationship Id="rId12" Type="http://schemas.openxmlformats.org/officeDocument/2006/relationships/image" Target="../media/image339.emf"/><Relationship Id="rId17" Type="http://schemas.openxmlformats.org/officeDocument/2006/relationships/oleObject" Target="../embeddings/oleObject409.bin"/><Relationship Id="rId25" Type="http://schemas.openxmlformats.org/officeDocument/2006/relationships/oleObject" Target="../embeddings/oleObject413.bin"/><Relationship Id="rId33" Type="http://schemas.openxmlformats.org/officeDocument/2006/relationships/oleObject" Target="../embeddings/oleObject417.bin"/><Relationship Id="rId38" Type="http://schemas.openxmlformats.org/officeDocument/2006/relationships/image" Target="../media/image352.emf"/><Relationship Id="rId46" Type="http://schemas.openxmlformats.org/officeDocument/2006/relationships/image" Target="../media/image356.emf"/><Relationship Id="rId20" Type="http://schemas.openxmlformats.org/officeDocument/2006/relationships/image" Target="../media/image343.emf"/><Relationship Id="rId41" Type="http://schemas.openxmlformats.org/officeDocument/2006/relationships/oleObject" Target="../embeddings/oleObject42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.wmf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30.bin"/><Relationship Id="rId18" Type="http://schemas.openxmlformats.org/officeDocument/2006/relationships/image" Target="../media/image365.emf"/><Relationship Id="rId26" Type="http://schemas.openxmlformats.org/officeDocument/2006/relationships/image" Target="../media/image369.emf"/><Relationship Id="rId39" Type="http://schemas.openxmlformats.org/officeDocument/2006/relationships/oleObject" Target="../embeddings/oleObject443.bin"/><Relationship Id="rId21" Type="http://schemas.openxmlformats.org/officeDocument/2006/relationships/oleObject" Target="../embeddings/oleObject434.bin"/><Relationship Id="rId34" Type="http://schemas.openxmlformats.org/officeDocument/2006/relationships/image" Target="../media/image373.emf"/><Relationship Id="rId42" Type="http://schemas.openxmlformats.org/officeDocument/2006/relationships/image" Target="../media/image377.emf"/><Relationship Id="rId7" Type="http://schemas.openxmlformats.org/officeDocument/2006/relationships/oleObject" Target="../embeddings/oleObject42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364.emf"/><Relationship Id="rId29" Type="http://schemas.openxmlformats.org/officeDocument/2006/relationships/oleObject" Target="../embeddings/oleObject438.bin"/><Relationship Id="rId1" Type="http://schemas.openxmlformats.org/officeDocument/2006/relationships/vmlDrawing" Target="../drawings/vmlDrawing51.vml"/><Relationship Id="rId6" Type="http://schemas.openxmlformats.org/officeDocument/2006/relationships/image" Target="../media/image359.emf"/><Relationship Id="rId11" Type="http://schemas.openxmlformats.org/officeDocument/2006/relationships/oleObject" Target="../embeddings/oleObject429.bin"/><Relationship Id="rId24" Type="http://schemas.openxmlformats.org/officeDocument/2006/relationships/image" Target="../media/image368.emf"/><Relationship Id="rId32" Type="http://schemas.openxmlformats.org/officeDocument/2006/relationships/image" Target="../media/image372.emf"/><Relationship Id="rId37" Type="http://schemas.openxmlformats.org/officeDocument/2006/relationships/oleObject" Target="../embeddings/oleObject442.bin"/><Relationship Id="rId40" Type="http://schemas.openxmlformats.org/officeDocument/2006/relationships/image" Target="../media/image376.emf"/><Relationship Id="rId45" Type="http://schemas.openxmlformats.org/officeDocument/2006/relationships/oleObject" Target="../embeddings/oleObject446.bin"/><Relationship Id="rId5" Type="http://schemas.openxmlformats.org/officeDocument/2006/relationships/oleObject" Target="../embeddings/oleObject426.bin"/><Relationship Id="rId15" Type="http://schemas.openxmlformats.org/officeDocument/2006/relationships/oleObject" Target="../embeddings/oleObject431.bin"/><Relationship Id="rId23" Type="http://schemas.openxmlformats.org/officeDocument/2006/relationships/oleObject" Target="../embeddings/oleObject435.bin"/><Relationship Id="rId28" Type="http://schemas.openxmlformats.org/officeDocument/2006/relationships/image" Target="../media/image370.emf"/><Relationship Id="rId36" Type="http://schemas.openxmlformats.org/officeDocument/2006/relationships/image" Target="../media/image374.emf"/><Relationship Id="rId10" Type="http://schemas.openxmlformats.org/officeDocument/2006/relationships/image" Target="../media/image361.emf"/><Relationship Id="rId19" Type="http://schemas.openxmlformats.org/officeDocument/2006/relationships/oleObject" Target="../embeddings/oleObject433.bin"/><Relationship Id="rId31" Type="http://schemas.openxmlformats.org/officeDocument/2006/relationships/oleObject" Target="../embeddings/oleObject439.bin"/><Relationship Id="rId44" Type="http://schemas.openxmlformats.org/officeDocument/2006/relationships/image" Target="../media/image378.emf"/><Relationship Id="rId4" Type="http://schemas.openxmlformats.org/officeDocument/2006/relationships/image" Target="../media/image358.emf"/><Relationship Id="rId9" Type="http://schemas.openxmlformats.org/officeDocument/2006/relationships/oleObject" Target="../embeddings/oleObject428.bin"/><Relationship Id="rId14" Type="http://schemas.openxmlformats.org/officeDocument/2006/relationships/image" Target="../media/image363.emf"/><Relationship Id="rId22" Type="http://schemas.openxmlformats.org/officeDocument/2006/relationships/image" Target="../media/image367.emf"/><Relationship Id="rId27" Type="http://schemas.openxmlformats.org/officeDocument/2006/relationships/oleObject" Target="../embeddings/oleObject437.bin"/><Relationship Id="rId30" Type="http://schemas.openxmlformats.org/officeDocument/2006/relationships/image" Target="../media/image371.emf"/><Relationship Id="rId35" Type="http://schemas.openxmlformats.org/officeDocument/2006/relationships/oleObject" Target="../embeddings/oleObject441.bin"/><Relationship Id="rId43" Type="http://schemas.openxmlformats.org/officeDocument/2006/relationships/oleObject" Target="../embeddings/oleObject445.bin"/><Relationship Id="rId8" Type="http://schemas.openxmlformats.org/officeDocument/2006/relationships/image" Target="../media/image360.emf"/><Relationship Id="rId3" Type="http://schemas.openxmlformats.org/officeDocument/2006/relationships/oleObject" Target="../embeddings/oleObject425.bin"/><Relationship Id="rId12" Type="http://schemas.openxmlformats.org/officeDocument/2006/relationships/image" Target="../media/image362.emf"/><Relationship Id="rId17" Type="http://schemas.openxmlformats.org/officeDocument/2006/relationships/oleObject" Target="../embeddings/oleObject432.bin"/><Relationship Id="rId25" Type="http://schemas.openxmlformats.org/officeDocument/2006/relationships/oleObject" Target="../embeddings/oleObject436.bin"/><Relationship Id="rId33" Type="http://schemas.openxmlformats.org/officeDocument/2006/relationships/oleObject" Target="../embeddings/oleObject440.bin"/><Relationship Id="rId38" Type="http://schemas.openxmlformats.org/officeDocument/2006/relationships/image" Target="../media/image375.emf"/><Relationship Id="rId46" Type="http://schemas.openxmlformats.org/officeDocument/2006/relationships/image" Target="../media/image379.emf"/><Relationship Id="rId20" Type="http://schemas.openxmlformats.org/officeDocument/2006/relationships/image" Target="../media/image366.emf"/><Relationship Id="rId41" Type="http://schemas.openxmlformats.org/officeDocument/2006/relationships/oleObject" Target="../embeddings/oleObject444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gif"/><Relationship Id="rId3" Type="http://schemas.openxmlformats.org/officeDocument/2006/relationships/image" Target="../media/image381.gif"/><Relationship Id="rId7" Type="http://schemas.openxmlformats.org/officeDocument/2006/relationships/image" Target="../media/image380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47.bin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oleObject" Target="../embeddings/oleObject453.bin"/><Relationship Id="rId18" Type="http://schemas.openxmlformats.org/officeDocument/2006/relationships/image" Target="../media/image391.emf"/><Relationship Id="rId26" Type="http://schemas.openxmlformats.org/officeDocument/2006/relationships/image" Target="../media/image395.wmf"/><Relationship Id="rId3" Type="http://schemas.openxmlformats.org/officeDocument/2006/relationships/oleObject" Target="../embeddings/oleObject448.bin"/><Relationship Id="rId21" Type="http://schemas.openxmlformats.org/officeDocument/2006/relationships/oleObject" Target="../embeddings/oleObject457.bin"/><Relationship Id="rId7" Type="http://schemas.openxmlformats.org/officeDocument/2006/relationships/oleObject" Target="../embeddings/oleObject450.bin"/><Relationship Id="rId12" Type="http://schemas.openxmlformats.org/officeDocument/2006/relationships/image" Target="../media/image388.emf"/><Relationship Id="rId17" Type="http://schemas.openxmlformats.org/officeDocument/2006/relationships/oleObject" Target="../embeddings/oleObject455.bin"/><Relationship Id="rId25" Type="http://schemas.openxmlformats.org/officeDocument/2006/relationships/oleObject" Target="../embeddings/oleObject459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390.emf"/><Relationship Id="rId20" Type="http://schemas.openxmlformats.org/officeDocument/2006/relationships/image" Target="../media/image392.emf"/><Relationship Id="rId1" Type="http://schemas.openxmlformats.org/officeDocument/2006/relationships/vmlDrawing" Target="../drawings/vmlDrawing53.vml"/><Relationship Id="rId6" Type="http://schemas.openxmlformats.org/officeDocument/2006/relationships/image" Target="../media/image386.wmf"/><Relationship Id="rId11" Type="http://schemas.openxmlformats.org/officeDocument/2006/relationships/oleObject" Target="../embeddings/oleObject452.bin"/><Relationship Id="rId24" Type="http://schemas.openxmlformats.org/officeDocument/2006/relationships/image" Target="../media/image394.wmf"/><Relationship Id="rId5" Type="http://schemas.openxmlformats.org/officeDocument/2006/relationships/oleObject" Target="../embeddings/oleObject449.bin"/><Relationship Id="rId15" Type="http://schemas.openxmlformats.org/officeDocument/2006/relationships/oleObject" Target="../embeddings/oleObject454.bin"/><Relationship Id="rId23" Type="http://schemas.openxmlformats.org/officeDocument/2006/relationships/oleObject" Target="../embeddings/oleObject458.bin"/><Relationship Id="rId28" Type="http://schemas.openxmlformats.org/officeDocument/2006/relationships/image" Target="../media/image396.wmf"/><Relationship Id="rId10" Type="http://schemas.openxmlformats.org/officeDocument/2006/relationships/image" Target="../media/image387.emf"/><Relationship Id="rId19" Type="http://schemas.openxmlformats.org/officeDocument/2006/relationships/oleObject" Target="../embeddings/oleObject456.bin"/><Relationship Id="rId4" Type="http://schemas.openxmlformats.org/officeDocument/2006/relationships/image" Target="../media/image385.wmf"/><Relationship Id="rId9" Type="http://schemas.openxmlformats.org/officeDocument/2006/relationships/oleObject" Target="../embeddings/oleObject451.bin"/><Relationship Id="rId14" Type="http://schemas.openxmlformats.org/officeDocument/2006/relationships/image" Target="../media/image389.emf"/><Relationship Id="rId22" Type="http://schemas.openxmlformats.org/officeDocument/2006/relationships/image" Target="../media/image393.wmf"/><Relationship Id="rId27" Type="http://schemas.openxmlformats.org/officeDocument/2006/relationships/oleObject" Target="../embeddings/oleObject460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oleObject" Target="../embeddings/oleObject461.bin"/><Relationship Id="rId7" Type="http://schemas.openxmlformats.org/officeDocument/2006/relationships/oleObject" Target="../embeddings/oleObject46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399.emf"/><Relationship Id="rId5" Type="http://schemas.openxmlformats.org/officeDocument/2006/relationships/oleObject" Target="../embeddings/oleObject462.bin"/><Relationship Id="rId10" Type="http://schemas.openxmlformats.org/officeDocument/2006/relationships/image" Target="../media/image392.emf"/><Relationship Id="rId4" Type="http://schemas.openxmlformats.org/officeDocument/2006/relationships/image" Target="../media/image398.emf"/><Relationship Id="rId9" Type="http://schemas.openxmlformats.org/officeDocument/2006/relationships/oleObject" Target="../embeddings/oleObject464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emf"/><Relationship Id="rId13" Type="http://schemas.openxmlformats.org/officeDocument/2006/relationships/diagramQuickStyle" Target="../diagrams/quickStyle4.xml"/><Relationship Id="rId18" Type="http://schemas.openxmlformats.org/officeDocument/2006/relationships/oleObject" Target="../embeddings/oleObject470.bin"/><Relationship Id="rId3" Type="http://schemas.openxmlformats.org/officeDocument/2006/relationships/oleObject" Target="../embeddings/oleObject465.bin"/><Relationship Id="rId21" Type="http://schemas.openxmlformats.org/officeDocument/2006/relationships/image" Target="../media/image402.wmf"/><Relationship Id="rId7" Type="http://schemas.openxmlformats.org/officeDocument/2006/relationships/oleObject" Target="../embeddings/oleObject467.bin"/><Relationship Id="rId12" Type="http://schemas.openxmlformats.org/officeDocument/2006/relationships/diagramLayout" Target="../diagrams/layout4.xml"/><Relationship Id="rId17" Type="http://schemas.openxmlformats.org/officeDocument/2006/relationships/image" Target="../media/image400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469.bin"/><Relationship Id="rId20" Type="http://schemas.openxmlformats.org/officeDocument/2006/relationships/oleObject" Target="../embeddings/oleObject471.bin"/><Relationship Id="rId1" Type="http://schemas.openxmlformats.org/officeDocument/2006/relationships/vmlDrawing" Target="../drawings/vmlDrawing55.vml"/><Relationship Id="rId6" Type="http://schemas.openxmlformats.org/officeDocument/2006/relationships/image" Target="../media/image399.emf"/><Relationship Id="rId11" Type="http://schemas.openxmlformats.org/officeDocument/2006/relationships/diagramData" Target="../diagrams/data4.xml"/><Relationship Id="rId24" Type="http://schemas.openxmlformats.org/officeDocument/2006/relationships/image" Target="../media/image404.png"/><Relationship Id="rId5" Type="http://schemas.openxmlformats.org/officeDocument/2006/relationships/oleObject" Target="../embeddings/oleObject466.bin"/><Relationship Id="rId15" Type="http://schemas.microsoft.com/office/2007/relationships/diagramDrawing" Target="../diagrams/drawing4.xml"/><Relationship Id="rId23" Type="http://schemas.openxmlformats.org/officeDocument/2006/relationships/image" Target="../media/image403.wmf"/><Relationship Id="rId10" Type="http://schemas.openxmlformats.org/officeDocument/2006/relationships/image" Target="../media/image83.emf"/><Relationship Id="rId19" Type="http://schemas.openxmlformats.org/officeDocument/2006/relationships/image" Target="../media/image401.wmf"/><Relationship Id="rId4" Type="http://schemas.openxmlformats.org/officeDocument/2006/relationships/image" Target="../media/image398.emf"/><Relationship Id="rId9" Type="http://schemas.openxmlformats.org/officeDocument/2006/relationships/oleObject" Target="../embeddings/oleObject468.bin"/><Relationship Id="rId14" Type="http://schemas.openxmlformats.org/officeDocument/2006/relationships/diagramColors" Target="../diagrams/colors4.xml"/><Relationship Id="rId22" Type="http://schemas.openxmlformats.org/officeDocument/2006/relationships/oleObject" Target="../embeddings/oleObject472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wmf"/><Relationship Id="rId13" Type="http://schemas.openxmlformats.org/officeDocument/2006/relationships/oleObject" Target="../embeddings/oleObject478.bin"/><Relationship Id="rId3" Type="http://schemas.openxmlformats.org/officeDocument/2006/relationships/oleObject" Target="../embeddings/oleObject473.bin"/><Relationship Id="rId7" Type="http://schemas.openxmlformats.org/officeDocument/2006/relationships/oleObject" Target="../embeddings/oleObject475.bin"/><Relationship Id="rId12" Type="http://schemas.openxmlformats.org/officeDocument/2006/relationships/image" Target="../media/image409.wmf"/><Relationship Id="rId17" Type="http://schemas.openxmlformats.org/officeDocument/2006/relationships/image" Target="../media/image410.e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479.bin"/><Relationship Id="rId1" Type="http://schemas.openxmlformats.org/officeDocument/2006/relationships/vmlDrawing" Target="../drawings/vmlDrawing56.vml"/><Relationship Id="rId6" Type="http://schemas.openxmlformats.org/officeDocument/2006/relationships/image" Target="../media/image406.emf"/><Relationship Id="rId11" Type="http://schemas.openxmlformats.org/officeDocument/2006/relationships/oleObject" Target="../embeddings/oleObject477.bin"/><Relationship Id="rId5" Type="http://schemas.openxmlformats.org/officeDocument/2006/relationships/oleObject" Target="../embeddings/oleObject474.bin"/><Relationship Id="rId15" Type="http://schemas.openxmlformats.org/officeDocument/2006/relationships/image" Target="../media/image404.png"/><Relationship Id="rId10" Type="http://schemas.openxmlformats.org/officeDocument/2006/relationships/image" Target="../media/image408.wmf"/><Relationship Id="rId4" Type="http://schemas.openxmlformats.org/officeDocument/2006/relationships/image" Target="../media/image405.wmf"/><Relationship Id="rId9" Type="http://schemas.openxmlformats.org/officeDocument/2006/relationships/oleObject" Target="../embeddings/oleObject476.bin"/><Relationship Id="rId14" Type="http://schemas.openxmlformats.org/officeDocument/2006/relationships/image" Target="../media/image83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emf"/><Relationship Id="rId13" Type="http://schemas.openxmlformats.org/officeDocument/2006/relationships/oleObject" Target="../embeddings/oleObject485.bin"/><Relationship Id="rId18" Type="http://schemas.openxmlformats.org/officeDocument/2006/relationships/image" Target="../media/image418.emf"/><Relationship Id="rId3" Type="http://schemas.openxmlformats.org/officeDocument/2006/relationships/oleObject" Target="../embeddings/oleObject480.bin"/><Relationship Id="rId7" Type="http://schemas.openxmlformats.org/officeDocument/2006/relationships/oleObject" Target="../embeddings/oleObject482.bin"/><Relationship Id="rId12" Type="http://schemas.openxmlformats.org/officeDocument/2006/relationships/image" Target="../media/image415.emf"/><Relationship Id="rId17" Type="http://schemas.openxmlformats.org/officeDocument/2006/relationships/oleObject" Target="../embeddings/oleObject48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17.emf"/><Relationship Id="rId20" Type="http://schemas.openxmlformats.org/officeDocument/2006/relationships/image" Target="../media/image419.wmf"/><Relationship Id="rId1" Type="http://schemas.openxmlformats.org/officeDocument/2006/relationships/vmlDrawing" Target="../drawings/vmlDrawing57.vml"/><Relationship Id="rId6" Type="http://schemas.openxmlformats.org/officeDocument/2006/relationships/image" Target="../media/image412.wmf"/><Relationship Id="rId11" Type="http://schemas.openxmlformats.org/officeDocument/2006/relationships/oleObject" Target="../embeddings/oleObject484.bin"/><Relationship Id="rId5" Type="http://schemas.openxmlformats.org/officeDocument/2006/relationships/oleObject" Target="../embeddings/oleObject481.bin"/><Relationship Id="rId15" Type="http://schemas.openxmlformats.org/officeDocument/2006/relationships/oleObject" Target="../embeddings/oleObject486.bin"/><Relationship Id="rId10" Type="http://schemas.openxmlformats.org/officeDocument/2006/relationships/image" Target="../media/image414.emf"/><Relationship Id="rId19" Type="http://schemas.openxmlformats.org/officeDocument/2006/relationships/oleObject" Target="../embeddings/oleObject488.bin"/><Relationship Id="rId4" Type="http://schemas.openxmlformats.org/officeDocument/2006/relationships/image" Target="../media/image411.wmf"/><Relationship Id="rId9" Type="http://schemas.openxmlformats.org/officeDocument/2006/relationships/oleObject" Target="../embeddings/oleObject483.bin"/><Relationship Id="rId14" Type="http://schemas.openxmlformats.org/officeDocument/2006/relationships/image" Target="../media/image41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8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392.emf"/><Relationship Id="rId4" Type="http://schemas.openxmlformats.org/officeDocument/2006/relationships/oleObject" Target="../embeddings/oleObject49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emf"/><Relationship Id="rId2" Type="http://schemas.openxmlformats.org/officeDocument/2006/relationships/image" Target="../media/image420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4.wmf"/><Relationship Id="rId5" Type="http://schemas.openxmlformats.org/officeDocument/2006/relationships/image" Target="../media/image423.wmf"/><Relationship Id="rId4" Type="http://schemas.openxmlformats.org/officeDocument/2006/relationships/image" Target="../media/image42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wm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.xml"/><Relationship Id="rId4" Type="http://schemas.openxmlformats.org/officeDocument/2006/relationships/image" Target="../media/image426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wm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.xml"/><Relationship Id="rId6" Type="http://schemas.openxmlformats.org/officeDocument/2006/relationships/image" Target="../media/image430.wmf"/><Relationship Id="rId5" Type="http://schemas.openxmlformats.org/officeDocument/2006/relationships/image" Target="../media/image429.wmf"/><Relationship Id="rId4" Type="http://schemas.openxmlformats.org/officeDocument/2006/relationships/image" Target="../media/image428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emf"/><Relationship Id="rId3" Type="http://schemas.openxmlformats.org/officeDocument/2006/relationships/image" Target="../media/image431.wmf"/><Relationship Id="rId7" Type="http://schemas.openxmlformats.org/officeDocument/2006/relationships/image" Target="../media/image435.em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Relationship Id="rId6" Type="http://schemas.openxmlformats.org/officeDocument/2006/relationships/image" Target="../media/image434.emf"/><Relationship Id="rId5" Type="http://schemas.openxmlformats.org/officeDocument/2006/relationships/image" Target="../media/image433.wmf"/><Relationship Id="rId4" Type="http://schemas.openxmlformats.org/officeDocument/2006/relationships/image" Target="../media/image432.w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emf"/><Relationship Id="rId3" Type="http://schemas.openxmlformats.org/officeDocument/2006/relationships/image" Target="../media/image437.wmf"/><Relationship Id="rId7" Type="http://schemas.openxmlformats.org/officeDocument/2006/relationships/image" Target="../media/image434.em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Relationship Id="rId6" Type="http://schemas.openxmlformats.org/officeDocument/2006/relationships/image" Target="../media/image433.wmf"/><Relationship Id="rId5" Type="http://schemas.openxmlformats.org/officeDocument/2006/relationships/image" Target="../media/image432.wmf"/><Relationship Id="rId4" Type="http://schemas.openxmlformats.org/officeDocument/2006/relationships/image" Target="../media/image431.wmf"/><Relationship Id="rId9" Type="http://schemas.openxmlformats.org/officeDocument/2006/relationships/image" Target="../media/image436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wmf"/><Relationship Id="rId13" Type="http://schemas.openxmlformats.org/officeDocument/2006/relationships/image" Target="../media/image431.wmf"/><Relationship Id="rId18" Type="http://schemas.openxmlformats.org/officeDocument/2006/relationships/oleObject" Target="../embeddings/oleObject491.bin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439.emf"/><Relationship Id="rId7" Type="http://schemas.openxmlformats.org/officeDocument/2006/relationships/image" Target="../media/image443.wmf"/><Relationship Id="rId12" Type="http://schemas.openxmlformats.org/officeDocument/2006/relationships/image" Target="../media/image437.wmf"/><Relationship Id="rId17" Type="http://schemas.openxmlformats.org/officeDocument/2006/relationships/image" Target="../media/image449.wmf"/><Relationship Id="rId2" Type="http://schemas.openxmlformats.org/officeDocument/2006/relationships/tags" Target="../tags/tag5.xml"/><Relationship Id="rId16" Type="http://schemas.openxmlformats.org/officeDocument/2006/relationships/image" Target="../media/image448.wmf"/><Relationship Id="rId20" Type="http://schemas.openxmlformats.org/officeDocument/2006/relationships/oleObject" Target="../embeddings/oleObject492.bin"/><Relationship Id="rId1" Type="http://schemas.openxmlformats.org/officeDocument/2006/relationships/vmlDrawing" Target="../drawings/vmlDrawing60.vml"/><Relationship Id="rId6" Type="http://schemas.openxmlformats.org/officeDocument/2006/relationships/image" Target="../media/image442.wmf"/><Relationship Id="rId11" Type="http://schemas.openxmlformats.org/officeDocument/2006/relationships/image" Target="../media/image447.wmf"/><Relationship Id="rId5" Type="http://schemas.openxmlformats.org/officeDocument/2006/relationships/image" Target="../media/image441.wmf"/><Relationship Id="rId15" Type="http://schemas.openxmlformats.org/officeDocument/2006/relationships/image" Target="../media/image433.wmf"/><Relationship Id="rId10" Type="http://schemas.openxmlformats.org/officeDocument/2006/relationships/image" Target="../media/image446.wmf"/><Relationship Id="rId19" Type="http://schemas.openxmlformats.org/officeDocument/2006/relationships/image" Target="../media/image438.wmf"/><Relationship Id="rId4" Type="http://schemas.openxmlformats.org/officeDocument/2006/relationships/image" Target="../media/image440.wmf"/><Relationship Id="rId9" Type="http://schemas.openxmlformats.org/officeDocument/2006/relationships/image" Target="../media/image445.wmf"/><Relationship Id="rId14" Type="http://schemas.openxmlformats.org/officeDocument/2006/relationships/image" Target="../media/image432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wmf"/><Relationship Id="rId13" Type="http://schemas.openxmlformats.org/officeDocument/2006/relationships/image" Target="../media/image448.wmf"/><Relationship Id="rId18" Type="http://schemas.openxmlformats.org/officeDocument/2006/relationships/image" Target="../media/image444.wmf"/><Relationship Id="rId3" Type="http://schemas.openxmlformats.org/officeDocument/2006/relationships/image" Target="../media/image451.wmf"/><Relationship Id="rId7" Type="http://schemas.openxmlformats.org/officeDocument/2006/relationships/image" Target="../media/image455.wmf"/><Relationship Id="rId12" Type="http://schemas.openxmlformats.org/officeDocument/2006/relationships/image" Target="../media/image433.wmf"/><Relationship Id="rId17" Type="http://schemas.openxmlformats.org/officeDocument/2006/relationships/image" Target="../media/image443.wmf"/><Relationship Id="rId2" Type="http://schemas.openxmlformats.org/officeDocument/2006/relationships/image" Target="../media/image450.wmf"/><Relationship Id="rId16" Type="http://schemas.openxmlformats.org/officeDocument/2006/relationships/image" Target="../media/image442.wmf"/><Relationship Id="rId20" Type="http://schemas.openxmlformats.org/officeDocument/2006/relationships/image" Target="../media/image446.w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4.wmf"/><Relationship Id="rId11" Type="http://schemas.openxmlformats.org/officeDocument/2006/relationships/image" Target="../media/image432.wmf"/><Relationship Id="rId5" Type="http://schemas.openxmlformats.org/officeDocument/2006/relationships/image" Target="../media/image453.wmf"/><Relationship Id="rId15" Type="http://schemas.openxmlformats.org/officeDocument/2006/relationships/image" Target="../media/image441.wmf"/><Relationship Id="rId10" Type="http://schemas.openxmlformats.org/officeDocument/2006/relationships/image" Target="../media/image431.wmf"/><Relationship Id="rId19" Type="http://schemas.openxmlformats.org/officeDocument/2006/relationships/image" Target="../media/image445.wmf"/><Relationship Id="rId4" Type="http://schemas.openxmlformats.org/officeDocument/2006/relationships/image" Target="../media/image452.wmf"/><Relationship Id="rId9" Type="http://schemas.openxmlformats.org/officeDocument/2006/relationships/image" Target="../media/image437.wmf"/><Relationship Id="rId14" Type="http://schemas.openxmlformats.org/officeDocument/2006/relationships/image" Target="../media/image449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wmf"/><Relationship Id="rId3" Type="http://schemas.openxmlformats.org/officeDocument/2006/relationships/image" Target="../media/image457.png"/><Relationship Id="rId7" Type="http://schemas.openxmlformats.org/officeDocument/2006/relationships/image" Target="../media/image437.wmf"/><Relationship Id="rId12" Type="http://schemas.openxmlformats.org/officeDocument/2006/relationships/image" Target="../media/image449.wmf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7.wmf"/><Relationship Id="rId11" Type="http://schemas.openxmlformats.org/officeDocument/2006/relationships/image" Target="../media/image448.wmf"/><Relationship Id="rId5" Type="http://schemas.openxmlformats.org/officeDocument/2006/relationships/image" Target="../media/image459.wmf"/><Relationship Id="rId10" Type="http://schemas.openxmlformats.org/officeDocument/2006/relationships/image" Target="../media/image433.wmf"/><Relationship Id="rId4" Type="http://schemas.openxmlformats.org/officeDocument/2006/relationships/image" Target="../media/image458.wmf"/><Relationship Id="rId9" Type="http://schemas.openxmlformats.org/officeDocument/2006/relationships/image" Target="../media/image43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7.e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4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wmf"/><Relationship Id="rId13" Type="http://schemas.openxmlformats.org/officeDocument/2006/relationships/image" Target="../media/image448.wmf"/><Relationship Id="rId3" Type="http://schemas.openxmlformats.org/officeDocument/2006/relationships/image" Target="../media/image442.wmf"/><Relationship Id="rId7" Type="http://schemas.openxmlformats.org/officeDocument/2006/relationships/image" Target="../media/image441.wmf"/><Relationship Id="rId12" Type="http://schemas.openxmlformats.org/officeDocument/2006/relationships/image" Target="../media/image433.wmf"/><Relationship Id="rId2" Type="http://schemas.openxmlformats.org/officeDocument/2006/relationships/image" Target="../media/image445.w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6.wmf"/><Relationship Id="rId11" Type="http://schemas.openxmlformats.org/officeDocument/2006/relationships/image" Target="../media/image432.wmf"/><Relationship Id="rId5" Type="http://schemas.openxmlformats.org/officeDocument/2006/relationships/image" Target="../media/image443.wmf"/><Relationship Id="rId10" Type="http://schemas.openxmlformats.org/officeDocument/2006/relationships/image" Target="../media/image431.wmf"/><Relationship Id="rId4" Type="http://schemas.openxmlformats.org/officeDocument/2006/relationships/image" Target="../media/image444.wmf"/><Relationship Id="rId9" Type="http://schemas.openxmlformats.org/officeDocument/2006/relationships/image" Target="../media/image437.wmf"/><Relationship Id="rId14" Type="http://schemas.openxmlformats.org/officeDocument/2006/relationships/image" Target="../media/image449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3.png"/><Relationship Id="rId4" Type="http://schemas.openxmlformats.org/officeDocument/2006/relationships/image" Target="../media/image462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wmf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wmf"/><Relationship Id="rId3" Type="http://schemas.openxmlformats.org/officeDocument/2006/relationships/oleObject" Target="../embeddings/oleObject493.bin"/><Relationship Id="rId7" Type="http://schemas.openxmlformats.org/officeDocument/2006/relationships/oleObject" Target="../embeddings/oleObject49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465.wmf"/><Relationship Id="rId5" Type="http://schemas.openxmlformats.org/officeDocument/2006/relationships/oleObject" Target="../embeddings/oleObject494.bin"/><Relationship Id="rId10" Type="http://schemas.openxmlformats.org/officeDocument/2006/relationships/image" Target="../media/image467.wmf"/><Relationship Id="rId4" Type="http://schemas.openxmlformats.org/officeDocument/2006/relationships/image" Target="../media/image464.wmf"/><Relationship Id="rId9" Type="http://schemas.openxmlformats.org/officeDocument/2006/relationships/oleObject" Target="../embeddings/oleObject496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1&#31532;0&#31456;%20&#30005;&#24037;&#25216;&#26415;&#65288;&#32490;&#35770;&#65289;.ppt#-1,6,&#30005;&#24037;&#25216;&#26415;&#35838;&#31243;&#20869;&#23481;  " TargetMode="External"/><Relationship Id="rId2" Type="http://schemas.openxmlformats.org/officeDocument/2006/relationships/hyperlink" Target="6&#31532;&#20116;&#31456;%20&#19977;&#30456;&#30005;&#36335;.ppt#-1,1,&#31532;&#20116;&#31456; &#19977;&#30456;&#30005;&#36335;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979712" y="429038"/>
            <a:ext cx="5410200" cy="685800"/>
          </a:xfrm>
          <a:noFill/>
          <a:ln/>
        </p:spPr>
        <p:txBody>
          <a:bodyPr anchor="ctr">
            <a:normAutofit fontScale="90000"/>
          </a:bodyPr>
          <a:lstStyle/>
          <a:p>
            <a:pPr algn="l">
              <a:spcBef>
                <a:spcPct val="50000"/>
              </a:spcBef>
            </a:pPr>
            <a:r>
              <a:rPr lang="zh-CN" altLang="en-US" sz="4400" b="1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</a:t>
            </a:r>
            <a:r>
              <a:rPr lang="zh-CN" altLang="en-US" sz="4400" b="1" dirty="0">
                <a:solidFill>
                  <a:srgbClr val="CC0000"/>
                </a:solidFill>
                <a:ea typeface="华文新魏" panose="02010800040101010101" pitchFamily="2" charset="-122"/>
              </a:rPr>
              <a:t>四</a:t>
            </a:r>
            <a:r>
              <a:rPr lang="zh-CN" altLang="en-US" sz="4400" b="1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章 正弦交流电路</a:t>
            </a:r>
          </a:p>
        </p:txBody>
      </p:sp>
      <p:sp>
        <p:nvSpPr>
          <p:cNvPr id="244750" name="Text Box 1038"/>
          <p:cNvSpPr txBox="1">
            <a:spLocks noChangeArrowheads="1"/>
          </p:cNvSpPr>
          <p:nvPr/>
        </p:nvSpPr>
        <p:spPr bwMode="auto">
          <a:xfrm>
            <a:off x="6761584" y="79441"/>
            <a:ext cx="238241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ea typeface="宋体" panose="02010600030101010101" pitchFamily="2" charset="-122"/>
              </a:rPr>
              <a:t>在电路中，激励和相应均按正弦规律变化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096450024"/>
              </p:ext>
            </p:extLst>
          </p:nvPr>
        </p:nvGraphicFramePr>
        <p:xfrm>
          <a:off x="1763688" y="1357312"/>
          <a:ext cx="5544616" cy="5312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4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50" grpId="0"/>
      <p:bldP spid="244750" grpId="1"/>
      <p:bldGraphic spid="2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68313" y="4508500"/>
            <a:ext cx="1873250" cy="1233488"/>
            <a:chOff x="1791" y="3385"/>
            <a:chExt cx="1180" cy="777"/>
          </a:xfrm>
        </p:grpSpPr>
        <p:graphicFrame>
          <p:nvGraphicFramePr>
            <p:cNvPr id="7179" name="Object 3"/>
            <p:cNvGraphicFramePr>
              <a:graphicFrameLocks noChangeAspect="1"/>
            </p:cNvGraphicFramePr>
            <p:nvPr/>
          </p:nvGraphicFramePr>
          <p:xfrm>
            <a:off x="1791" y="3385"/>
            <a:ext cx="1180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89" r:id="rId3" imgW="1867217" imgH="457517" progId="Equation.3">
                    <p:embed/>
                  </p:oleObj>
                </mc:Choice>
                <mc:Fallback>
                  <p:oleObj r:id="rId3" imgW="1867217" imgH="457517" progId="Equation.3">
                    <p:embed/>
                    <p:pic>
                      <p:nvPicPr>
                        <p:cNvPr id="717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3385"/>
                          <a:ext cx="1180" cy="282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0" name="Object 4"/>
            <p:cNvGraphicFramePr>
              <a:graphicFrameLocks noChangeAspect="1"/>
            </p:cNvGraphicFramePr>
            <p:nvPr/>
          </p:nvGraphicFramePr>
          <p:xfrm>
            <a:off x="1791" y="3657"/>
            <a:ext cx="1180" cy="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90" r:id="rId5" imgW="1905317" imgH="838517" progId="Equation.3">
                    <p:embed/>
                  </p:oleObj>
                </mc:Choice>
                <mc:Fallback>
                  <p:oleObj r:id="rId5" imgW="1905317" imgH="838517" progId="Equation.3">
                    <p:embed/>
                    <p:pic>
                      <p:nvPicPr>
                        <p:cNvPr id="718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3657"/>
                          <a:ext cx="1180" cy="505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8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565150"/>
            <a:ext cx="8229600" cy="425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复数</a:t>
            </a:r>
            <a:endParaRPr lang="zh-CN" altLang="en-US"/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 flipH="1" flipV="1">
            <a:off x="774700" y="2347913"/>
            <a:ext cx="1812925" cy="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 flipV="1">
            <a:off x="808038" y="2352675"/>
            <a:ext cx="1798637" cy="1203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2" name="Text Box 8"/>
          <p:cNvSpPr txBox="1">
            <a:spLocks noChangeArrowheads="1"/>
          </p:cNvSpPr>
          <p:nvPr/>
        </p:nvSpPr>
        <p:spPr bwMode="auto">
          <a:xfrm>
            <a:off x="2300288" y="3492500"/>
            <a:ext cx="334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solidFill>
                  <a:srgbClr val="008000"/>
                </a:solidFill>
              </a:rPr>
              <a:t>a</a:t>
            </a:r>
            <a:endParaRPr lang="en-US" altLang="zh-CN" b="1"/>
          </a:p>
        </p:txBody>
      </p:sp>
      <p:sp>
        <p:nvSpPr>
          <p:cNvPr id="93193" name="Text Box 9"/>
          <p:cNvSpPr txBox="1">
            <a:spLocks noChangeArrowheads="1"/>
          </p:cNvSpPr>
          <p:nvPr/>
        </p:nvSpPr>
        <p:spPr bwMode="auto">
          <a:xfrm>
            <a:off x="2711450" y="21193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solidFill>
                  <a:srgbClr val="008000"/>
                </a:solidFill>
                <a:latin typeface="Times New Roman" panose="02020603050405020304" pitchFamily="18" charset="0"/>
              </a:rPr>
              <a:t>A</a:t>
            </a:r>
            <a:endParaRPr lang="en-US" altLang="zh-CN" b="1" i="1">
              <a:latin typeface="Times New Roman" panose="02020603050405020304" pitchFamily="18" charset="0"/>
            </a:endParaRPr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423863" y="36322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latin typeface="Times New Roman" panose="02020603050405020304" pitchFamily="18" charset="0"/>
              </a:rPr>
              <a:t>O</a:t>
            </a:r>
            <a:endParaRPr lang="en-US" altLang="zh-CN" b="1">
              <a:latin typeface="Times New Roman" panose="02020603050405020304" pitchFamily="18" charset="0"/>
            </a:endParaRPr>
          </a:p>
        </p:txBody>
      </p:sp>
      <p:sp>
        <p:nvSpPr>
          <p:cNvPr id="93195" name="Arc 11"/>
          <p:cNvSpPr>
            <a:spLocks/>
          </p:cNvSpPr>
          <p:nvPr/>
        </p:nvSpPr>
        <p:spPr bwMode="auto">
          <a:xfrm>
            <a:off x="1082675" y="3130550"/>
            <a:ext cx="565150" cy="428625"/>
          </a:xfrm>
          <a:custGeom>
            <a:avLst/>
            <a:gdLst>
              <a:gd name="T0" fmla="*/ 10272700 w 21600"/>
              <a:gd name="T1" fmla="*/ 0 h 18109"/>
              <a:gd name="T2" fmla="*/ 14681369 w 21600"/>
              <a:gd name="T3" fmla="*/ 10145197 h 18109"/>
              <a:gd name="T4" fmla="*/ 0 w 21600"/>
              <a:gd name="T5" fmla="*/ 8704289 h 18109"/>
              <a:gd name="T6" fmla="*/ 0 60000 65536"/>
              <a:gd name="T7" fmla="*/ 0 60000 65536"/>
              <a:gd name="T8" fmla="*/ 0 60000 65536"/>
              <a:gd name="T9" fmla="*/ 0 w 21600"/>
              <a:gd name="T10" fmla="*/ 0 h 18109"/>
              <a:gd name="T11" fmla="*/ 21600 w 21600"/>
              <a:gd name="T12" fmla="*/ 18109 h 181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8109" fill="none" extrusionOk="0">
                <a:moveTo>
                  <a:pt x="15005" y="0"/>
                </a:moveTo>
                <a:cubicBezTo>
                  <a:pt x="19219" y="4070"/>
                  <a:pt x="21600" y="9678"/>
                  <a:pt x="21600" y="15537"/>
                </a:cubicBezTo>
                <a:cubicBezTo>
                  <a:pt x="21600" y="16396"/>
                  <a:pt x="21548" y="17255"/>
                  <a:pt x="21446" y="18109"/>
                </a:cubicBezTo>
              </a:path>
              <a:path w="21600" h="18109" stroke="0" extrusionOk="0">
                <a:moveTo>
                  <a:pt x="15005" y="0"/>
                </a:moveTo>
                <a:cubicBezTo>
                  <a:pt x="19219" y="4070"/>
                  <a:pt x="21600" y="9678"/>
                  <a:pt x="21600" y="15537"/>
                </a:cubicBezTo>
                <a:cubicBezTo>
                  <a:pt x="21600" y="16396"/>
                  <a:pt x="21548" y="17255"/>
                  <a:pt x="21446" y="18109"/>
                </a:cubicBezTo>
                <a:lnTo>
                  <a:pt x="0" y="15537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6" name="Text Box 12"/>
          <p:cNvSpPr txBox="1">
            <a:spLocks noChangeArrowheads="1"/>
          </p:cNvSpPr>
          <p:nvPr/>
        </p:nvSpPr>
        <p:spPr bwMode="auto">
          <a:xfrm>
            <a:off x="1576388" y="3013075"/>
            <a:ext cx="392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i="1">
                <a:solidFill>
                  <a:srgbClr val="008000"/>
                </a:solidFill>
                <a:sym typeface="Symbol" panose="05050102010706020507" pitchFamily="18" charset="2"/>
              </a:rPr>
              <a:t></a:t>
            </a:r>
            <a:endParaRPr lang="zh-CN" altLang="en-US" b="1" i="1">
              <a:solidFill>
                <a:srgbClr val="008000"/>
              </a:solidFill>
            </a:endParaRPr>
          </a:p>
        </p:txBody>
      </p:sp>
      <p:sp>
        <p:nvSpPr>
          <p:cNvPr id="93197" name="Line 13"/>
          <p:cNvSpPr>
            <a:spLocks noChangeShapeType="1"/>
          </p:cNvSpPr>
          <p:nvPr/>
        </p:nvSpPr>
        <p:spPr bwMode="auto">
          <a:xfrm flipH="1">
            <a:off x="2589213" y="2433638"/>
            <a:ext cx="19050" cy="1162050"/>
          </a:xfrm>
          <a:prstGeom prst="lin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8" name="Text Box 14"/>
          <p:cNvSpPr txBox="1">
            <a:spLocks noChangeArrowheads="1"/>
          </p:cNvSpPr>
          <p:nvPr/>
        </p:nvSpPr>
        <p:spPr bwMode="auto">
          <a:xfrm>
            <a:off x="450850" y="2124075"/>
            <a:ext cx="33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solidFill>
                  <a:srgbClr val="008000"/>
                </a:solidFill>
              </a:rPr>
              <a:t>b</a:t>
            </a:r>
            <a:endParaRPr lang="en-US" altLang="zh-CN"/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84163" y="1628775"/>
            <a:ext cx="2992437" cy="2438400"/>
            <a:chOff x="0" y="0"/>
            <a:chExt cx="2040" cy="1536"/>
          </a:xfrm>
        </p:grpSpPr>
        <p:sp>
          <p:nvSpPr>
            <p:cNvPr id="7213" name="Line 16"/>
            <p:cNvSpPr>
              <a:spLocks noChangeShapeType="1"/>
            </p:cNvSpPr>
            <p:nvPr/>
          </p:nvSpPr>
          <p:spPr bwMode="auto">
            <a:xfrm>
              <a:off x="0" y="1248"/>
              <a:ext cx="177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4" name="Line 17"/>
            <p:cNvSpPr>
              <a:spLocks noChangeShapeType="1"/>
            </p:cNvSpPr>
            <p:nvPr/>
          </p:nvSpPr>
          <p:spPr bwMode="auto">
            <a:xfrm flipV="1">
              <a:off x="336" y="144"/>
              <a:ext cx="0" cy="13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5" name="Text Box 18"/>
            <p:cNvSpPr txBox="1">
              <a:spLocks noChangeArrowheads="1"/>
            </p:cNvSpPr>
            <p:nvPr/>
          </p:nvSpPr>
          <p:spPr bwMode="auto">
            <a:xfrm>
              <a:off x="1704" y="11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+1</a:t>
              </a:r>
            </a:p>
          </p:txBody>
        </p:sp>
        <p:sp>
          <p:nvSpPr>
            <p:cNvPr id="7216" name="Text Box 19"/>
            <p:cNvSpPr txBox="1">
              <a:spLocks noChangeArrowheads="1"/>
            </p:cNvSpPr>
            <p:nvPr/>
          </p:nvSpPr>
          <p:spPr bwMode="auto">
            <a:xfrm>
              <a:off x="338" y="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+</a:t>
              </a:r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93204" name="Text Box 20"/>
          <p:cNvSpPr txBox="1">
            <a:spLocks noChangeArrowheads="1"/>
          </p:cNvSpPr>
          <p:nvPr/>
        </p:nvSpPr>
        <p:spPr bwMode="auto">
          <a:xfrm>
            <a:off x="1201738" y="2513013"/>
            <a:ext cx="411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i="1"/>
              <a:t>r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656388" y="2344738"/>
            <a:ext cx="1647825" cy="1828800"/>
            <a:chOff x="4193" y="1704"/>
            <a:chExt cx="1038" cy="1152"/>
          </a:xfrm>
        </p:grpSpPr>
        <p:sp>
          <p:nvSpPr>
            <p:cNvPr id="7209" name="Text Box 22"/>
            <p:cNvSpPr txBox="1">
              <a:spLocks noChangeArrowheads="1"/>
            </p:cNvSpPr>
            <p:nvPr/>
          </p:nvSpPr>
          <p:spPr bwMode="auto">
            <a:xfrm>
              <a:off x="4196" y="1704"/>
              <a:ext cx="9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>
                  <a:solidFill>
                    <a:schemeClr val="accent2"/>
                  </a:solidFill>
                </a:rPr>
                <a:t>代数式</a:t>
              </a:r>
            </a:p>
          </p:txBody>
        </p:sp>
        <p:sp>
          <p:nvSpPr>
            <p:cNvPr id="7210" name="Text Box 23"/>
            <p:cNvSpPr txBox="1">
              <a:spLocks noChangeArrowheads="1"/>
            </p:cNvSpPr>
            <p:nvPr/>
          </p:nvSpPr>
          <p:spPr bwMode="auto">
            <a:xfrm>
              <a:off x="4193" y="2000"/>
              <a:ext cx="8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>
                  <a:solidFill>
                    <a:schemeClr val="accent2"/>
                  </a:solidFill>
                </a:rPr>
                <a:t>三角式</a:t>
              </a:r>
            </a:p>
          </p:txBody>
        </p:sp>
        <p:sp>
          <p:nvSpPr>
            <p:cNvPr id="7211" name="Text Box 24"/>
            <p:cNvSpPr txBox="1">
              <a:spLocks noChangeArrowheads="1"/>
            </p:cNvSpPr>
            <p:nvPr/>
          </p:nvSpPr>
          <p:spPr bwMode="auto">
            <a:xfrm>
              <a:off x="4195" y="2296"/>
              <a:ext cx="9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>
                  <a:solidFill>
                    <a:schemeClr val="accent2"/>
                  </a:solidFill>
                </a:rPr>
                <a:t>指数式</a:t>
              </a:r>
            </a:p>
          </p:txBody>
        </p:sp>
        <p:sp>
          <p:nvSpPr>
            <p:cNvPr id="7212" name="Text Box 25"/>
            <p:cNvSpPr txBox="1">
              <a:spLocks noChangeArrowheads="1"/>
            </p:cNvSpPr>
            <p:nvPr/>
          </p:nvSpPr>
          <p:spPr bwMode="auto">
            <a:xfrm>
              <a:off x="4195" y="2568"/>
              <a:ext cx="10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>
                  <a:solidFill>
                    <a:schemeClr val="accent2"/>
                  </a:solidFill>
                </a:rPr>
                <a:t>极坐标式</a:t>
              </a: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684213" y="4797425"/>
            <a:ext cx="1584325" cy="679450"/>
            <a:chOff x="612" y="3612"/>
            <a:chExt cx="998" cy="428"/>
          </a:xfrm>
        </p:grpSpPr>
        <p:graphicFrame>
          <p:nvGraphicFramePr>
            <p:cNvPr id="7177" name="Object 29"/>
            <p:cNvGraphicFramePr>
              <a:graphicFrameLocks noChangeAspect="1"/>
            </p:cNvGraphicFramePr>
            <p:nvPr/>
          </p:nvGraphicFramePr>
          <p:xfrm>
            <a:off x="612" y="3793"/>
            <a:ext cx="998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91" r:id="rId7" imgW="1523656" imgH="393846" progId="Equation.3">
                    <p:embed/>
                  </p:oleObj>
                </mc:Choice>
                <mc:Fallback>
                  <p:oleObj r:id="rId7" imgW="1523656" imgH="393846" progId="Equation.3">
                    <p:embed/>
                    <p:pic>
                      <p:nvPicPr>
                        <p:cNvPr id="7177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3793"/>
                          <a:ext cx="998" cy="24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8" name="Object 30"/>
            <p:cNvGraphicFramePr>
              <a:graphicFrameLocks noChangeAspect="1"/>
            </p:cNvGraphicFramePr>
            <p:nvPr/>
          </p:nvGraphicFramePr>
          <p:xfrm>
            <a:off x="612" y="3612"/>
            <a:ext cx="998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92" r:id="rId9" imgW="1561062" imgH="317542" progId="Equation.3">
                    <p:embed/>
                  </p:oleObj>
                </mc:Choice>
                <mc:Fallback>
                  <p:oleObj r:id="rId9" imgW="1561062" imgH="317542" progId="Equation.3">
                    <p:embed/>
                    <p:pic>
                      <p:nvPicPr>
                        <p:cNvPr id="7178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3612"/>
                          <a:ext cx="998" cy="199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3215" name="Text Box 31"/>
          <p:cNvSpPr txBox="1">
            <a:spLocks noChangeArrowheads="1"/>
          </p:cNvSpPr>
          <p:nvPr/>
        </p:nvSpPr>
        <p:spPr bwMode="auto">
          <a:xfrm>
            <a:off x="3997325" y="2336800"/>
            <a:ext cx="1503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i="1">
                <a:latin typeface="Times New Roman" panose="02020603050405020304" pitchFamily="18" charset="0"/>
              </a:rPr>
              <a:t> </a:t>
            </a:r>
            <a:r>
              <a:rPr lang="zh-CN" altLang="zh-CN" b="1">
                <a:latin typeface="Times New Roman" panose="02020603050405020304" pitchFamily="18" charset="0"/>
              </a:rPr>
              <a:t>=</a:t>
            </a:r>
            <a:r>
              <a:rPr lang="en-US" altLang="zh-CN" b="1">
                <a:latin typeface="Times New Roman" panose="02020603050405020304" pitchFamily="18" charset="0"/>
              </a:rPr>
              <a:t> </a:t>
            </a:r>
            <a:r>
              <a:rPr lang="zh-CN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i="1">
                <a:latin typeface="Times New Roman" panose="02020603050405020304" pitchFamily="18" charset="0"/>
              </a:rPr>
              <a:t> + </a:t>
            </a:r>
            <a:r>
              <a:rPr lang="zh-CN" altLang="zh-CN" b="1" i="1">
                <a:latin typeface="Times New Roman" panose="02020603050405020304" pitchFamily="18" charset="0"/>
              </a:rPr>
              <a:t>b</a:t>
            </a:r>
            <a:r>
              <a:rPr lang="en-US" altLang="zh-CN" b="1" i="1">
                <a:latin typeface="Times New Roman" panose="02020603050405020304" pitchFamily="18" charset="0"/>
              </a:rPr>
              <a:t> i</a:t>
            </a:r>
            <a:endParaRPr lang="zh-CN" altLang="zh-CN" b="1" i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3216" name="Text Box 32"/>
          <p:cNvSpPr txBox="1">
            <a:spLocks noChangeArrowheads="1"/>
          </p:cNvSpPr>
          <p:nvPr/>
        </p:nvSpPr>
        <p:spPr bwMode="auto">
          <a:xfrm>
            <a:off x="4238625" y="2806700"/>
            <a:ext cx="2882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b="1">
                <a:latin typeface="Times New Roman" panose="02020603050405020304" pitchFamily="18" charset="0"/>
              </a:rPr>
              <a:t>= </a:t>
            </a:r>
            <a:r>
              <a:rPr lang="en-US" altLang="zh-CN" b="1" i="1">
                <a:latin typeface="Times New Roman" panose="02020603050405020304" pitchFamily="18" charset="0"/>
              </a:rPr>
              <a:t>r</a:t>
            </a:r>
            <a:r>
              <a:rPr lang="en-US" altLang="zh-CN" b="1">
                <a:latin typeface="Times New Roman" panose="02020603050405020304" pitchFamily="18" charset="0"/>
              </a:rPr>
              <a:t>(cos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b="1">
                <a:latin typeface="Times New Roman" panose="02020603050405020304" pitchFamily="18" charset="0"/>
              </a:rPr>
              <a:t>  + </a:t>
            </a:r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>
                <a:latin typeface="Times New Roman" panose="02020603050405020304" pitchFamily="18" charset="0"/>
              </a:rPr>
              <a:t> sin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b="1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3217" name="Text Box 33"/>
          <p:cNvSpPr txBox="1">
            <a:spLocks noChangeArrowheads="1"/>
          </p:cNvSpPr>
          <p:nvPr/>
        </p:nvSpPr>
        <p:spPr bwMode="auto">
          <a:xfrm>
            <a:off x="4244975" y="3302000"/>
            <a:ext cx="163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b="1" i="1">
                <a:latin typeface="Times New Roman" panose="02020603050405020304" pitchFamily="18" charset="0"/>
              </a:rPr>
              <a:t>= r</a:t>
            </a:r>
            <a:r>
              <a:rPr lang="en-US" altLang="zh-CN" b="1">
                <a:latin typeface="Times New Roman" panose="02020603050405020304" pitchFamily="18" charset="0"/>
              </a:rPr>
              <a:t>e</a:t>
            </a:r>
            <a:r>
              <a:rPr lang="en-US" altLang="zh-CN" b="1" i="1" baseline="30000">
                <a:latin typeface="Times New Roman" panose="02020603050405020304" pitchFamily="18" charset="0"/>
                <a:sym typeface="Symbol" panose="05050102010706020507" pitchFamily="18" charset="2"/>
              </a:rPr>
              <a:t>i</a:t>
            </a:r>
          </a:p>
        </p:txBody>
      </p:sp>
      <p:sp>
        <p:nvSpPr>
          <p:cNvPr id="93218" name="Text Box 34"/>
          <p:cNvSpPr txBox="1">
            <a:spLocks noChangeArrowheads="1"/>
          </p:cNvSpPr>
          <p:nvPr/>
        </p:nvSpPr>
        <p:spPr bwMode="auto">
          <a:xfrm>
            <a:off x="4241800" y="3754438"/>
            <a:ext cx="1457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b="1" i="1">
                <a:latin typeface="Times New Roman" panose="02020603050405020304" pitchFamily="18" charset="0"/>
              </a:rPr>
              <a:t>= r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 </a:t>
            </a:r>
          </a:p>
        </p:txBody>
      </p:sp>
      <p:sp>
        <p:nvSpPr>
          <p:cNvPr id="93219" name="Text Box 35"/>
          <p:cNvSpPr txBox="1">
            <a:spLocks noChangeArrowheads="1"/>
          </p:cNvSpPr>
          <p:nvPr/>
        </p:nvSpPr>
        <p:spPr bwMode="auto">
          <a:xfrm>
            <a:off x="755650" y="1268413"/>
            <a:ext cx="3003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复数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A= </a:t>
            </a:r>
            <a:r>
              <a:rPr lang="zh-CN" altLang="zh-CN" b="1" i="1">
                <a:latin typeface="Times New Roman" panose="02020603050405020304" pitchFamily="18" charset="0"/>
              </a:rPr>
              <a:t>a</a:t>
            </a:r>
            <a:r>
              <a:rPr lang="en-US" altLang="zh-CN" b="1" i="1">
                <a:latin typeface="Times New Roman" panose="02020603050405020304" pitchFamily="18" charset="0"/>
              </a:rPr>
              <a:t> + </a:t>
            </a:r>
            <a:r>
              <a:rPr lang="zh-CN" altLang="zh-CN" b="1" i="1">
                <a:latin typeface="Times New Roman" panose="02020603050405020304" pitchFamily="18" charset="0"/>
              </a:rPr>
              <a:t>b</a:t>
            </a:r>
            <a:r>
              <a:rPr lang="en-US" altLang="zh-CN" b="1" i="1">
                <a:latin typeface="Times New Roman" panose="02020603050405020304" pitchFamily="18" charset="0"/>
              </a:rPr>
              <a:t> i</a:t>
            </a:r>
          </a:p>
        </p:txBody>
      </p:sp>
      <p:sp>
        <p:nvSpPr>
          <p:cNvPr id="93220" name="Text Box 36"/>
          <p:cNvSpPr txBox="1">
            <a:spLocks noChangeArrowheads="1"/>
          </p:cNvSpPr>
          <p:nvPr/>
        </p:nvSpPr>
        <p:spPr bwMode="auto">
          <a:xfrm>
            <a:off x="3790950" y="1849438"/>
            <a:ext cx="2797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</a:rPr>
              <a:t>复数 </a:t>
            </a:r>
            <a:r>
              <a:rPr lang="en-US" altLang="zh-CN" b="1" i="1">
                <a:latin typeface="Times New Roman" panose="02020603050405020304" pitchFamily="18" charset="0"/>
              </a:rPr>
              <a:t>A </a:t>
            </a:r>
            <a:r>
              <a:rPr lang="zh-CN" altLang="en-US" b="1">
                <a:latin typeface="Times New Roman" panose="02020603050405020304" pitchFamily="18" charset="0"/>
              </a:rPr>
              <a:t>表示方法</a:t>
            </a:r>
          </a:p>
        </p:txBody>
      </p:sp>
      <p:sp>
        <p:nvSpPr>
          <p:cNvPr id="7204" name="Rectangle 37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205" name="Rectangle 3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206" name="Rectangle 39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93224" name="Object 40"/>
          <p:cNvGraphicFramePr>
            <a:graphicFrameLocks noChangeAspect="1"/>
          </p:cNvGraphicFramePr>
          <p:nvPr/>
        </p:nvGraphicFramePr>
        <p:xfrm>
          <a:off x="4572000" y="1268413"/>
          <a:ext cx="11620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93" name="Equation" r:id="rId11" imgW="596880" imgH="215640" progId="Equation.DSMT4">
                  <p:embed/>
                </p:oleObj>
              </mc:Choice>
              <mc:Fallback>
                <p:oleObj name="Equation" r:id="rId11" imgW="596880" imgH="215640" progId="Equation.DSMT4">
                  <p:embed/>
                  <p:pic>
                    <p:nvPicPr>
                      <p:cNvPr id="93224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268413"/>
                        <a:ext cx="11620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7" name="Rectangle 4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93226" name="Object 42"/>
          <p:cNvGraphicFramePr>
            <a:graphicFrameLocks noChangeAspect="1"/>
          </p:cNvGraphicFramePr>
          <p:nvPr/>
        </p:nvGraphicFramePr>
        <p:xfrm>
          <a:off x="3419475" y="4581525"/>
          <a:ext cx="217011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94" name="Equation" r:id="rId13" imgW="838080" imgH="190440" progId="Equation.DSMT4">
                  <p:embed/>
                </p:oleObj>
              </mc:Choice>
              <mc:Fallback>
                <p:oleObj name="Equation" r:id="rId13" imgW="838080" imgH="190440" progId="Equation.DSMT4">
                  <p:embed/>
                  <p:pic>
                    <p:nvPicPr>
                      <p:cNvPr id="93226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581525"/>
                        <a:ext cx="2170113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7308850" y="4581525"/>
            <a:ext cx="1368425" cy="723900"/>
            <a:chOff x="4105" y="3067"/>
            <a:chExt cx="862" cy="456"/>
          </a:xfrm>
        </p:grpSpPr>
        <p:graphicFrame>
          <p:nvGraphicFramePr>
            <p:cNvPr id="717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6264557"/>
                </p:ext>
              </p:extLst>
            </p:nvPr>
          </p:nvGraphicFramePr>
          <p:xfrm>
            <a:off x="4105" y="3067"/>
            <a:ext cx="862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95" name="Equation" r:id="rId15" imgW="419040" imgH="152280" progId="Equation.DSMT4">
                    <p:embed/>
                  </p:oleObj>
                </mc:Choice>
                <mc:Fallback>
                  <p:oleObj name="Equation" r:id="rId15" imgW="419040" imgH="152280" progId="Equation.DSMT4">
                    <p:embed/>
                    <p:pic>
                      <p:nvPicPr>
                        <p:cNvPr id="7175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067"/>
                          <a:ext cx="862" cy="206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6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6330102"/>
                </p:ext>
              </p:extLst>
            </p:nvPr>
          </p:nvGraphicFramePr>
          <p:xfrm>
            <a:off x="4105" y="3249"/>
            <a:ext cx="862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396" name="Equation" r:id="rId17" imgW="444240" imgH="215640" progId="Equation.DSMT4">
                    <p:embed/>
                  </p:oleObj>
                </mc:Choice>
                <mc:Fallback>
                  <p:oleObj name="Equation" r:id="rId17" imgW="444240" imgH="215640" progId="Equation.DSMT4">
                    <p:embed/>
                    <p:pic>
                      <p:nvPicPr>
                        <p:cNvPr id="7176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249"/>
                          <a:ext cx="862" cy="2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3230" name="Object 46"/>
          <p:cNvGraphicFramePr>
            <a:graphicFrameLocks noChangeAspect="1"/>
          </p:cNvGraphicFramePr>
          <p:nvPr/>
        </p:nvGraphicFramePr>
        <p:xfrm>
          <a:off x="3708400" y="5084763"/>
          <a:ext cx="3354388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97" name="Equation" r:id="rId19" imgW="1295280" imgH="215640" progId="Equation.DSMT4">
                  <p:embed/>
                </p:oleObj>
              </mc:Choice>
              <mc:Fallback>
                <p:oleObj name="Equation" r:id="rId19" imgW="1295280" imgH="215640" progId="Equation.DSMT4">
                  <p:embed/>
                  <p:pic>
                    <p:nvPicPr>
                      <p:cNvPr id="9323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084763"/>
                        <a:ext cx="3354388" cy="560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31" name="Object 47"/>
          <p:cNvGraphicFramePr>
            <a:graphicFrameLocks noChangeAspect="1"/>
          </p:cNvGraphicFramePr>
          <p:nvPr/>
        </p:nvGraphicFramePr>
        <p:xfrm>
          <a:off x="3708400" y="5516563"/>
          <a:ext cx="144621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98" name="Equation" r:id="rId21" imgW="558720" imgH="228600" progId="Equation.DSMT4">
                  <p:embed/>
                </p:oleObj>
              </mc:Choice>
              <mc:Fallback>
                <p:oleObj name="Equation" r:id="rId21" imgW="558720" imgH="228600" progId="Equation.DSMT4">
                  <p:embed/>
                  <p:pic>
                    <p:nvPicPr>
                      <p:cNvPr id="93231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516563"/>
                        <a:ext cx="1446213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232" name="Object 48"/>
          <p:cNvGraphicFramePr>
            <a:graphicFrameLocks noChangeAspect="1"/>
          </p:cNvGraphicFramePr>
          <p:nvPr/>
        </p:nvGraphicFramePr>
        <p:xfrm>
          <a:off x="3659188" y="6070600"/>
          <a:ext cx="15446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99" name="Equation" r:id="rId23" imgW="596880" imgH="190440" progId="Equation.DSMT4">
                  <p:embed/>
                </p:oleObj>
              </mc:Choice>
              <mc:Fallback>
                <p:oleObj name="Equation" r:id="rId23" imgW="596880" imgH="190440" progId="Equation.DSMT4">
                  <p:embed/>
                  <p:pic>
                    <p:nvPicPr>
                      <p:cNvPr id="93232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6070600"/>
                        <a:ext cx="1544637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05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9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9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75"/>
                                        <p:tgtEl>
                                          <p:spTgt spid="9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9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9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9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3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9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2" grpId="0" autoUpdateAnimBg="0"/>
      <p:bldP spid="93193" grpId="0" autoUpdateAnimBg="0"/>
      <p:bldP spid="93194" grpId="0" autoUpdateAnimBg="0"/>
      <p:bldP spid="93196" grpId="0" autoUpdateAnimBg="0"/>
      <p:bldP spid="93198" grpId="0" autoUpdateAnimBg="0"/>
      <p:bldP spid="93204" grpId="0" autoUpdateAnimBg="0"/>
      <p:bldP spid="93215" grpId="0" autoUpdateAnimBg="0"/>
      <p:bldP spid="93216" grpId="0" autoUpdateAnimBg="0"/>
      <p:bldP spid="93217" grpId="0" autoUpdateAnimBg="0"/>
      <p:bldP spid="93218" grpId="0" autoUpdateAnimBg="0"/>
      <p:bldP spid="93219" grpId="0" autoUpdateAnimBg="0"/>
      <p:bldP spid="9322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565150"/>
            <a:ext cx="8229600" cy="425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复数四则运算</a:t>
            </a:r>
          </a:p>
        </p:txBody>
      </p:sp>
      <p:sp>
        <p:nvSpPr>
          <p:cNvPr id="8204" name="Rectangle 5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205" name="Rectangle 6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206" name="Rectangle 7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94216" name="Object 8"/>
          <p:cNvGraphicFramePr>
            <a:graphicFrameLocks noChangeAspect="1"/>
          </p:cNvGraphicFramePr>
          <p:nvPr/>
        </p:nvGraphicFramePr>
        <p:xfrm>
          <a:off x="1331913" y="1196975"/>
          <a:ext cx="2170112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37" name="Equation" r:id="rId3" imgW="838080" imgH="190440" progId="Equation.DSMT4">
                  <p:embed/>
                </p:oleObj>
              </mc:Choice>
              <mc:Fallback>
                <p:oleObj name="Equation" r:id="rId3" imgW="838080" imgH="190440" progId="Equation.DSMT4">
                  <p:embed/>
                  <p:pic>
                    <p:nvPicPr>
                      <p:cNvPr id="942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196975"/>
                        <a:ext cx="2170112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7" name="Object 9"/>
          <p:cNvGraphicFramePr>
            <a:graphicFrameLocks noChangeAspect="1"/>
          </p:cNvGraphicFramePr>
          <p:nvPr/>
        </p:nvGraphicFramePr>
        <p:xfrm>
          <a:off x="4643438" y="1196975"/>
          <a:ext cx="2170112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38" name="Equation" r:id="rId5" imgW="838080" imgH="190440" progId="Equation.DSMT4">
                  <p:embed/>
                </p:oleObj>
              </mc:Choice>
              <mc:Fallback>
                <p:oleObj name="Equation" r:id="rId5" imgW="838080" imgH="190440" progId="Equation.DSMT4">
                  <p:embed/>
                  <p:pic>
                    <p:nvPicPr>
                      <p:cNvPr id="942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196975"/>
                        <a:ext cx="2170112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8" name="Object 10"/>
          <p:cNvGraphicFramePr>
            <a:graphicFrameLocks noChangeAspect="1"/>
          </p:cNvGraphicFramePr>
          <p:nvPr/>
        </p:nvGraphicFramePr>
        <p:xfrm>
          <a:off x="1928813" y="2681288"/>
          <a:ext cx="378142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39" name="Equation" r:id="rId7" imgW="1460160" imgH="190440" progId="Equation.DSMT4">
                  <p:embed/>
                </p:oleObj>
              </mc:Choice>
              <mc:Fallback>
                <p:oleObj name="Equation" r:id="rId7" imgW="1460160" imgH="190440" progId="Equation.DSMT4">
                  <p:embed/>
                  <p:pic>
                    <p:nvPicPr>
                      <p:cNvPr id="9421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3" y="2681288"/>
                        <a:ext cx="3781425" cy="493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9" name="Object 11"/>
          <p:cNvGraphicFramePr>
            <a:graphicFrameLocks noChangeAspect="1"/>
          </p:cNvGraphicFramePr>
          <p:nvPr/>
        </p:nvGraphicFramePr>
        <p:xfrm>
          <a:off x="1908175" y="3656013"/>
          <a:ext cx="187483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40" name="Equation" r:id="rId9" imgW="723600" imgH="190440" progId="Equation.DSMT4">
                  <p:embed/>
                </p:oleObj>
              </mc:Choice>
              <mc:Fallback>
                <p:oleObj name="Equation" r:id="rId9" imgW="723600" imgH="190440" progId="Equation.DSMT4">
                  <p:embed/>
                  <p:pic>
                    <p:nvPicPr>
                      <p:cNvPr id="9421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656013"/>
                        <a:ext cx="1874838" cy="493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0" name="Object 12"/>
          <p:cNvGraphicFramePr>
            <a:graphicFrameLocks noChangeAspect="1"/>
          </p:cNvGraphicFramePr>
          <p:nvPr/>
        </p:nvGraphicFramePr>
        <p:xfrm>
          <a:off x="1908175" y="4652963"/>
          <a:ext cx="5491163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41" name="Equation" r:id="rId11" imgW="2120760" imgH="228600" progId="Equation.DSMT4">
                  <p:embed/>
                </p:oleObj>
              </mc:Choice>
              <mc:Fallback>
                <p:oleObj name="Equation" r:id="rId11" imgW="2120760" imgH="228600" progId="Equation.DSMT4">
                  <p:embed/>
                  <p:pic>
                    <p:nvPicPr>
                      <p:cNvPr id="942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652963"/>
                        <a:ext cx="5491163" cy="592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1" name="Object 13"/>
          <p:cNvGraphicFramePr>
            <a:graphicFrameLocks noChangeAspect="1"/>
          </p:cNvGraphicFramePr>
          <p:nvPr/>
        </p:nvGraphicFramePr>
        <p:xfrm>
          <a:off x="1908175" y="5589588"/>
          <a:ext cx="3321050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42" name="Equation" r:id="rId13" imgW="1282680" imgH="444240" progId="Equation.DSMT4">
                  <p:embed/>
                </p:oleObj>
              </mc:Choice>
              <mc:Fallback>
                <p:oleObj name="Equation" r:id="rId13" imgW="1282680" imgH="444240" progId="Equation.DSMT4">
                  <p:embed/>
                  <p:pic>
                    <p:nvPicPr>
                      <p:cNvPr id="9422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589588"/>
                        <a:ext cx="3321050" cy="1150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2" name="Object 14"/>
          <p:cNvGraphicFramePr>
            <a:graphicFrameLocks noChangeAspect="1"/>
          </p:cNvGraphicFramePr>
          <p:nvPr/>
        </p:nvGraphicFramePr>
        <p:xfrm>
          <a:off x="1027113" y="2781300"/>
          <a:ext cx="920750" cy="381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543" name="Equation" r:id="rId15" imgW="355320" imgH="1473120" progId="Equation.DSMT4">
                  <p:embed/>
                </p:oleObj>
              </mc:Choice>
              <mc:Fallback>
                <p:oleObj name="Equation" r:id="rId15" imgW="355320" imgH="1473120" progId="Equation.DSMT4">
                  <p:embed/>
                  <p:pic>
                    <p:nvPicPr>
                      <p:cNvPr id="9422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2781300"/>
                        <a:ext cx="920750" cy="3817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3" name="Rectangle 15"/>
          <p:cNvSpPr>
            <a:spLocks noChangeArrowheads="1"/>
          </p:cNvSpPr>
          <p:nvPr/>
        </p:nvSpPr>
        <p:spPr bwMode="auto">
          <a:xfrm>
            <a:off x="395288" y="2060575"/>
            <a:ext cx="165576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9900"/>
                </a:solidFill>
                <a:latin typeface="Times New Roman" panose="02020603050405020304" pitchFamily="18" charset="0"/>
                <a:ea typeface="楷体_GB2312" pitchFamily="49" charset="-122"/>
              </a:rPr>
              <a:t>四则运算</a:t>
            </a:r>
            <a:endParaRPr lang="zh-CN" altLang="en-US">
              <a:solidFill>
                <a:srgbClr val="0099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89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5" name="Text Box 5"/>
          <p:cNvSpPr txBox="1">
            <a:spLocks noChangeArrowheads="1"/>
          </p:cNvSpPr>
          <p:nvPr/>
        </p:nvSpPr>
        <p:spPr bwMode="auto">
          <a:xfrm>
            <a:off x="1403350" y="2276475"/>
            <a:ext cx="64087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3600" dirty="0">
                <a:solidFill>
                  <a:srgbClr val="0066FF"/>
                </a:solidFill>
              </a:rPr>
              <a:t>可以</a:t>
            </a:r>
            <a:r>
              <a:rPr lang="zh-CN" altLang="en-US" sz="3600" b="1" dirty="0">
                <a:solidFill>
                  <a:srgbClr val="0066FF"/>
                </a:solidFill>
              </a:rPr>
              <a:t>用复数表示正弦量吗？</a:t>
            </a:r>
          </a:p>
        </p:txBody>
      </p:sp>
    </p:spTree>
    <p:extLst>
      <p:ext uri="{BB962C8B-B14F-4D97-AF65-F5344CB8AC3E}">
        <p14:creationId xmlns:p14="http://schemas.microsoft.com/office/powerpoint/2010/main" val="290359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5" grpId="0" autoUpdateAnimBg="0"/>
      <p:bldP spid="9524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95288" y="1412875"/>
            <a:ext cx="3384550" cy="3379788"/>
            <a:chOff x="249" y="890"/>
            <a:chExt cx="2132" cy="2129"/>
          </a:xfrm>
        </p:grpSpPr>
        <p:sp>
          <p:nvSpPr>
            <p:cNvPr id="70667" name="Text Box 55"/>
            <p:cNvSpPr txBox="1">
              <a:spLocks noChangeArrowheads="1"/>
            </p:cNvSpPr>
            <p:nvPr/>
          </p:nvSpPr>
          <p:spPr bwMode="auto">
            <a:xfrm>
              <a:off x="249" y="890"/>
              <a:ext cx="2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/>
                <a:t> 表征正弦量的要素有三</a:t>
              </a:r>
            </a:p>
          </p:txBody>
        </p:sp>
        <p:sp>
          <p:nvSpPr>
            <p:cNvPr id="70668" name="Text Box 56"/>
            <p:cNvSpPr txBox="1">
              <a:spLocks noChangeArrowheads="1"/>
            </p:cNvSpPr>
            <p:nvPr/>
          </p:nvSpPr>
          <p:spPr bwMode="auto">
            <a:xfrm>
              <a:off x="930" y="2069"/>
              <a:ext cx="716" cy="312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>
                  <a:solidFill>
                    <a:schemeClr val="accent2"/>
                  </a:solidFill>
                </a:rPr>
                <a:t> 幅值 </a:t>
              </a:r>
            </a:p>
          </p:txBody>
        </p:sp>
        <p:sp>
          <p:nvSpPr>
            <p:cNvPr id="70669" name="Text Box 57"/>
            <p:cNvSpPr txBox="1">
              <a:spLocks noChangeArrowheads="1"/>
            </p:cNvSpPr>
            <p:nvPr/>
          </p:nvSpPr>
          <p:spPr bwMode="auto">
            <a:xfrm>
              <a:off x="882" y="2707"/>
              <a:ext cx="809" cy="312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chemeClr val="accent2"/>
                  </a:solidFill>
                </a:rPr>
                <a:t>初相位</a:t>
              </a:r>
            </a:p>
          </p:txBody>
        </p:sp>
        <p:sp>
          <p:nvSpPr>
            <p:cNvPr id="70670" name="Text Box 58"/>
            <p:cNvSpPr txBox="1">
              <a:spLocks noChangeArrowheads="1"/>
            </p:cNvSpPr>
            <p:nvPr/>
          </p:nvSpPr>
          <p:spPr bwMode="auto">
            <a:xfrm>
              <a:off x="930" y="1434"/>
              <a:ext cx="716" cy="312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>
                  <a:solidFill>
                    <a:schemeClr val="accent2"/>
                  </a:solidFill>
                </a:rPr>
                <a:t> 频率 </a:t>
              </a:r>
            </a:p>
          </p:txBody>
        </p:sp>
      </p:grp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4643438" y="1412875"/>
            <a:ext cx="3079750" cy="3359150"/>
            <a:chOff x="2925" y="890"/>
            <a:chExt cx="1940" cy="2116"/>
          </a:xfrm>
        </p:grpSpPr>
        <p:sp>
          <p:nvSpPr>
            <p:cNvPr id="70664" name="Text Box 55"/>
            <p:cNvSpPr txBox="1">
              <a:spLocks noChangeArrowheads="1"/>
            </p:cNvSpPr>
            <p:nvPr/>
          </p:nvSpPr>
          <p:spPr bwMode="auto">
            <a:xfrm>
              <a:off x="2925" y="890"/>
              <a:ext cx="19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/>
                <a:t> 表征复数的要素有二</a:t>
              </a:r>
            </a:p>
          </p:txBody>
        </p:sp>
        <p:sp>
          <p:nvSpPr>
            <p:cNvPr id="70665" name="Text Box 56"/>
            <p:cNvSpPr txBox="1">
              <a:spLocks noChangeArrowheads="1"/>
            </p:cNvSpPr>
            <p:nvPr/>
          </p:nvSpPr>
          <p:spPr bwMode="auto">
            <a:xfrm>
              <a:off x="3606" y="2069"/>
              <a:ext cx="716" cy="312"/>
            </a:xfrm>
            <a:prstGeom prst="rect">
              <a:avLst/>
            </a:prstGeom>
            <a:noFill/>
            <a:ln w="38100">
              <a:solidFill>
                <a:srgbClr val="00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>
                  <a:solidFill>
                    <a:schemeClr val="accent2"/>
                  </a:solidFill>
                </a:rPr>
                <a:t> 模值 </a:t>
              </a:r>
            </a:p>
          </p:txBody>
        </p:sp>
        <p:sp>
          <p:nvSpPr>
            <p:cNvPr id="70666" name="Text Box 57"/>
            <p:cNvSpPr txBox="1">
              <a:spLocks noChangeArrowheads="1"/>
            </p:cNvSpPr>
            <p:nvPr/>
          </p:nvSpPr>
          <p:spPr bwMode="auto">
            <a:xfrm>
              <a:off x="3560" y="2715"/>
              <a:ext cx="809" cy="291"/>
            </a:xfrm>
            <a:prstGeom prst="rect">
              <a:avLst/>
            </a:prstGeom>
            <a:noFill/>
            <a:ln w="38100">
              <a:solidFill>
                <a:srgbClr val="00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solidFill>
                    <a:schemeClr val="accent2"/>
                  </a:solidFill>
                </a:rPr>
                <a:t>复角</a:t>
              </a:r>
            </a:p>
          </p:txBody>
        </p:sp>
      </p:grpSp>
      <p:sp>
        <p:nvSpPr>
          <p:cNvPr id="93217" name="Text Box 5"/>
          <p:cNvSpPr txBox="1">
            <a:spLocks noChangeArrowheads="1"/>
          </p:cNvSpPr>
          <p:nvPr/>
        </p:nvSpPr>
        <p:spPr bwMode="auto">
          <a:xfrm>
            <a:off x="976337" y="4929186"/>
            <a:ext cx="7189738" cy="10064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b="1" dirty="0">
                <a:solidFill>
                  <a:srgbClr val="1E4649"/>
                </a:solidFill>
              </a:rPr>
              <a:t>在单个正弦电源供电的线性电路中</a:t>
            </a:r>
            <a:r>
              <a:rPr lang="en-US" altLang="zh-CN" sz="2000" b="1" dirty="0">
                <a:solidFill>
                  <a:srgbClr val="1E4649"/>
                </a:solidFill>
              </a:rPr>
              <a:t>:</a:t>
            </a:r>
          </a:p>
          <a:p>
            <a:pPr algn="just" eaLnBrk="1" hangingPunct="1"/>
            <a:r>
              <a:rPr lang="zh-CN" altLang="en-US" sz="2000" b="1" dirty="0">
                <a:solidFill>
                  <a:srgbClr val="1E4649"/>
                </a:solidFill>
              </a:rPr>
              <a:t>   电压、电流正弦量与电源同频率，频率为已知条件，可以不考虑。</a:t>
            </a:r>
          </a:p>
        </p:txBody>
      </p:sp>
      <p:sp useBgFill="1">
        <p:nvSpPr>
          <p:cNvPr id="93218" name="Rectangle 34"/>
          <p:cNvSpPr>
            <a:spLocks noChangeArrowheads="1"/>
          </p:cNvSpPr>
          <p:nvPr/>
        </p:nvSpPr>
        <p:spPr bwMode="auto">
          <a:xfrm>
            <a:off x="1258888" y="2133600"/>
            <a:ext cx="1584325" cy="79057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3220" name="Rectangle 18"/>
          <p:cNvSpPr>
            <a:spLocks noChangeArrowheads="1"/>
          </p:cNvSpPr>
          <p:nvPr/>
        </p:nvSpPr>
        <p:spPr bwMode="auto">
          <a:xfrm>
            <a:off x="982662" y="4929186"/>
            <a:ext cx="688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一个正弦量可用</a:t>
            </a:r>
            <a:r>
              <a:rPr lang="zh-CN" altLang="en-US" b="1" dirty="0">
                <a:solidFill>
                  <a:srgbClr val="FF0000"/>
                </a:solidFill>
              </a:rPr>
              <a:t>幅值</a:t>
            </a:r>
            <a:r>
              <a:rPr lang="zh-CN" altLang="en-US" b="1" dirty="0"/>
              <a:t>和</a:t>
            </a:r>
            <a:r>
              <a:rPr lang="zh-CN" altLang="en-US" b="1" dirty="0">
                <a:solidFill>
                  <a:srgbClr val="FF0000"/>
                </a:solidFill>
              </a:rPr>
              <a:t>初相角</a:t>
            </a:r>
            <a:r>
              <a:rPr lang="zh-CN" altLang="en-US" b="1" dirty="0"/>
              <a:t>两个特征量来确定。</a:t>
            </a:r>
          </a:p>
        </p:txBody>
      </p:sp>
    </p:spTree>
    <p:extLst>
      <p:ext uri="{BB962C8B-B14F-4D97-AF65-F5344CB8AC3E}">
        <p14:creationId xmlns:p14="http://schemas.microsoft.com/office/powerpoint/2010/main" val="4412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"/>
                                        <p:tgtEl>
                                          <p:spTgt spid="9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17" grpId="0" animBg="1" autoUpdateAnimBg="0"/>
      <p:bldP spid="93217" grpId="1" animBg="1"/>
      <p:bldP spid="93218" grpId="0" animBg="1"/>
      <p:bldP spid="932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8903" y="2520949"/>
            <a:ext cx="9152903" cy="2239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224634" y="2740858"/>
            <a:ext cx="1944686" cy="1477328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1800" b="1" dirty="0">
                <a:solidFill>
                  <a:schemeClr val="bg1"/>
                </a:solidFill>
              </a:rPr>
              <a:t>为与复数相区别，把表示正弦量的复数称为</a:t>
            </a:r>
            <a:r>
              <a:rPr lang="zh-CN" altLang="en-US" sz="1800" b="1" dirty="0">
                <a:solidFill>
                  <a:srgbClr val="FFFF99"/>
                </a:solidFill>
              </a:rPr>
              <a:t>相量</a:t>
            </a:r>
            <a:r>
              <a:rPr lang="zh-CN" altLang="en-US" sz="1800" b="1" dirty="0">
                <a:solidFill>
                  <a:schemeClr val="bg1"/>
                </a:solidFill>
              </a:rPr>
              <a:t>。并在大写字母上打一“</a:t>
            </a:r>
            <a:r>
              <a:rPr lang="zh-CN" altLang="en-US" sz="1800" b="1" dirty="0">
                <a:solidFill>
                  <a:schemeClr val="bg1"/>
                </a:solidFill>
                <a:sym typeface="Symbol" panose="05050102010706020507" pitchFamily="18" charset="2"/>
              </a:rPr>
              <a:t></a:t>
            </a:r>
            <a:r>
              <a:rPr lang="zh-CN" altLang="en-US" sz="1800" b="1" dirty="0">
                <a:solidFill>
                  <a:schemeClr val="bg1"/>
                </a:solidFill>
              </a:rPr>
              <a:t>”。</a:t>
            </a:r>
          </a:p>
        </p:txBody>
      </p:sp>
      <p:graphicFrame>
        <p:nvGraphicFramePr>
          <p:cNvPr id="8807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747675"/>
              </p:ext>
            </p:extLst>
          </p:nvPr>
        </p:nvGraphicFramePr>
        <p:xfrm>
          <a:off x="2123728" y="2038350"/>
          <a:ext cx="2209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48" name="Equation" r:id="rId3" imgW="1193760" imgH="228600" progId="Equation.DSMT4">
                  <p:embed/>
                </p:oleObj>
              </mc:Choice>
              <mc:Fallback>
                <p:oleObj name="Equation" r:id="rId3" imgW="1193760" imgH="228600" progId="Equation.DSMT4">
                  <p:embed/>
                  <p:pic>
                    <p:nvPicPr>
                      <p:cNvPr id="8807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038350"/>
                        <a:ext cx="2209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4367335" y="2014667"/>
            <a:ext cx="2659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/>
              <a:t>的复数表示方法为</a:t>
            </a:r>
          </a:p>
        </p:txBody>
      </p:sp>
      <p:graphicFrame>
        <p:nvGraphicFramePr>
          <p:cNvPr id="880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199451"/>
              </p:ext>
            </p:extLst>
          </p:nvPr>
        </p:nvGraphicFramePr>
        <p:xfrm>
          <a:off x="2688249" y="3327124"/>
          <a:ext cx="11287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49" name="Equation" r:id="rId5" imgW="622080" imgH="228600" progId="Equation.DSMT4">
                  <p:embed/>
                </p:oleObj>
              </mc:Choice>
              <mc:Fallback>
                <p:oleObj name="Equation" r:id="rId5" imgW="622080" imgH="228600" progId="Equation.DSMT4">
                  <p:embed/>
                  <p:pic>
                    <p:nvPicPr>
                      <p:cNvPr id="8807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8249" y="3327124"/>
                        <a:ext cx="11287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9" name="Text Box 31"/>
          <p:cNvSpPr txBox="1">
            <a:spLocks noChangeArrowheads="1"/>
          </p:cNvSpPr>
          <p:nvPr/>
        </p:nvSpPr>
        <p:spPr bwMode="auto">
          <a:xfrm>
            <a:off x="830739" y="1336683"/>
            <a:ext cx="7561262" cy="519112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/>
              <a:t>用</a:t>
            </a:r>
            <a:r>
              <a:rPr lang="zh-CN" altLang="en-US" sz="2800" b="1">
                <a:solidFill>
                  <a:srgbClr val="0033CC"/>
                </a:solidFill>
              </a:rPr>
              <a:t>复数</a:t>
            </a:r>
            <a:r>
              <a:rPr lang="zh-CN" altLang="en-US" sz="2800" b="1"/>
              <a:t>来表示正弦量</a:t>
            </a:r>
            <a:r>
              <a:rPr lang="en-US" altLang="zh-CN" sz="2800" b="1"/>
              <a:t>——</a:t>
            </a:r>
            <a:r>
              <a:rPr lang="zh-CN" altLang="en-US" sz="2800" b="1"/>
              <a:t>正弦量的相量表示法。</a:t>
            </a:r>
          </a:p>
        </p:txBody>
      </p:sp>
      <p:sp>
        <p:nvSpPr>
          <p:cNvPr id="92170" name="Rectangle 2"/>
          <p:cNvSpPr>
            <a:spLocks noChangeArrowheads="1"/>
          </p:cNvSpPr>
          <p:nvPr/>
        </p:nvSpPr>
        <p:spPr bwMode="auto">
          <a:xfrm>
            <a:off x="0" y="0"/>
            <a:ext cx="9144000" cy="671529"/>
          </a:xfrm>
          <a:prstGeom prst="round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55000" cap="flat" cmpd="thickThin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  <a:ex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457200"/>
            <a:r>
              <a:rPr lang="en-US" altLang="zh-CN" sz="3200" dirty="0">
                <a:solidFill>
                  <a:schemeClr val="bg1"/>
                </a:solidFill>
                <a:latin typeface="+mj-lt"/>
                <a:ea typeface="+mn-ea"/>
              </a:rPr>
              <a:t>4.2　</a:t>
            </a:r>
            <a:r>
              <a:rPr lang="zh-CN" altLang="en-US" sz="3200" dirty="0">
                <a:solidFill>
                  <a:schemeClr val="bg1"/>
                </a:solidFill>
                <a:latin typeface="+mj-lt"/>
                <a:ea typeface="+mn-ea"/>
              </a:rPr>
              <a:t>正弦量的相量表示法</a:t>
            </a: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4549437" y="3379481"/>
            <a:ext cx="1704651" cy="400110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/>
              <a:t>有效值相量</a:t>
            </a:r>
            <a:endParaRPr lang="zh-CN" altLang="en-US" sz="2000" b="1" dirty="0"/>
          </a:p>
        </p:txBody>
      </p:sp>
      <p:graphicFrame>
        <p:nvGraphicFramePr>
          <p:cNvPr id="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065286"/>
              </p:ext>
            </p:extLst>
          </p:nvPr>
        </p:nvGraphicFramePr>
        <p:xfrm>
          <a:off x="2557656" y="2703505"/>
          <a:ext cx="14065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50" name="Equation" r:id="rId7" imgW="774360" imgH="241200" progId="Equation.DSMT4">
                  <p:embed/>
                </p:oleObj>
              </mc:Choice>
              <mc:Fallback>
                <p:oleObj name="Equation" r:id="rId7" imgW="774360" imgH="241200" progId="Equation.DSMT4">
                  <p:embed/>
                  <p:pic>
                    <p:nvPicPr>
                      <p:cNvPr id="8807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656" y="2703505"/>
                        <a:ext cx="14065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4577563" y="2740858"/>
            <a:ext cx="1704651" cy="400110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/>
              <a:t>幅值相量</a:t>
            </a:r>
            <a:endParaRPr lang="zh-CN" altLang="en-US" sz="2000" b="1" dirty="0"/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029960"/>
              </p:ext>
            </p:extLst>
          </p:nvPr>
        </p:nvGraphicFramePr>
        <p:xfrm>
          <a:off x="2915394" y="3806968"/>
          <a:ext cx="29527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51" name="Equation" r:id="rId9" imgW="1625400" imgH="228600" progId="Equation.DSMT4">
                  <p:embed/>
                </p:oleObj>
              </mc:Choice>
              <mc:Fallback>
                <p:oleObj name="Equation" r:id="rId9" imgW="1625400" imgH="228600" progId="Equation.DSMT4">
                  <p:embed/>
                  <p:pic>
                    <p:nvPicPr>
                      <p:cNvPr id="8807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394" y="3806968"/>
                        <a:ext cx="29527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08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75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75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8071" grpId="0" animBg="1" autoUpdateAnimBg="0"/>
      <p:bldP spid="88074" grpId="0" autoUpdateAnimBg="0"/>
      <p:bldP spid="92169" grpId="0" animBg="1" autoUpdateAnimBg="0"/>
      <p:bldP spid="8" grpId="0" animBg="1" autoUpdateAnimBg="0"/>
      <p:bldP spid="10" grpId="0" animBg="1" autoUpdateAnimBg="0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29" name="Rectangle 45"/>
          <p:cNvSpPr>
            <a:spLocks noChangeArrowheads="1"/>
          </p:cNvSpPr>
          <p:nvPr/>
        </p:nvSpPr>
        <p:spPr bwMode="auto">
          <a:xfrm>
            <a:off x="395288" y="4365625"/>
            <a:ext cx="7848600" cy="2303463"/>
          </a:xfrm>
          <a:prstGeom prst="rect">
            <a:avLst/>
          </a:prstGeom>
          <a:solidFill>
            <a:srgbClr val="FFCCCC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68313" y="3357563"/>
            <a:ext cx="79200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b="1">
                <a:solidFill>
                  <a:srgbClr val="FF0066"/>
                </a:solidFill>
              </a:rPr>
              <a:t>相量图</a:t>
            </a:r>
            <a:r>
              <a:rPr lang="en-US" altLang="zh-CN" b="1">
                <a:solidFill>
                  <a:srgbClr val="FF0066"/>
                </a:solidFill>
              </a:rPr>
              <a:t>:</a:t>
            </a:r>
          </a:p>
          <a:p>
            <a:pPr algn="l"/>
            <a:r>
              <a:rPr lang="zh-CN" altLang="en-US" b="1"/>
              <a:t>按照正弦量的大小和相位关系画出的若干个相量的图形。</a:t>
            </a:r>
          </a:p>
        </p:txBody>
      </p:sp>
      <p:sp>
        <p:nvSpPr>
          <p:cNvPr id="89105" name="Text Box 17"/>
          <p:cNvSpPr txBox="1">
            <a:spLocks noChangeArrowheads="1"/>
          </p:cNvSpPr>
          <p:nvPr/>
        </p:nvSpPr>
        <p:spPr bwMode="auto">
          <a:xfrm>
            <a:off x="8362950" y="1296988"/>
            <a:ext cx="465138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6600FF"/>
                </a:solidFill>
                <a:latin typeface="Times New Roman" panose="02020603050405020304" pitchFamily="18" charset="0"/>
              </a:rPr>
              <a:t>相</a:t>
            </a:r>
          </a:p>
          <a:p>
            <a:r>
              <a:rPr lang="zh-CN" altLang="en-US" sz="2200" b="1">
                <a:solidFill>
                  <a:srgbClr val="6600FF"/>
                </a:solidFill>
                <a:latin typeface="Times New Roman" panose="02020603050405020304" pitchFamily="18" charset="0"/>
              </a:rPr>
              <a:t>量</a:t>
            </a:r>
          </a:p>
          <a:p>
            <a:r>
              <a:rPr lang="zh-CN" altLang="en-US" sz="2200" b="1">
                <a:solidFill>
                  <a:srgbClr val="6600FF"/>
                </a:solidFill>
                <a:latin typeface="Times New Roman" panose="02020603050405020304" pitchFamily="18" charset="0"/>
              </a:rPr>
              <a:t>图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640388" y="1127125"/>
            <a:ext cx="2916237" cy="2584450"/>
            <a:chOff x="0" y="11"/>
            <a:chExt cx="2010" cy="1926"/>
          </a:xfrm>
        </p:grpSpPr>
        <p:sp>
          <p:nvSpPr>
            <p:cNvPr id="71703" name="Line 19"/>
            <p:cNvSpPr>
              <a:spLocks noChangeShapeType="1"/>
            </p:cNvSpPr>
            <p:nvPr/>
          </p:nvSpPr>
          <p:spPr bwMode="auto">
            <a:xfrm>
              <a:off x="40" y="1466"/>
              <a:ext cx="176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4" name="Line 20"/>
            <p:cNvSpPr>
              <a:spLocks noChangeShapeType="1"/>
            </p:cNvSpPr>
            <p:nvPr/>
          </p:nvSpPr>
          <p:spPr bwMode="auto">
            <a:xfrm flipV="1">
              <a:off x="264" y="154"/>
              <a:ext cx="0" cy="178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5" name="Text Box 21"/>
            <p:cNvSpPr txBox="1">
              <a:spLocks noChangeArrowheads="1"/>
            </p:cNvSpPr>
            <p:nvPr/>
          </p:nvSpPr>
          <p:spPr bwMode="auto">
            <a:xfrm>
              <a:off x="1785" y="1296"/>
              <a:ext cx="225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1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71706" name="Text Box 22"/>
            <p:cNvSpPr txBox="1">
              <a:spLocks noChangeArrowheads="1"/>
            </p:cNvSpPr>
            <p:nvPr/>
          </p:nvSpPr>
          <p:spPr bwMode="auto">
            <a:xfrm>
              <a:off x="0" y="11"/>
              <a:ext cx="279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j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71707" name="Text Box 23"/>
            <p:cNvSpPr txBox="1">
              <a:spLocks noChangeArrowheads="1"/>
            </p:cNvSpPr>
            <p:nvPr/>
          </p:nvSpPr>
          <p:spPr bwMode="auto">
            <a:xfrm>
              <a:off x="262" y="1464"/>
              <a:ext cx="265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latin typeface="Times New Roman" panose="02020603050405020304" pitchFamily="18" charset="0"/>
                </a:rPr>
                <a:t>O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89112" name="Line 24"/>
          <p:cNvSpPr>
            <a:spLocks noChangeShapeType="1"/>
          </p:cNvSpPr>
          <p:nvPr/>
        </p:nvSpPr>
        <p:spPr bwMode="auto">
          <a:xfrm rot="21373595" flipV="1">
            <a:off x="5986463" y="2343150"/>
            <a:ext cx="1679575" cy="6683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3" name="Arc 25"/>
          <p:cNvSpPr>
            <a:spLocks/>
          </p:cNvSpPr>
          <p:nvPr/>
        </p:nvSpPr>
        <p:spPr bwMode="auto">
          <a:xfrm>
            <a:off x="5795963" y="2781300"/>
            <a:ext cx="900112" cy="323850"/>
          </a:xfrm>
          <a:custGeom>
            <a:avLst/>
            <a:gdLst>
              <a:gd name="T0" fmla="*/ 30422493 w 21600"/>
              <a:gd name="T1" fmla="*/ 0 h 13641"/>
              <a:gd name="T2" fmla="*/ 37469409 w 21600"/>
              <a:gd name="T3" fmla="*/ 7688500 h 13641"/>
              <a:gd name="T4" fmla="*/ 0 w 21600"/>
              <a:gd name="T5" fmla="*/ 7121496 h 13641"/>
              <a:gd name="T6" fmla="*/ 0 60000 65536"/>
              <a:gd name="T7" fmla="*/ 0 60000 65536"/>
              <a:gd name="T8" fmla="*/ 0 60000 65536"/>
              <a:gd name="T9" fmla="*/ 0 w 21600"/>
              <a:gd name="T10" fmla="*/ 0 h 13641"/>
              <a:gd name="T11" fmla="*/ 21600 w 21600"/>
              <a:gd name="T12" fmla="*/ 13641 h 1364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3641" fill="none" extrusionOk="0">
                <a:moveTo>
                  <a:pt x="17519" y="-1"/>
                </a:moveTo>
                <a:cubicBezTo>
                  <a:pt x="20172" y="3678"/>
                  <a:pt x="21600" y="8099"/>
                  <a:pt x="21600" y="12635"/>
                </a:cubicBezTo>
                <a:cubicBezTo>
                  <a:pt x="21600" y="12970"/>
                  <a:pt x="21592" y="13305"/>
                  <a:pt x="21576" y="13640"/>
                </a:cubicBezTo>
              </a:path>
              <a:path w="21600" h="13641" stroke="0" extrusionOk="0">
                <a:moveTo>
                  <a:pt x="17519" y="-1"/>
                </a:moveTo>
                <a:cubicBezTo>
                  <a:pt x="20172" y="3678"/>
                  <a:pt x="21600" y="8099"/>
                  <a:pt x="21600" y="12635"/>
                </a:cubicBezTo>
                <a:cubicBezTo>
                  <a:pt x="21600" y="12970"/>
                  <a:pt x="21592" y="13305"/>
                  <a:pt x="21576" y="13640"/>
                </a:cubicBezTo>
                <a:lnTo>
                  <a:pt x="0" y="12635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4" name="Text Box 26"/>
          <p:cNvSpPr txBox="1">
            <a:spLocks noChangeArrowheads="1"/>
          </p:cNvSpPr>
          <p:nvPr/>
        </p:nvSpPr>
        <p:spPr bwMode="auto">
          <a:xfrm>
            <a:off x="6840538" y="2579688"/>
            <a:ext cx="5238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i="1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2200" b="1" i="1" baseline="-25000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00" b="1" baseline="-25000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en-US" altLang="zh-CN" sz="22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115" name="Line 27"/>
          <p:cNvSpPr>
            <a:spLocks noChangeShapeType="1"/>
          </p:cNvSpPr>
          <p:nvPr/>
        </p:nvSpPr>
        <p:spPr bwMode="auto">
          <a:xfrm rot="19141933" flipV="1">
            <a:off x="5746750" y="2366963"/>
            <a:ext cx="1036638" cy="42703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116" name="Text Box 28"/>
          <p:cNvSpPr txBox="1">
            <a:spLocks noChangeArrowheads="1"/>
          </p:cNvSpPr>
          <p:nvPr/>
        </p:nvSpPr>
        <p:spPr bwMode="auto">
          <a:xfrm>
            <a:off x="6332538" y="2249488"/>
            <a:ext cx="5238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i="1">
                <a:solidFill>
                  <a:srgbClr val="008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2200" b="1" i="1" baseline="-25000">
                <a:solidFill>
                  <a:srgbClr val="008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00" b="1" baseline="-25000">
                <a:solidFill>
                  <a:srgbClr val="008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CN" sz="2200">
              <a:latin typeface="Times New Roman" panose="02020603050405020304" pitchFamily="18" charset="0"/>
            </a:endParaRPr>
          </a:p>
        </p:txBody>
      </p:sp>
      <p:sp>
        <p:nvSpPr>
          <p:cNvPr id="89117" name="Arc 29"/>
          <p:cNvSpPr>
            <a:spLocks/>
          </p:cNvSpPr>
          <p:nvPr/>
        </p:nvSpPr>
        <p:spPr bwMode="auto">
          <a:xfrm>
            <a:off x="6227763" y="2636838"/>
            <a:ext cx="276225" cy="530225"/>
          </a:xfrm>
          <a:custGeom>
            <a:avLst/>
            <a:gdLst>
              <a:gd name="T0" fmla="*/ 0 w 21187"/>
              <a:gd name="T1" fmla="*/ 0 h 21600"/>
              <a:gd name="T2" fmla="*/ 3601277 w 21187"/>
              <a:gd name="T3" fmla="*/ 10483038 h 21600"/>
              <a:gd name="T4" fmla="*/ 0 w 21187"/>
              <a:gd name="T5" fmla="*/ 13015675 h 21600"/>
              <a:gd name="T6" fmla="*/ 0 60000 65536"/>
              <a:gd name="T7" fmla="*/ 0 60000 65536"/>
              <a:gd name="T8" fmla="*/ 0 60000 65536"/>
              <a:gd name="T9" fmla="*/ 0 w 21187"/>
              <a:gd name="T10" fmla="*/ 0 h 21600"/>
              <a:gd name="T11" fmla="*/ 21187 w 2118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187" h="21600" fill="none" extrusionOk="0">
                <a:moveTo>
                  <a:pt x="-1" y="0"/>
                </a:moveTo>
                <a:cubicBezTo>
                  <a:pt x="10308" y="0"/>
                  <a:pt x="19181" y="7285"/>
                  <a:pt x="21187" y="17396"/>
                </a:cubicBezTo>
              </a:path>
              <a:path w="21187" h="21600" stroke="0" extrusionOk="0">
                <a:moveTo>
                  <a:pt x="-1" y="0"/>
                </a:moveTo>
                <a:cubicBezTo>
                  <a:pt x="10308" y="0"/>
                  <a:pt x="19181" y="7285"/>
                  <a:pt x="21187" y="17396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7620000" y="1973263"/>
            <a:ext cx="546100" cy="646112"/>
            <a:chOff x="21" y="9"/>
            <a:chExt cx="344" cy="407"/>
          </a:xfrm>
        </p:grpSpPr>
        <p:sp>
          <p:nvSpPr>
            <p:cNvPr id="71701" name="Text Box 31"/>
            <p:cNvSpPr txBox="1">
              <a:spLocks noChangeArrowheads="1"/>
            </p:cNvSpPr>
            <p:nvPr/>
          </p:nvSpPr>
          <p:spPr bwMode="auto">
            <a:xfrm>
              <a:off x="21" y="147"/>
              <a:ext cx="34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2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71702" name="Text Box 32"/>
            <p:cNvSpPr txBox="1">
              <a:spLocks noChangeArrowheads="1"/>
            </p:cNvSpPr>
            <p:nvPr/>
          </p:nvSpPr>
          <p:spPr bwMode="auto">
            <a:xfrm>
              <a:off x="36" y="9"/>
              <a:ext cx="17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6248400" y="1344613"/>
            <a:ext cx="546100" cy="646112"/>
            <a:chOff x="21" y="9"/>
            <a:chExt cx="344" cy="407"/>
          </a:xfrm>
        </p:grpSpPr>
        <p:sp>
          <p:nvSpPr>
            <p:cNvPr id="71699" name="Text Box 34"/>
            <p:cNvSpPr txBox="1">
              <a:spLocks noChangeArrowheads="1"/>
            </p:cNvSpPr>
            <p:nvPr/>
          </p:nvSpPr>
          <p:spPr bwMode="auto">
            <a:xfrm>
              <a:off x="21" y="147"/>
              <a:ext cx="34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200" b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71700" name="Text Box 35"/>
            <p:cNvSpPr txBox="1">
              <a:spLocks noChangeArrowheads="1"/>
            </p:cNvSpPr>
            <p:nvPr/>
          </p:nvSpPr>
          <p:spPr bwMode="auto">
            <a:xfrm>
              <a:off x="36" y="9"/>
              <a:ext cx="17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sp>
        <p:nvSpPr>
          <p:cNvPr id="89124" name="Text Box 36"/>
          <p:cNvSpPr txBox="1">
            <a:spLocks noChangeArrowheads="1"/>
          </p:cNvSpPr>
          <p:nvPr/>
        </p:nvSpPr>
        <p:spPr bwMode="auto">
          <a:xfrm>
            <a:off x="395288" y="1196975"/>
            <a:ext cx="45720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5000"/>
              </a:lnSpc>
            </a:pPr>
            <a:r>
              <a:rPr lang="en-US" altLang="zh-CN" b="1">
                <a:solidFill>
                  <a:srgbClr val="6600FF"/>
                </a:solidFill>
              </a:rPr>
              <a:t>[</a:t>
            </a:r>
            <a:r>
              <a:rPr lang="zh-CN" altLang="en-US" b="1">
                <a:solidFill>
                  <a:srgbClr val="6600FF"/>
                </a:solidFill>
              </a:rPr>
              <a:t>例</a:t>
            </a:r>
            <a:r>
              <a:rPr lang="en-US" altLang="zh-CN" b="1">
                <a:solidFill>
                  <a:srgbClr val="6600FF"/>
                </a:solidFill>
              </a:rPr>
              <a:t>]   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若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solidFill>
                  <a:srgbClr val="66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 I</a:t>
            </a:r>
            <a:r>
              <a:rPr lang="en-US" altLang="zh-CN" b="1" baseline="-25000">
                <a:solidFill>
                  <a:srgbClr val="6600FF"/>
                </a:solidFill>
                <a:latin typeface="Times New Roman" panose="02020603050405020304" pitchFamily="18" charset="0"/>
              </a:rPr>
              <a:t>1m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sin(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t 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b="1" i="1" baseline="-25000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algn="just" eaLnBrk="1" hangingPunct="1">
              <a:lnSpc>
                <a:spcPct val="105000"/>
              </a:lnSpc>
            </a:pP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　　　　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solidFill>
                  <a:srgbClr val="66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 =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 I</a:t>
            </a:r>
            <a:r>
              <a:rPr lang="en-US" altLang="zh-CN" b="1" baseline="-25000">
                <a:solidFill>
                  <a:srgbClr val="6600FF"/>
                </a:solidFill>
                <a:latin typeface="Times New Roman" panose="02020603050405020304" pitchFamily="18" charset="0"/>
              </a:rPr>
              <a:t>2m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sin(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t 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b="1" i="1" baseline="-25000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b="1">
                <a:solidFill>
                  <a:srgbClr val="6600FF"/>
                </a:solidFill>
                <a:sym typeface="Symbol" panose="05050102010706020507" pitchFamily="18" charset="2"/>
              </a:rPr>
              <a:t>，</a:t>
            </a:r>
            <a:endParaRPr lang="zh-CN" altLang="en-US" b="1" i="1" baseline="-25000">
              <a:solidFill>
                <a:srgbClr val="6600FF"/>
              </a:solidFill>
            </a:endParaRPr>
          </a:p>
        </p:txBody>
      </p:sp>
      <p:sp>
        <p:nvSpPr>
          <p:cNvPr id="67607" name="Text Box 37"/>
          <p:cNvSpPr txBox="1">
            <a:spLocks noChangeArrowheads="1"/>
          </p:cNvSpPr>
          <p:nvPr/>
        </p:nvSpPr>
        <p:spPr bwMode="auto">
          <a:xfrm>
            <a:off x="1619250" y="2205038"/>
            <a:ext cx="287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000" b="1">
                <a:solidFill>
                  <a:srgbClr val="336600"/>
                </a:solidFill>
                <a:latin typeface="Times New Roman" panose="02020603050405020304" pitchFamily="18" charset="0"/>
              </a:rPr>
              <a:t>设 </a:t>
            </a:r>
            <a:r>
              <a:rPr lang="zh-CN" altLang="en-US" sz="2000" b="1" i="1">
                <a:solidFill>
                  <a:srgbClr val="3366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2000" b="1" i="1" baseline="-25000">
                <a:solidFill>
                  <a:srgbClr val="3366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600" b="1" baseline="-36000">
                <a:solidFill>
                  <a:srgbClr val="3366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b="1">
                <a:solidFill>
                  <a:srgbClr val="336600"/>
                </a:solidFill>
                <a:latin typeface="Times New Roman" panose="02020603050405020304" pitchFamily="18" charset="0"/>
              </a:rPr>
              <a:t> = 65</a:t>
            </a:r>
            <a:r>
              <a:rPr lang="en-US" altLang="zh-CN" sz="2000" b="1">
                <a:solidFill>
                  <a:srgbClr val="3366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zh-CN" altLang="en-US" sz="2000" b="1">
                <a:solidFill>
                  <a:srgbClr val="33660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000" b="1" i="1">
                <a:solidFill>
                  <a:srgbClr val="3366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2000" b="1" i="1" baseline="-25000">
                <a:solidFill>
                  <a:srgbClr val="3366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baseline="-34000">
                <a:solidFill>
                  <a:srgbClr val="3366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000" b="1">
                <a:solidFill>
                  <a:srgbClr val="336600"/>
                </a:solidFill>
                <a:latin typeface="Times New Roman" panose="02020603050405020304" pitchFamily="18" charset="0"/>
              </a:rPr>
              <a:t> = 30</a:t>
            </a:r>
            <a:r>
              <a:rPr lang="en-US" altLang="zh-CN" sz="2000" b="1">
                <a:solidFill>
                  <a:srgbClr val="3366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zh-CN" altLang="en-US" sz="2000" b="1">
                <a:solidFill>
                  <a:srgbClr val="3366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884238" y="5559425"/>
            <a:ext cx="65849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1" hangingPunct="1">
              <a:defRPr/>
            </a:pPr>
            <a:r>
              <a:rPr lang="en-US" altLang="zh-CN" b="1">
                <a:latin typeface="宋体" charset="-122"/>
                <a:ea typeface="宋体" charset="-122"/>
              </a:rPr>
              <a:t>3 </a:t>
            </a:r>
            <a:r>
              <a:rPr lang="zh-CN" altLang="en-US" b="1">
                <a:latin typeface="宋体" charset="-122"/>
                <a:ea typeface="宋体" charset="-122"/>
              </a:rPr>
              <a:t>相量是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表示</a:t>
            </a:r>
            <a:r>
              <a:rPr lang="zh-CN" altLang="en-US" b="1">
                <a:latin typeface="宋体" charset="-122"/>
                <a:ea typeface="宋体" charset="-122"/>
              </a:rPr>
              <a:t>正弦交流电的复数，正弦交流电是</a:t>
            </a:r>
          </a:p>
          <a:p>
            <a:pPr algn="l" eaLnBrk="1" hangingPunct="1">
              <a:defRPr/>
            </a:pPr>
            <a:r>
              <a:rPr lang="zh-CN" altLang="en-US" b="1">
                <a:latin typeface="宋体" charset="-122"/>
                <a:ea typeface="宋体" charset="-122"/>
              </a:rPr>
              <a:t>时间的函数，两者之间并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ea typeface="宋体" charset="-122"/>
              </a:rPr>
              <a:t>不相等</a:t>
            </a:r>
            <a:r>
              <a:rPr lang="zh-CN" altLang="en-US" b="1">
                <a:latin typeface="宋体" charset="-122"/>
                <a:ea typeface="宋体" charset="-122"/>
              </a:rPr>
              <a:t>。</a:t>
            </a:r>
          </a:p>
        </p:txBody>
      </p:sp>
      <p:sp>
        <p:nvSpPr>
          <p:cNvPr id="89098" name="Text Box 10"/>
          <p:cNvSpPr txBox="1">
            <a:spLocks noChangeArrowheads="1"/>
          </p:cNvSpPr>
          <p:nvPr/>
        </p:nvSpPr>
        <p:spPr bwMode="auto">
          <a:xfrm>
            <a:off x="900113" y="4508500"/>
            <a:ext cx="506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b="1"/>
              <a:t>1 </a:t>
            </a:r>
            <a:r>
              <a:rPr lang="zh-CN" altLang="en-US" b="1"/>
              <a:t>只有正弦周期量才能用相量表示；</a:t>
            </a:r>
          </a:p>
        </p:txBody>
      </p:sp>
      <p:sp>
        <p:nvSpPr>
          <p:cNvPr id="89099" name="Text Box 11"/>
          <p:cNvSpPr txBox="1">
            <a:spLocks noChangeArrowheads="1"/>
          </p:cNvSpPr>
          <p:nvPr/>
        </p:nvSpPr>
        <p:spPr bwMode="auto">
          <a:xfrm>
            <a:off x="900113" y="5011738"/>
            <a:ext cx="658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b="1"/>
              <a:t>2 </a:t>
            </a:r>
            <a:r>
              <a:rPr lang="zh-CN" altLang="en-US" b="1"/>
              <a:t>只有同频率的正弦量才能画在同一相量图上；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6775450" y="974699"/>
            <a:ext cx="1077891" cy="338554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dirty="0"/>
              <a:t>幅值相量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561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9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8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8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9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75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7" dur="500"/>
                                        <p:tgtEl>
                                          <p:spTgt spid="8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9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29" grpId="0" animBg="1"/>
      <p:bldP spid="67587" grpId="0"/>
      <p:bldP spid="89105" grpId="0" autoUpdateAnimBg="0"/>
      <p:bldP spid="89114" grpId="0" autoUpdateAnimBg="0"/>
      <p:bldP spid="89116" grpId="0" autoUpdateAnimBg="0"/>
      <p:bldP spid="89124" grpId="0" autoUpdateAnimBg="0"/>
      <p:bldP spid="67607" grpId="0" autoUpdateAnimBg="0"/>
      <p:bldP spid="89090" grpId="0" autoUpdateAnimBg="0"/>
      <p:bldP spid="89098" grpId="0" autoUpdateAnimBg="0"/>
      <p:bldP spid="89099" grpId="0" autoUpdateAnimBg="0"/>
      <p:bldP spid="28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5" name="Text Box 5"/>
          <p:cNvSpPr txBox="1">
            <a:spLocks noChangeArrowheads="1"/>
          </p:cNvSpPr>
          <p:nvPr/>
        </p:nvSpPr>
        <p:spPr bwMode="auto">
          <a:xfrm>
            <a:off x="1763688" y="1340768"/>
            <a:ext cx="64087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3600" dirty="0">
                <a:solidFill>
                  <a:srgbClr val="0066FF"/>
                </a:solidFill>
              </a:rPr>
              <a:t>为何要用</a:t>
            </a:r>
            <a:r>
              <a:rPr lang="zh-CN" altLang="en-US" sz="3600" b="1" dirty="0">
                <a:solidFill>
                  <a:srgbClr val="0066FF"/>
                </a:solidFill>
              </a:rPr>
              <a:t>复数表示正弦量？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331640" y="3429000"/>
            <a:ext cx="6480720" cy="954107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0066FF"/>
                </a:solidFill>
              </a:rPr>
              <a:t>   </a:t>
            </a:r>
            <a:r>
              <a:rPr lang="zh-CN" altLang="en-US" sz="2800" b="1" dirty="0">
                <a:solidFill>
                  <a:srgbClr val="0066FF"/>
                </a:solidFill>
              </a:rPr>
              <a:t>因为正弦量计算较为困难，使用复数求解可以减少计算量。</a:t>
            </a:r>
          </a:p>
        </p:txBody>
      </p:sp>
    </p:spTree>
    <p:extLst>
      <p:ext uri="{BB962C8B-B14F-4D97-AF65-F5344CB8AC3E}">
        <p14:creationId xmlns:p14="http://schemas.microsoft.com/office/powerpoint/2010/main" val="22324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5" grpId="0" autoUpdateAnimBg="0"/>
      <p:bldP spid="3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179388" y="879475"/>
            <a:ext cx="8656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/>
              <a:t>若已知 </a:t>
            </a:r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1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b="1">
                <a:latin typeface="Times New Roman" panose="02020603050405020304" pitchFamily="18" charset="0"/>
              </a:rPr>
              <a:t>100sin(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t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+ 30) A</a:t>
            </a:r>
            <a:r>
              <a:rPr lang="zh-CN" altLang="en-US" b="1"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2 </a:t>
            </a:r>
            <a:r>
              <a:rPr lang="en-US" altLang="zh-CN" b="1">
                <a:latin typeface="Times New Roman" panose="02020603050405020304" pitchFamily="18" charset="0"/>
              </a:rPr>
              <a:t>= 60</a:t>
            </a:r>
            <a:r>
              <a:rPr lang="en-US" altLang="zh-CN" b="1" i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sin(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t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 30) A </a:t>
            </a:r>
            <a:r>
              <a:rPr lang="zh-CN" altLang="en-US" b="1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en-US" b="1">
                <a:latin typeface="Times New Roman" panose="02020603050405020304" pitchFamily="18" charset="0"/>
              </a:rPr>
              <a:t>求 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820738" y="1603375"/>
            <a:ext cx="798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0000FF"/>
                </a:solidFill>
              </a:rPr>
              <a:t>[</a:t>
            </a:r>
            <a:r>
              <a:rPr lang="zh-CN" altLang="en-US" b="1">
                <a:solidFill>
                  <a:srgbClr val="0000FF"/>
                </a:solidFill>
              </a:rPr>
              <a:t>解</a:t>
            </a:r>
            <a:r>
              <a:rPr lang="en-US" altLang="zh-CN" b="1">
                <a:solidFill>
                  <a:srgbClr val="0000FF"/>
                </a:solidFill>
              </a:rPr>
              <a:t>]</a:t>
            </a:r>
            <a:endParaRPr lang="en-US" altLang="zh-CN" b="1" i="1">
              <a:solidFill>
                <a:srgbClr val="0000FF"/>
              </a:solidFill>
            </a:endParaRPr>
          </a:p>
        </p:txBody>
      </p:sp>
      <p:sp>
        <p:nvSpPr>
          <p:cNvPr id="69636" name="Rectangle 14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9637" name="Rectangle 15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9638" name="Rectangle 16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0677" name="Rectangle 21"/>
          <p:cNvSpPr>
            <a:spLocks noChangeArrowheads="1"/>
          </p:cNvSpPr>
          <p:nvPr/>
        </p:nvSpPr>
        <p:spPr bwMode="auto">
          <a:xfrm>
            <a:off x="1908175" y="1557338"/>
            <a:ext cx="61071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b="1" i="1">
                <a:latin typeface="Times New Roman" panose="02020603050405020304" pitchFamily="18" charset="0"/>
              </a:rPr>
              <a:t>i </a:t>
            </a:r>
            <a:r>
              <a:rPr lang="en-US" altLang="zh-CN" b="1">
                <a:latin typeface="Times New Roman" panose="02020603050405020304" pitchFamily="18" charset="0"/>
              </a:rPr>
              <a:t>= </a:t>
            </a:r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1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  </a:t>
            </a:r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2</a:t>
            </a:r>
          </a:p>
          <a:p>
            <a:pPr algn="l"/>
            <a:r>
              <a:rPr lang="en-US" altLang="zh-CN" b="1">
                <a:latin typeface="Times New Roman" panose="02020603050405020304" pitchFamily="18" charset="0"/>
              </a:rPr>
              <a:t>  = </a:t>
            </a:r>
            <a:r>
              <a:rPr lang="en-US" altLang="zh-CN" b="1"/>
              <a:t>100sin(</a:t>
            </a:r>
            <a:r>
              <a:rPr lang="en-US" altLang="zh-CN" b="1" i="1">
                <a:sym typeface="Symbol" panose="05050102010706020507" pitchFamily="18" charset="2"/>
              </a:rPr>
              <a:t>t </a:t>
            </a:r>
            <a:r>
              <a:rPr lang="en-US" altLang="zh-CN" b="1">
                <a:sym typeface="Symbol" panose="05050102010706020507" pitchFamily="18" charset="2"/>
              </a:rPr>
              <a:t>+ 30)</a:t>
            </a:r>
            <a:r>
              <a:rPr lang="en-US" altLang="zh-CN">
                <a:sym typeface="Symbol" panose="05050102010706020507" pitchFamily="18" charset="2"/>
              </a:rPr>
              <a:t>+ </a:t>
            </a:r>
            <a:r>
              <a:rPr lang="en-US" altLang="zh-CN" b="1"/>
              <a:t>60sin(</a:t>
            </a:r>
            <a:r>
              <a:rPr lang="en-US" altLang="zh-CN" b="1" i="1">
                <a:sym typeface="Symbol" panose="05050102010706020507" pitchFamily="18" charset="2"/>
              </a:rPr>
              <a:t>t </a:t>
            </a:r>
            <a:r>
              <a:rPr lang="en-US" altLang="zh-CN" b="1">
                <a:sym typeface="Symbol" panose="05050102010706020507" pitchFamily="18" charset="2"/>
              </a:rPr>
              <a:t> 30)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endParaRPr lang="zh-CN" altLang="en-US">
              <a:sym typeface="Symbol" panose="05050102010706020507" pitchFamily="18" charset="2"/>
            </a:endParaRPr>
          </a:p>
        </p:txBody>
      </p:sp>
      <p:pic>
        <p:nvPicPr>
          <p:cNvPr id="70679" name="Picture 23" descr="2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1575"/>
            <a:ext cx="534352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80" name="Rectangle 24"/>
          <p:cNvSpPr>
            <a:spLocks noChangeArrowheads="1"/>
          </p:cNvSpPr>
          <p:nvPr/>
        </p:nvSpPr>
        <p:spPr bwMode="auto">
          <a:xfrm>
            <a:off x="5508625" y="5805488"/>
            <a:ext cx="3313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b="1" i="1">
                <a:latin typeface="Times New Roman" panose="02020603050405020304" pitchFamily="18" charset="0"/>
              </a:rPr>
              <a:t>i </a:t>
            </a:r>
            <a:r>
              <a:rPr lang="en-US" altLang="zh-CN" b="1">
                <a:latin typeface="Times New Roman" panose="02020603050405020304" pitchFamily="18" charset="0"/>
              </a:rPr>
              <a:t>= 140sin(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t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+ 8.213)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endParaRPr lang="zh-CN" altLang="en-US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6084888" y="3068638"/>
            <a:ext cx="2159000" cy="1257300"/>
            <a:chOff x="3833" y="1912"/>
            <a:chExt cx="1360" cy="792"/>
          </a:xfrm>
        </p:grpSpPr>
        <p:sp>
          <p:nvSpPr>
            <p:cNvPr id="69643" name="Line 25"/>
            <p:cNvSpPr>
              <a:spLocks noChangeShapeType="1"/>
            </p:cNvSpPr>
            <p:nvPr/>
          </p:nvSpPr>
          <p:spPr bwMode="auto">
            <a:xfrm>
              <a:off x="3833" y="1933"/>
              <a:ext cx="13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4" name="Line 26"/>
            <p:cNvSpPr>
              <a:spLocks noChangeShapeType="1"/>
            </p:cNvSpPr>
            <p:nvPr/>
          </p:nvSpPr>
          <p:spPr bwMode="auto">
            <a:xfrm>
              <a:off x="4513" y="1933"/>
              <a:ext cx="0" cy="77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5" name="Line 27"/>
            <p:cNvSpPr>
              <a:spLocks noChangeShapeType="1"/>
            </p:cNvSpPr>
            <p:nvPr/>
          </p:nvSpPr>
          <p:spPr bwMode="auto">
            <a:xfrm>
              <a:off x="3969" y="1979"/>
              <a:ext cx="31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6" name="Line 28"/>
            <p:cNvSpPr>
              <a:spLocks noChangeShapeType="1"/>
            </p:cNvSpPr>
            <p:nvPr/>
          </p:nvSpPr>
          <p:spPr bwMode="auto">
            <a:xfrm flipH="1">
              <a:off x="4740" y="1979"/>
              <a:ext cx="2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7" name="Line 29"/>
            <p:cNvSpPr>
              <a:spLocks noChangeShapeType="1"/>
            </p:cNvSpPr>
            <p:nvPr/>
          </p:nvSpPr>
          <p:spPr bwMode="auto">
            <a:xfrm>
              <a:off x="4468" y="2115"/>
              <a:ext cx="0" cy="31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8" name="Rectangle 30"/>
            <p:cNvSpPr>
              <a:spLocks noChangeArrowheads="1"/>
            </p:cNvSpPr>
            <p:nvPr/>
          </p:nvSpPr>
          <p:spPr bwMode="auto">
            <a:xfrm>
              <a:off x="4286" y="2160"/>
              <a:ext cx="2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en-US" altLang="zh-CN" b="1" i="1">
                  <a:latin typeface="Times New Roman" panose="02020603050405020304" pitchFamily="18" charset="0"/>
                </a:rPr>
                <a:t>i</a:t>
              </a:r>
              <a:endParaRPr lang="zh-CN" altLang="en-US">
                <a:sym typeface="Symbol" panose="05050102010706020507" pitchFamily="18" charset="2"/>
              </a:endParaRPr>
            </a:p>
          </p:txBody>
        </p:sp>
        <p:sp>
          <p:nvSpPr>
            <p:cNvPr id="69649" name="Rectangle 31"/>
            <p:cNvSpPr>
              <a:spLocks noChangeArrowheads="1"/>
            </p:cNvSpPr>
            <p:nvPr/>
          </p:nvSpPr>
          <p:spPr bwMode="auto">
            <a:xfrm>
              <a:off x="3969" y="1933"/>
              <a:ext cx="3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en-US" altLang="zh-CN" b="1" i="1"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1</a:t>
              </a:r>
              <a:endParaRPr lang="zh-CN" altLang="en-US">
                <a:sym typeface="Symbol" panose="05050102010706020507" pitchFamily="18" charset="2"/>
              </a:endParaRPr>
            </a:p>
          </p:txBody>
        </p:sp>
        <p:sp>
          <p:nvSpPr>
            <p:cNvPr id="69650" name="Rectangle 32"/>
            <p:cNvSpPr>
              <a:spLocks noChangeArrowheads="1"/>
            </p:cNvSpPr>
            <p:nvPr/>
          </p:nvSpPr>
          <p:spPr bwMode="auto">
            <a:xfrm>
              <a:off x="4785" y="1933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en-US" altLang="zh-CN" b="1" i="1"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>
                  <a:latin typeface="Times New Roman" panose="02020603050405020304" pitchFamily="18" charset="0"/>
                </a:rPr>
                <a:t>2</a:t>
              </a:r>
              <a:endParaRPr lang="zh-CN" altLang="en-US">
                <a:sym typeface="Symbol" panose="05050102010706020507" pitchFamily="18" charset="2"/>
              </a:endParaRPr>
            </a:p>
          </p:txBody>
        </p:sp>
        <p:sp>
          <p:nvSpPr>
            <p:cNvPr id="69651" name="Oval 33"/>
            <p:cNvSpPr>
              <a:spLocks noChangeArrowheads="1"/>
            </p:cNvSpPr>
            <p:nvPr/>
          </p:nvSpPr>
          <p:spPr bwMode="auto">
            <a:xfrm>
              <a:off x="4489" y="1912"/>
              <a:ext cx="45" cy="4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707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0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0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autoUpdateAnimBg="0"/>
      <p:bldP spid="70677" grpId="0"/>
      <p:bldP spid="706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Text Box 2"/>
          <p:cNvSpPr txBox="1">
            <a:spLocks noChangeArrowheads="1"/>
          </p:cNvSpPr>
          <p:nvPr/>
        </p:nvSpPr>
        <p:spPr bwMode="auto">
          <a:xfrm>
            <a:off x="182563" y="873125"/>
            <a:ext cx="8656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/>
              <a:t>若已知 </a:t>
            </a:r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1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b="1">
                <a:latin typeface="Times New Roman" panose="02020603050405020304" pitchFamily="18" charset="0"/>
              </a:rPr>
              <a:t>100sin(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t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+ 30) A</a:t>
            </a:r>
            <a:r>
              <a:rPr lang="zh-CN" altLang="en-US" b="1"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</a:rPr>
              <a:t>2 </a:t>
            </a:r>
            <a:r>
              <a:rPr lang="en-US" altLang="zh-CN" b="1">
                <a:latin typeface="Times New Roman" panose="02020603050405020304" pitchFamily="18" charset="0"/>
              </a:rPr>
              <a:t>= 60</a:t>
            </a:r>
            <a:r>
              <a:rPr lang="en-US" altLang="zh-CN" b="1" i="1">
                <a:latin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</a:rPr>
              <a:t>sin(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t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 30) A </a:t>
            </a:r>
            <a:r>
              <a:rPr lang="zh-CN" altLang="en-US" b="1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en-US" b="1">
                <a:latin typeface="Times New Roman" panose="02020603050405020304" pitchFamily="18" charset="0"/>
              </a:rPr>
              <a:t>求 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0249" name="Rectangle 14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250" name="Rectangle 15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1403350" y="2060575"/>
            <a:ext cx="3065463" cy="2487613"/>
            <a:chOff x="884" y="1207"/>
            <a:chExt cx="1931" cy="1567"/>
          </a:xfrm>
        </p:grpSpPr>
        <p:sp>
          <p:nvSpPr>
            <p:cNvPr id="10277" name="Line 20"/>
            <p:cNvSpPr>
              <a:spLocks noChangeShapeType="1"/>
            </p:cNvSpPr>
            <p:nvPr/>
          </p:nvSpPr>
          <p:spPr bwMode="auto">
            <a:xfrm flipH="1" flipV="1">
              <a:off x="1224" y="1696"/>
              <a:ext cx="114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8" name="Line 21"/>
            <p:cNvSpPr>
              <a:spLocks noChangeShapeType="1"/>
            </p:cNvSpPr>
            <p:nvPr/>
          </p:nvSpPr>
          <p:spPr bwMode="auto">
            <a:xfrm flipV="1">
              <a:off x="1245" y="1699"/>
              <a:ext cx="1133" cy="75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9" name="Text Box 23"/>
            <p:cNvSpPr txBox="1">
              <a:spLocks noChangeArrowheads="1"/>
            </p:cNvSpPr>
            <p:nvPr/>
          </p:nvSpPr>
          <p:spPr bwMode="auto">
            <a:xfrm>
              <a:off x="2400" y="155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FF33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280" name="Text Box 24"/>
            <p:cNvSpPr txBox="1">
              <a:spLocks noChangeArrowheads="1"/>
            </p:cNvSpPr>
            <p:nvPr/>
          </p:nvSpPr>
          <p:spPr bwMode="auto">
            <a:xfrm>
              <a:off x="1003" y="248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latin typeface="Times New Roman" panose="02020603050405020304" pitchFamily="18" charset="0"/>
                </a:rPr>
                <a:t>O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10281" name="Arc 25"/>
            <p:cNvSpPr>
              <a:spLocks/>
            </p:cNvSpPr>
            <p:nvPr/>
          </p:nvSpPr>
          <p:spPr bwMode="auto">
            <a:xfrm>
              <a:off x="1418" y="2189"/>
              <a:ext cx="356" cy="270"/>
            </a:xfrm>
            <a:custGeom>
              <a:avLst/>
              <a:gdLst>
                <a:gd name="T0" fmla="*/ 4 w 21600"/>
                <a:gd name="T1" fmla="*/ 0 h 18109"/>
                <a:gd name="T2" fmla="*/ 6 w 21600"/>
                <a:gd name="T3" fmla="*/ 4 h 18109"/>
                <a:gd name="T4" fmla="*/ 0 w 21600"/>
                <a:gd name="T5" fmla="*/ 3 h 18109"/>
                <a:gd name="T6" fmla="*/ 0 60000 65536"/>
                <a:gd name="T7" fmla="*/ 0 60000 65536"/>
                <a:gd name="T8" fmla="*/ 0 60000 65536"/>
                <a:gd name="T9" fmla="*/ 0 w 21600"/>
                <a:gd name="T10" fmla="*/ 0 h 18109"/>
                <a:gd name="T11" fmla="*/ 21600 w 21600"/>
                <a:gd name="T12" fmla="*/ 18109 h 181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8109" fill="none" extrusionOk="0">
                  <a:moveTo>
                    <a:pt x="15005" y="0"/>
                  </a:moveTo>
                  <a:cubicBezTo>
                    <a:pt x="19219" y="4070"/>
                    <a:pt x="21600" y="9678"/>
                    <a:pt x="21600" y="15537"/>
                  </a:cubicBezTo>
                  <a:cubicBezTo>
                    <a:pt x="21600" y="16396"/>
                    <a:pt x="21548" y="17255"/>
                    <a:pt x="21446" y="18109"/>
                  </a:cubicBezTo>
                </a:path>
                <a:path w="21600" h="18109" stroke="0" extrusionOk="0">
                  <a:moveTo>
                    <a:pt x="15005" y="0"/>
                  </a:moveTo>
                  <a:cubicBezTo>
                    <a:pt x="19219" y="4070"/>
                    <a:pt x="21600" y="9678"/>
                    <a:pt x="21600" y="15537"/>
                  </a:cubicBezTo>
                  <a:cubicBezTo>
                    <a:pt x="21600" y="16396"/>
                    <a:pt x="21548" y="17255"/>
                    <a:pt x="21446" y="18109"/>
                  </a:cubicBezTo>
                  <a:lnTo>
                    <a:pt x="0" y="15537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2" name="Text Box 26"/>
            <p:cNvSpPr txBox="1">
              <a:spLocks noChangeArrowheads="1"/>
            </p:cNvSpPr>
            <p:nvPr/>
          </p:nvSpPr>
          <p:spPr bwMode="auto">
            <a:xfrm>
              <a:off x="1698" y="2115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3300"/>
                  </a:solidFill>
                  <a:sym typeface="Symbol" panose="05050102010706020507" pitchFamily="18" charset="2"/>
                </a:rPr>
                <a:t>30</a:t>
              </a:r>
            </a:p>
          </p:txBody>
        </p:sp>
        <p:sp>
          <p:nvSpPr>
            <p:cNvPr id="10283" name="Line 27"/>
            <p:cNvSpPr>
              <a:spLocks noChangeShapeType="1"/>
            </p:cNvSpPr>
            <p:nvPr/>
          </p:nvSpPr>
          <p:spPr bwMode="auto">
            <a:xfrm flipH="1">
              <a:off x="2329" y="1750"/>
              <a:ext cx="12" cy="732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4" name="Text Box 28"/>
            <p:cNvSpPr txBox="1">
              <a:spLocks noChangeArrowheads="1"/>
            </p:cNvSpPr>
            <p:nvPr/>
          </p:nvSpPr>
          <p:spPr bwMode="auto">
            <a:xfrm>
              <a:off x="884" y="1555"/>
              <a:ext cx="310" cy="28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008000"/>
                  </a:solidFill>
                </a:rPr>
                <a:t>50</a:t>
              </a:r>
              <a:endParaRPr lang="en-US" altLang="zh-CN"/>
            </a:p>
          </p:txBody>
        </p:sp>
        <p:grpSp>
          <p:nvGrpSpPr>
            <p:cNvPr id="10285" name="Group 29"/>
            <p:cNvGrpSpPr>
              <a:grpSpLocks/>
            </p:cNvGrpSpPr>
            <p:nvPr/>
          </p:nvGrpSpPr>
          <p:grpSpPr bwMode="auto">
            <a:xfrm>
              <a:off x="930" y="1207"/>
              <a:ext cx="1885" cy="1536"/>
              <a:chOff x="0" y="0"/>
              <a:chExt cx="2040" cy="1536"/>
            </a:xfrm>
          </p:grpSpPr>
          <p:sp>
            <p:nvSpPr>
              <p:cNvPr id="10287" name="Line 30"/>
              <p:cNvSpPr>
                <a:spLocks noChangeShapeType="1"/>
              </p:cNvSpPr>
              <p:nvPr/>
            </p:nvSpPr>
            <p:spPr bwMode="auto">
              <a:xfrm>
                <a:off x="0" y="1248"/>
                <a:ext cx="177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88" name="Line 31"/>
              <p:cNvSpPr>
                <a:spLocks noChangeShapeType="1"/>
              </p:cNvSpPr>
              <p:nvPr/>
            </p:nvSpPr>
            <p:spPr bwMode="auto">
              <a:xfrm flipV="1">
                <a:off x="336" y="144"/>
                <a:ext cx="0" cy="13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89" name="Text Box 32"/>
              <p:cNvSpPr txBox="1">
                <a:spLocks noChangeArrowheads="1"/>
              </p:cNvSpPr>
              <p:nvPr/>
            </p:nvSpPr>
            <p:spPr bwMode="auto">
              <a:xfrm>
                <a:off x="1704" y="115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/>
                  <a:t>+1</a:t>
                </a:r>
              </a:p>
            </p:txBody>
          </p:sp>
          <p:sp>
            <p:nvSpPr>
              <p:cNvPr id="10290" name="Text Box 33"/>
              <p:cNvSpPr txBox="1">
                <a:spLocks noChangeArrowheads="1"/>
              </p:cNvSpPr>
              <p:nvPr/>
            </p:nvSpPr>
            <p:spPr bwMode="auto">
              <a:xfrm>
                <a:off x="338" y="0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/>
                  <a:t>+</a:t>
                </a:r>
                <a:r>
                  <a:rPr lang="en-US" altLang="zh-CN" b="1" i="1">
                    <a:latin typeface="Times New Roman" panose="02020603050405020304" pitchFamily="18" charset="0"/>
                  </a:rPr>
                  <a:t>i</a:t>
                </a:r>
              </a:p>
            </p:txBody>
          </p:sp>
        </p:grpSp>
        <p:sp>
          <p:nvSpPr>
            <p:cNvPr id="10286" name="Text Box 34"/>
            <p:cNvSpPr txBox="1">
              <a:spLocks noChangeArrowheads="1"/>
            </p:cNvSpPr>
            <p:nvPr/>
          </p:nvSpPr>
          <p:spPr bwMode="auto">
            <a:xfrm>
              <a:off x="1396" y="1749"/>
              <a:ext cx="45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i="1"/>
                <a:t>100</a:t>
              </a:r>
            </a:p>
          </p:txBody>
        </p:sp>
        <p:graphicFrame>
          <p:nvGraphicFramePr>
            <p:cNvPr id="10247" name="Object 38"/>
            <p:cNvGraphicFramePr>
              <a:graphicFrameLocks noChangeAspect="1"/>
            </p:cNvGraphicFramePr>
            <p:nvPr/>
          </p:nvGraphicFramePr>
          <p:xfrm>
            <a:off x="2064" y="2523"/>
            <a:ext cx="408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360" name="Mathcad" r:id="rId3" imgW="304920" imgH="181080" progId="Mathcad">
                    <p:embed/>
                  </p:oleObj>
                </mc:Choice>
                <mc:Fallback>
                  <p:oleObj name="Mathcad" r:id="rId3" imgW="304920" imgH="181080" progId="Mathcad">
                    <p:embed/>
                    <p:pic>
                      <p:nvPicPr>
                        <p:cNvPr id="10247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523"/>
                          <a:ext cx="408" cy="242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339966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74"/>
          <p:cNvGrpSpPr>
            <a:grpSpLocks/>
          </p:cNvGrpSpPr>
          <p:nvPr/>
        </p:nvGrpSpPr>
        <p:grpSpPr bwMode="auto">
          <a:xfrm>
            <a:off x="5003800" y="2205038"/>
            <a:ext cx="3232150" cy="2382837"/>
            <a:chOff x="3150" y="1480"/>
            <a:chExt cx="2036" cy="1501"/>
          </a:xfrm>
        </p:grpSpPr>
        <p:sp>
          <p:nvSpPr>
            <p:cNvPr id="10264" name="Line 41"/>
            <p:cNvSpPr>
              <a:spLocks noChangeShapeType="1"/>
            </p:cNvSpPr>
            <p:nvPr/>
          </p:nvSpPr>
          <p:spPr bwMode="auto">
            <a:xfrm flipH="1" flipV="1">
              <a:off x="3560" y="2473"/>
              <a:ext cx="72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5" name="Line 42"/>
            <p:cNvSpPr>
              <a:spLocks noChangeShapeType="1"/>
            </p:cNvSpPr>
            <p:nvPr/>
          </p:nvSpPr>
          <p:spPr bwMode="auto">
            <a:xfrm>
              <a:off x="3606" y="2019"/>
              <a:ext cx="680" cy="454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6" name="Text Box 43"/>
            <p:cNvSpPr txBox="1">
              <a:spLocks noChangeArrowheads="1"/>
            </p:cNvSpPr>
            <p:nvPr/>
          </p:nvSpPr>
          <p:spPr bwMode="auto">
            <a:xfrm>
              <a:off x="4332" y="238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CC00CC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b="1" baseline="-25000">
                  <a:solidFill>
                    <a:srgbClr val="CC00CC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267" name="Text Box 44"/>
            <p:cNvSpPr txBox="1">
              <a:spLocks noChangeArrowheads="1"/>
            </p:cNvSpPr>
            <p:nvPr/>
          </p:nvSpPr>
          <p:spPr bwMode="auto">
            <a:xfrm>
              <a:off x="3305" y="2003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latin typeface="Times New Roman" panose="02020603050405020304" pitchFamily="18" charset="0"/>
                </a:rPr>
                <a:t>O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10268" name="Arc 45"/>
            <p:cNvSpPr>
              <a:spLocks/>
            </p:cNvSpPr>
            <p:nvPr/>
          </p:nvSpPr>
          <p:spPr bwMode="auto">
            <a:xfrm rot="4034941">
              <a:off x="3835" y="1881"/>
              <a:ext cx="356" cy="270"/>
            </a:xfrm>
            <a:custGeom>
              <a:avLst/>
              <a:gdLst>
                <a:gd name="T0" fmla="*/ 4 w 21600"/>
                <a:gd name="T1" fmla="*/ 0 h 18109"/>
                <a:gd name="T2" fmla="*/ 6 w 21600"/>
                <a:gd name="T3" fmla="*/ 4 h 18109"/>
                <a:gd name="T4" fmla="*/ 0 w 21600"/>
                <a:gd name="T5" fmla="*/ 3 h 18109"/>
                <a:gd name="T6" fmla="*/ 0 60000 65536"/>
                <a:gd name="T7" fmla="*/ 0 60000 65536"/>
                <a:gd name="T8" fmla="*/ 0 60000 65536"/>
                <a:gd name="T9" fmla="*/ 0 w 21600"/>
                <a:gd name="T10" fmla="*/ 0 h 18109"/>
                <a:gd name="T11" fmla="*/ 21600 w 21600"/>
                <a:gd name="T12" fmla="*/ 18109 h 181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8109" fill="none" extrusionOk="0">
                  <a:moveTo>
                    <a:pt x="15005" y="0"/>
                  </a:moveTo>
                  <a:cubicBezTo>
                    <a:pt x="19219" y="4070"/>
                    <a:pt x="21600" y="9678"/>
                    <a:pt x="21600" y="15537"/>
                  </a:cubicBezTo>
                  <a:cubicBezTo>
                    <a:pt x="21600" y="16396"/>
                    <a:pt x="21548" y="17255"/>
                    <a:pt x="21446" y="18109"/>
                  </a:cubicBezTo>
                </a:path>
                <a:path w="21600" h="18109" stroke="0" extrusionOk="0">
                  <a:moveTo>
                    <a:pt x="15005" y="0"/>
                  </a:moveTo>
                  <a:cubicBezTo>
                    <a:pt x="19219" y="4070"/>
                    <a:pt x="21600" y="9678"/>
                    <a:pt x="21600" y="15537"/>
                  </a:cubicBezTo>
                  <a:cubicBezTo>
                    <a:pt x="21600" y="16396"/>
                    <a:pt x="21548" y="17255"/>
                    <a:pt x="21446" y="18109"/>
                  </a:cubicBezTo>
                  <a:lnTo>
                    <a:pt x="0" y="15537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9" name="Text Box 46"/>
            <p:cNvSpPr txBox="1">
              <a:spLocks noChangeArrowheads="1"/>
            </p:cNvSpPr>
            <p:nvPr/>
          </p:nvSpPr>
          <p:spPr bwMode="auto">
            <a:xfrm>
              <a:off x="4059" y="2064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CC00CC"/>
                  </a:solidFill>
                  <a:sym typeface="Symbol" panose="05050102010706020507" pitchFamily="18" charset="2"/>
                </a:rPr>
                <a:t>-30</a:t>
              </a:r>
            </a:p>
          </p:txBody>
        </p:sp>
        <p:sp>
          <p:nvSpPr>
            <p:cNvPr id="10270" name="Line 47"/>
            <p:cNvSpPr>
              <a:spLocks noChangeShapeType="1"/>
            </p:cNvSpPr>
            <p:nvPr/>
          </p:nvSpPr>
          <p:spPr bwMode="auto">
            <a:xfrm>
              <a:off x="4286" y="2019"/>
              <a:ext cx="14" cy="454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1" name="Text Box 48"/>
            <p:cNvSpPr txBox="1">
              <a:spLocks noChangeArrowheads="1"/>
            </p:cNvSpPr>
            <p:nvPr/>
          </p:nvSpPr>
          <p:spPr bwMode="auto">
            <a:xfrm>
              <a:off x="3150" y="2341"/>
              <a:ext cx="407" cy="288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008000"/>
                  </a:solidFill>
                </a:rPr>
                <a:t>-30</a:t>
              </a:r>
              <a:endParaRPr lang="en-US" altLang="zh-CN"/>
            </a:p>
          </p:txBody>
        </p:sp>
        <p:sp>
          <p:nvSpPr>
            <p:cNvPr id="10272" name="Line 50"/>
            <p:cNvSpPr>
              <a:spLocks noChangeShapeType="1"/>
            </p:cNvSpPr>
            <p:nvPr/>
          </p:nvSpPr>
          <p:spPr bwMode="auto">
            <a:xfrm>
              <a:off x="3288" y="2024"/>
              <a:ext cx="164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3" name="Line 51"/>
            <p:cNvSpPr>
              <a:spLocks noChangeShapeType="1"/>
            </p:cNvSpPr>
            <p:nvPr/>
          </p:nvSpPr>
          <p:spPr bwMode="auto">
            <a:xfrm flipV="1">
              <a:off x="3598" y="1589"/>
              <a:ext cx="0" cy="13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4" name="Text Box 52"/>
            <p:cNvSpPr txBox="1">
              <a:spLocks noChangeArrowheads="1"/>
            </p:cNvSpPr>
            <p:nvPr/>
          </p:nvSpPr>
          <p:spPr bwMode="auto">
            <a:xfrm>
              <a:off x="4876" y="1888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+1</a:t>
              </a:r>
            </a:p>
          </p:txBody>
        </p:sp>
        <p:sp>
          <p:nvSpPr>
            <p:cNvPr id="10275" name="Text Box 53"/>
            <p:cNvSpPr txBox="1">
              <a:spLocks noChangeArrowheads="1"/>
            </p:cNvSpPr>
            <p:nvPr/>
          </p:nvSpPr>
          <p:spPr bwMode="auto">
            <a:xfrm>
              <a:off x="3288" y="1480"/>
              <a:ext cx="26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+</a:t>
              </a:r>
              <a:r>
                <a:rPr lang="en-US" altLang="zh-CN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0276" name="Text Box 54"/>
            <p:cNvSpPr txBox="1">
              <a:spLocks noChangeArrowheads="1"/>
            </p:cNvSpPr>
            <p:nvPr/>
          </p:nvSpPr>
          <p:spPr bwMode="auto">
            <a:xfrm>
              <a:off x="3742" y="2190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/>
                <a:t>60</a:t>
              </a:r>
            </a:p>
          </p:txBody>
        </p:sp>
        <p:graphicFrame>
          <p:nvGraphicFramePr>
            <p:cNvPr id="10246" name="Object 73"/>
            <p:cNvGraphicFramePr>
              <a:graphicFrameLocks noChangeAspect="1"/>
            </p:cNvGraphicFramePr>
            <p:nvPr/>
          </p:nvGraphicFramePr>
          <p:xfrm>
            <a:off x="4059" y="1702"/>
            <a:ext cx="459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361" name="Mathcad" r:id="rId5" imgW="304920" imgH="181080" progId="Mathcad">
                    <p:embed/>
                  </p:oleObj>
                </mc:Choice>
                <mc:Fallback>
                  <p:oleObj name="Mathcad" r:id="rId5" imgW="304920" imgH="181080" progId="Mathcad">
                    <p:embed/>
                    <p:pic>
                      <p:nvPicPr>
                        <p:cNvPr id="10246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1702"/>
                          <a:ext cx="459" cy="273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84"/>
          <p:cNvGrpSpPr>
            <a:grpSpLocks/>
          </p:cNvGrpSpPr>
          <p:nvPr/>
        </p:nvGrpSpPr>
        <p:grpSpPr bwMode="auto">
          <a:xfrm>
            <a:off x="4427538" y="5116513"/>
            <a:ext cx="3192462" cy="1120775"/>
            <a:chOff x="2789" y="3566"/>
            <a:chExt cx="2011" cy="706"/>
          </a:xfrm>
        </p:grpSpPr>
        <p:sp>
          <p:nvSpPr>
            <p:cNvPr id="10261" name="Rectangle 16">
              <a:hlinkClick r:id="" action="ppaction://hlinkshowjump?jump=previousslide"/>
            </p:cNvPr>
            <p:cNvSpPr>
              <a:spLocks noChangeArrowheads="1"/>
            </p:cNvSpPr>
            <p:nvPr/>
          </p:nvSpPr>
          <p:spPr bwMode="auto">
            <a:xfrm>
              <a:off x="4608" y="408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62" name="AutoShape 81"/>
            <p:cNvSpPr>
              <a:spLocks noChangeArrowheads="1"/>
            </p:cNvSpPr>
            <p:nvPr/>
          </p:nvSpPr>
          <p:spPr bwMode="auto">
            <a:xfrm>
              <a:off x="2789" y="3748"/>
              <a:ext cx="454" cy="272"/>
            </a:xfrm>
            <a:prstGeom prst="rightArrow">
              <a:avLst>
                <a:gd name="adj1" fmla="val 50000"/>
                <a:gd name="adj2" fmla="val 41728"/>
              </a:avLst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 dirty="0"/>
            </a:p>
          </p:txBody>
        </p:sp>
        <p:graphicFrame>
          <p:nvGraphicFramePr>
            <p:cNvPr id="10244" name="Object 82"/>
            <p:cNvGraphicFramePr>
              <a:graphicFrameLocks noChangeAspect="1"/>
            </p:cNvGraphicFramePr>
            <p:nvPr>
              <p:extLst/>
            </p:nvPr>
          </p:nvGraphicFramePr>
          <p:xfrm>
            <a:off x="3379" y="3566"/>
            <a:ext cx="1361" cy="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362" name="Mathcad" r:id="rId7" imgW="914400" imgH="438120" progId="Mathcad">
                    <p:embed/>
                  </p:oleObj>
                </mc:Choice>
                <mc:Fallback>
                  <p:oleObj name="Mathcad" r:id="rId7" imgW="914400" imgH="438120" progId="Mathcad">
                    <p:embed/>
                    <p:pic>
                      <p:nvPicPr>
                        <p:cNvPr id="10244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3566"/>
                          <a:ext cx="1361" cy="652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87"/>
          <p:cNvGrpSpPr>
            <a:grpSpLocks/>
          </p:cNvGrpSpPr>
          <p:nvPr/>
        </p:nvGrpSpPr>
        <p:grpSpPr bwMode="auto">
          <a:xfrm>
            <a:off x="900113" y="2492375"/>
            <a:ext cx="3165475" cy="2160588"/>
            <a:chOff x="567" y="1570"/>
            <a:chExt cx="1994" cy="1361"/>
          </a:xfrm>
        </p:grpSpPr>
        <p:sp useBgFill="1">
          <p:nvSpPr>
            <p:cNvPr id="10259" name="Rectangle 85"/>
            <p:cNvSpPr>
              <a:spLocks noChangeArrowheads="1"/>
            </p:cNvSpPr>
            <p:nvPr/>
          </p:nvSpPr>
          <p:spPr bwMode="auto">
            <a:xfrm>
              <a:off x="567" y="1570"/>
              <a:ext cx="634" cy="409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 useBgFill="1">
          <p:nvSpPr>
            <p:cNvPr id="10260" name="Rectangle 86"/>
            <p:cNvSpPr>
              <a:spLocks noChangeArrowheads="1"/>
            </p:cNvSpPr>
            <p:nvPr/>
          </p:nvSpPr>
          <p:spPr bwMode="auto">
            <a:xfrm>
              <a:off x="1927" y="2614"/>
              <a:ext cx="634" cy="317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8" name="Group 91"/>
          <p:cNvGrpSpPr>
            <a:grpSpLocks/>
          </p:cNvGrpSpPr>
          <p:nvPr/>
        </p:nvGrpSpPr>
        <p:grpSpPr bwMode="auto">
          <a:xfrm>
            <a:off x="4643438" y="2349500"/>
            <a:ext cx="2663825" cy="1727200"/>
            <a:chOff x="2925" y="1480"/>
            <a:chExt cx="1678" cy="1088"/>
          </a:xfrm>
        </p:grpSpPr>
        <p:sp useBgFill="1">
          <p:nvSpPr>
            <p:cNvPr id="10257" name="Rectangle 89"/>
            <p:cNvSpPr>
              <a:spLocks noChangeArrowheads="1"/>
            </p:cNvSpPr>
            <p:nvPr/>
          </p:nvSpPr>
          <p:spPr bwMode="auto">
            <a:xfrm>
              <a:off x="3969" y="1480"/>
              <a:ext cx="634" cy="409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 useBgFill="1">
          <p:nvSpPr>
            <p:cNvPr id="10258" name="Rectangle 90"/>
            <p:cNvSpPr>
              <a:spLocks noChangeArrowheads="1"/>
            </p:cNvSpPr>
            <p:nvPr/>
          </p:nvSpPr>
          <p:spPr bwMode="auto">
            <a:xfrm>
              <a:off x="2925" y="2251"/>
              <a:ext cx="634" cy="317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1844675" y="1470025"/>
          <a:ext cx="21336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363" name="Equation" r:id="rId9" imgW="1002960" imgH="291960" progId="Equation.DSMT4">
                  <p:embed/>
                </p:oleObj>
              </mc:Choice>
              <mc:Fallback>
                <p:oleObj name="Equation" r:id="rId9" imgW="1002960" imgH="29196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44675" y="1470025"/>
                        <a:ext cx="2133600" cy="620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>
            <p:extLst/>
          </p:nvPr>
        </p:nvGraphicFramePr>
        <p:xfrm>
          <a:off x="5626100" y="1492250"/>
          <a:ext cx="21590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364" name="Equation" r:id="rId11" imgW="1015920" imgH="291960" progId="Equation.DSMT4">
                  <p:embed/>
                </p:oleObj>
              </mc:Choice>
              <mc:Fallback>
                <p:oleObj name="Equation" r:id="rId11" imgW="1015920" imgH="291960" progId="Equation.DSMT4">
                  <p:embed/>
                  <p:pic>
                    <p:nvPicPr>
                      <p:cNvPr id="52" name="对象 5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26100" y="1492250"/>
                        <a:ext cx="2159000" cy="620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>
            <p:extLst/>
          </p:nvPr>
        </p:nvGraphicFramePr>
        <p:xfrm>
          <a:off x="941388" y="5307013"/>
          <a:ext cx="31861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365" name="Equation" r:id="rId13" imgW="1498320" imgH="291960" progId="Equation.DSMT4">
                  <p:embed/>
                </p:oleObj>
              </mc:Choice>
              <mc:Fallback>
                <p:oleObj name="Equation" r:id="rId13" imgW="1498320" imgH="291960" progId="Equation.DSMT4">
                  <p:embed/>
                  <p:pic>
                    <p:nvPicPr>
                      <p:cNvPr id="53" name="对象 5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41388" y="5307013"/>
                        <a:ext cx="3186112" cy="6223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34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1547813" y="2071688"/>
            <a:ext cx="1652587" cy="7715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chemeClr val="tx2"/>
                </a:solidFill>
              </a:rPr>
              <a:t>正弦电量</a:t>
            </a:r>
          </a:p>
          <a:p>
            <a:pPr eaLnBrk="1" hangingPunct="1"/>
            <a:r>
              <a:rPr lang="zh-CN" altLang="en-US" sz="2200" b="1">
                <a:solidFill>
                  <a:schemeClr val="tx2"/>
                </a:solidFill>
              </a:rPr>
              <a:t>(时间函数)</a:t>
            </a: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1547813" y="3557588"/>
            <a:ext cx="1271587" cy="7715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/>
              <a:t>所求</a:t>
            </a:r>
          </a:p>
          <a:p>
            <a:pPr eaLnBrk="1" hangingPunct="1"/>
            <a:r>
              <a:rPr lang="zh-CN" altLang="en-US" sz="2200" b="1"/>
              <a:t>正弦量</a:t>
            </a:r>
            <a:endParaRPr lang="zh-CN" altLang="en-US" sz="2200">
              <a:solidFill>
                <a:srgbClr val="FF0066"/>
              </a:solidFill>
            </a:endParaRPr>
          </a:p>
        </p:txBody>
      </p:sp>
      <p:sp>
        <p:nvSpPr>
          <p:cNvPr id="72710" name="AutoShape 6"/>
          <p:cNvSpPr>
            <a:spLocks noChangeArrowheads="1"/>
          </p:cNvSpPr>
          <p:nvPr/>
        </p:nvSpPr>
        <p:spPr bwMode="auto">
          <a:xfrm>
            <a:off x="3708400" y="2060575"/>
            <a:ext cx="1150938" cy="900113"/>
          </a:xfrm>
          <a:prstGeom prst="rightArrow">
            <a:avLst>
              <a:gd name="adj1" fmla="val 50000"/>
              <a:gd name="adj2" fmla="val 31966"/>
            </a:avLst>
          </a:prstGeom>
          <a:solidFill>
            <a:srgbClr val="CCFFCC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rgbClr val="FF0066"/>
                </a:solidFill>
              </a:rPr>
              <a:t>变换</a:t>
            </a:r>
            <a:endParaRPr lang="zh-CN" altLang="en-US" sz="2200">
              <a:solidFill>
                <a:srgbClr val="FF0066"/>
              </a:solidFill>
            </a:endParaRP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5567363" y="2033588"/>
            <a:ext cx="1481137" cy="7715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/>
              <a:t>相量</a:t>
            </a:r>
          </a:p>
          <a:p>
            <a:pPr eaLnBrk="1" hangingPunct="1"/>
            <a:r>
              <a:rPr lang="zh-CN" altLang="en-US" sz="2200" b="1"/>
              <a:t>(复数)</a:t>
            </a:r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4319588" y="3241675"/>
            <a:ext cx="474662" cy="14414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/>
              <a:t>相</a:t>
            </a:r>
          </a:p>
          <a:p>
            <a:pPr eaLnBrk="1" hangingPunct="1"/>
            <a:r>
              <a:rPr lang="zh-CN" altLang="en-US" sz="2200" b="1"/>
              <a:t>量</a:t>
            </a:r>
          </a:p>
          <a:p>
            <a:pPr eaLnBrk="1" hangingPunct="1"/>
            <a:r>
              <a:rPr lang="zh-CN" altLang="en-US" sz="2200" b="1"/>
              <a:t>结</a:t>
            </a:r>
          </a:p>
          <a:p>
            <a:pPr eaLnBrk="1" hangingPunct="1"/>
            <a:r>
              <a:rPr lang="zh-CN" altLang="en-US" sz="2200" b="1"/>
              <a:t>果</a:t>
            </a:r>
            <a:endParaRPr lang="zh-CN" altLang="en-US" sz="2200"/>
          </a:p>
        </p:txBody>
      </p:sp>
      <p:sp>
        <p:nvSpPr>
          <p:cNvPr id="72713" name="AutoShape 9"/>
          <p:cNvSpPr>
            <a:spLocks noChangeArrowheads="1"/>
          </p:cNvSpPr>
          <p:nvPr/>
        </p:nvSpPr>
        <p:spPr bwMode="auto">
          <a:xfrm>
            <a:off x="3048000" y="3489325"/>
            <a:ext cx="1163638" cy="936625"/>
          </a:xfrm>
          <a:prstGeom prst="leftArrow">
            <a:avLst>
              <a:gd name="adj1" fmla="val 50000"/>
              <a:gd name="adj2" fmla="val 31059"/>
            </a:avLst>
          </a:prstGeom>
          <a:solidFill>
            <a:srgbClr val="CCFFCC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rgbClr val="FF0066"/>
                </a:solidFill>
              </a:rPr>
              <a:t>反变换</a:t>
            </a:r>
            <a:endParaRPr lang="zh-CN" altLang="en-US" sz="2200"/>
          </a:p>
        </p:txBody>
      </p:sp>
      <p:sp>
        <p:nvSpPr>
          <p:cNvPr id="72714" name="Rectangle 10"/>
          <p:cNvSpPr>
            <a:spLocks noChangeArrowheads="1"/>
          </p:cNvSpPr>
          <p:nvPr/>
        </p:nvSpPr>
        <p:spPr bwMode="auto">
          <a:xfrm>
            <a:off x="5465763" y="3449638"/>
            <a:ext cx="1646237" cy="11064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chemeClr val="tx2"/>
                </a:solidFill>
              </a:rPr>
              <a:t>相量</a:t>
            </a:r>
          </a:p>
          <a:p>
            <a:pPr eaLnBrk="1" hangingPunct="1"/>
            <a:r>
              <a:rPr lang="zh-CN" altLang="en-US" sz="2200" b="1">
                <a:solidFill>
                  <a:schemeClr val="tx2"/>
                </a:solidFill>
              </a:rPr>
              <a:t>运算</a:t>
            </a:r>
          </a:p>
          <a:p>
            <a:pPr eaLnBrk="1" hangingPunct="1"/>
            <a:r>
              <a:rPr lang="zh-CN" altLang="en-US" sz="2200" b="1">
                <a:solidFill>
                  <a:schemeClr val="tx2"/>
                </a:solidFill>
              </a:rPr>
              <a:t>(复数运算</a:t>
            </a:r>
            <a:r>
              <a:rPr lang="en-US" altLang="zh-CN" sz="2200" b="1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2715" name="AutoShape 11"/>
          <p:cNvSpPr>
            <a:spLocks noChangeArrowheads="1"/>
          </p:cNvSpPr>
          <p:nvPr/>
        </p:nvSpPr>
        <p:spPr bwMode="auto">
          <a:xfrm>
            <a:off x="6062663" y="2951163"/>
            <a:ext cx="447675" cy="3857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FFCC"/>
          </a:solidFill>
          <a:ln w="9525">
            <a:solidFill>
              <a:srgbClr val="6600F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2716" name="AutoShape 12"/>
          <p:cNvSpPr>
            <a:spLocks noChangeArrowheads="1"/>
          </p:cNvSpPr>
          <p:nvPr/>
        </p:nvSpPr>
        <p:spPr bwMode="auto">
          <a:xfrm rot="5400000" flipH="1">
            <a:off x="4929187" y="3779838"/>
            <a:ext cx="428625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FFCC"/>
          </a:solidFill>
          <a:ln w="9525">
            <a:solidFill>
              <a:srgbClr val="6600F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4763" name="Rectangle 14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4764" name="Rectangle 15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4765" name="Rectangle 16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3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75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7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8" grpId="0" animBg="1" autoUpdateAnimBg="0"/>
      <p:bldP spid="72709" grpId="0" animBg="1" autoUpdateAnimBg="0"/>
      <p:bldP spid="72710" grpId="0" animBg="1" autoUpdateAnimBg="0"/>
      <p:bldP spid="72711" grpId="0" animBg="1" autoUpdateAnimBg="0"/>
      <p:bldP spid="72712" grpId="0" animBg="1" autoUpdateAnimBg="0"/>
      <p:bldP spid="72713" grpId="0" animBg="1" autoUpdateAnimBg="0"/>
      <p:bldP spid="72714" grpId="0" animBg="1" autoUpdateAnimBg="0"/>
      <p:bldP spid="72715" grpId="0" animBg="1"/>
      <p:bldP spid="727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2" name="Rectangle 4"/>
          <p:cNvSpPr>
            <a:spLocks noChangeArrowheads="1"/>
          </p:cNvSpPr>
          <p:nvPr/>
        </p:nvSpPr>
        <p:spPr bwMode="auto">
          <a:xfrm>
            <a:off x="636588" y="954088"/>
            <a:ext cx="411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kumimoji="0" lang="zh-CN" altLang="en-US" sz="28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+mn-cs"/>
              </a:rPr>
              <a:t>交流电压的产生</a:t>
            </a:r>
          </a:p>
        </p:txBody>
      </p:sp>
      <p:sp>
        <p:nvSpPr>
          <p:cNvPr id="411653" name="Text Box 5"/>
          <p:cNvSpPr txBox="1">
            <a:spLocks noChangeArrowheads="1"/>
          </p:cNvSpPr>
          <p:nvPr/>
        </p:nvSpPr>
        <p:spPr bwMode="auto">
          <a:xfrm>
            <a:off x="536561" y="1766094"/>
            <a:ext cx="3429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8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+mn-cs"/>
              </a:rPr>
              <a:t>工作原理：动磁生电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3" y="2366850"/>
            <a:ext cx="4399450" cy="4399450"/>
          </a:xfrm>
          <a:prstGeom prst="rect">
            <a:avLst/>
          </a:prstGeom>
        </p:spPr>
      </p:pic>
      <p:sp useBgFill="1">
        <p:nvSpPr>
          <p:cNvPr id="5" name="矩形 4"/>
          <p:cNvSpPr/>
          <p:nvPr/>
        </p:nvSpPr>
        <p:spPr>
          <a:xfrm>
            <a:off x="431500" y="3356991"/>
            <a:ext cx="4872220" cy="3497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矩形 5"/>
          <p:cNvSpPr/>
          <p:nvPr/>
        </p:nvSpPr>
        <p:spPr>
          <a:xfrm>
            <a:off x="395536" y="2348185"/>
            <a:ext cx="4876354" cy="1008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73" y="732631"/>
            <a:ext cx="32575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8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1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52" grpId="0" build="p" autoUpdateAnimBg="0"/>
      <p:bldP spid="411653" grpId="0" autoUpdateAnimBg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44563" y="1714500"/>
            <a:ext cx="1841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</a:pPr>
            <a:endParaRPr kumimoji="1" lang="en-US" altLang="zh-CN" sz="2400" b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5715000" y="2590801"/>
            <a:ext cx="2514600" cy="1357313"/>
            <a:chOff x="3600" y="1616"/>
            <a:chExt cx="1584" cy="855"/>
          </a:xfrm>
        </p:grpSpPr>
        <p:sp>
          <p:nvSpPr>
            <p:cNvPr id="4101" name="Line 5"/>
            <p:cNvSpPr>
              <a:spLocks noChangeShapeType="1"/>
            </p:cNvSpPr>
            <p:nvPr/>
          </p:nvSpPr>
          <p:spPr bwMode="auto">
            <a:xfrm flipV="1">
              <a:off x="3600" y="1824"/>
              <a:ext cx="1399" cy="647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02" name="Object 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985" y="1616"/>
            <a:ext cx="19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406" name="公式" r:id="rId3" imgW="203040" imgH="228600" progId="Equation.3">
                    <p:embed/>
                  </p:oleObj>
                </mc:Choice>
                <mc:Fallback>
                  <p:oleObj name="公式" r:id="rId3" imgW="203040" imgH="228600" progId="Equation.3">
                    <p:embed/>
                    <p:pic>
                      <p:nvPicPr>
                        <p:cNvPr id="4102" name="Object 6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5" y="1616"/>
                          <a:ext cx="199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3" name="Object 7"/>
            <p:cNvGraphicFramePr>
              <a:graphicFrameLocks noChangeAspect="1"/>
            </p:cNvGraphicFramePr>
            <p:nvPr/>
          </p:nvGraphicFramePr>
          <p:xfrm>
            <a:off x="4193" y="2188"/>
            <a:ext cx="405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407" name="公式" r:id="rId5" imgW="253800" imgH="177480" progId="Equation.3">
                    <p:embed/>
                  </p:oleObj>
                </mc:Choice>
                <mc:Fallback>
                  <p:oleObj name="公式" r:id="rId5" imgW="253800" imgH="177480" progId="Equation.3">
                    <p:embed/>
                    <p:pic>
                      <p:nvPicPr>
                        <p:cNvPr id="410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3" y="2188"/>
                          <a:ext cx="405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04" name="Group 8"/>
          <p:cNvGrpSpPr>
            <a:grpSpLocks/>
          </p:cNvGrpSpPr>
          <p:nvPr/>
        </p:nvGrpSpPr>
        <p:grpSpPr bwMode="auto">
          <a:xfrm>
            <a:off x="5715000" y="2514600"/>
            <a:ext cx="1096963" cy="1447800"/>
            <a:chOff x="3600" y="1584"/>
            <a:chExt cx="691" cy="912"/>
          </a:xfrm>
        </p:grpSpPr>
        <p:grpSp>
          <p:nvGrpSpPr>
            <p:cNvPr id="4105" name="Group 9"/>
            <p:cNvGrpSpPr>
              <a:grpSpLocks/>
            </p:cNvGrpSpPr>
            <p:nvPr/>
          </p:nvGrpSpPr>
          <p:grpSpPr bwMode="auto">
            <a:xfrm>
              <a:off x="3600" y="1584"/>
              <a:ext cx="691" cy="912"/>
              <a:chOff x="3600" y="1584"/>
              <a:chExt cx="691" cy="912"/>
            </a:xfrm>
          </p:grpSpPr>
          <p:sp>
            <p:nvSpPr>
              <p:cNvPr id="4106" name="Arc 10"/>
              <p:cNvSpPr>
                <a:spLocks/>
              </p:cNvSpPr>
              <p:nvPr/>
            </p:nvSpPr>
            <p:spPr bwMode="auto">
              <a:xfrm>
                <a:off x="3840" y="2160"/>
                <a:ext cx="246" cy="31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 cap="rnd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07" name="Line 11"/>
              <p:cNvSpPr>
                <a:spLocks noChangeShapeType="1"/>
              </p:cNvSpPr>
              <p:nvPr/>
            </p:nvSpPr>
            <p:spPr bwMode="auto">
              <a:xfrm flipV="1">
                <a:off x="3600" y="1820"/>
                <a:ext cx="432" cy="67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4108" name="Object 12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3984" y="1584"/>
              <a:ext cx="307" cy="2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6408" name="Equation" r:id="rId7" imgW="203040" imgH="228600" progId="Equation.3">
                      <p:embed/>
                    </p:oleObj>
                  </mc:Choice>
                  <mc:Fallback>
                    <p:oleObj name="Equation" r:id="rId7" imgW="203040" imgH="228600" progId="Equation.3">
                      <p:embed/>
                      <p:pic>
                        <p:nvPicPr>
                          <p:cNvPr id="4108" name="Object 12">
                            <a:hlinkClick r:id="" action="ppaction://ole?verb=0"/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1584"/>
                            <a:ext cx="307" cy="2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109" name="Object 13"/>
            <p:cNvGraphicFramePr>
              <a:graphicFrameLocks noChangeAspect="1"/>
            </p:cNvGraphicFramePr>
            <p:nvPr/>
          </p:nvGraphicFramePr>
          <p:xfrm>
            <a:off x="3874" y="1949"/>
            <a:ext cx="414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409" name="公式" r:id="rId9" imgW="253800" imgH="177480" progId="Equation.3">
                    <p:embed/>
                  </p:oleObj>
                </mc:Choice>
                <mc:Fallback>
                  <p:oleObj name="公式" r:id="rId9" imgW="253800" imgH="177480" progId="Equation.3">
                    <p:embed/>
                    <p:pic>
                      <p:nvPicPr>
                        <p:cNvPr id="410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4" y="1949"/>
                          <a:ext cx="414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10" name="Group 14"/>
          <p:cNvGrpSpPr>
            <a:grpSpLocks/>
          </p:cNvGrpSpPr>
          <p:nvPr/>
        </p:nvGrpSpPr>
        <p:grpSpPr bwMode="auto">
          <a:xfrm>
            <a:off x="2177996" y="5265876"/>
            <a:ext cx="2133600" cy="685800"/>
            <a:chOff x="963" y="3270"/>
            <a:chExt cx="1344" cy="432"/>
          </a:xfrm>
        </p:grpSpPr>
        <p:sp>
          <p:nvSpPr>
            <p:cNvPr id="4111" name="Rectangle 15" descr="40%"/>
            <p:cNvSpPr>
              <a:spLocks noChangeArrowheads="1"/>
            </p:cNvSpPr>
            <p:nvPr/>
          </p:nvSpPr>
          <p:spPr bwMode="auto">
            <a:xfrm>
              <a:off x="963" y="3270"/>
              <a:ext cx="1344" cy="432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sz="2000" b="0">
                <a:solidFill>
                  <a:schemeClr val="bg1"/>
                </a:solidFill>
              </a:endParaRPr>
            </a:p>
          </p:txBody>
        </p:sp>
        <p:graphicFrame>
          <p:nvGraphicFramePr>
            <p:cNvPr id="4112" name="Object 16" descr="40%">
              <a:hlinkClick r:id="" action="ppaction://ole?verb=0"/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15266998"/>
                </p:ext>
              </p:extLst>
            </p:nvPr>
          </p:nvGraphicFramePr>
          <p:xfrm>
            <a:off x="996" y="3326"/>
            <a:ext cx="231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410" name="Equation" r:id="rId11" imgW="203040" imgH="228600" progId="Equation.3">
                    <p:embed/>
                  </p:oleObj>
                </mc:Choice>
                <mc:Fallback>
                  <p:oleObj name="Equation" r:id="rId11" imgW="203040" imgH="228600" progId="Equation.3">
                    <p:embed/>
                    <p:pic>
                      <p:nvPicPr>
                        <p:cNvPr id="4112" name="Object 16" descr="40%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6" y="3326"/>
                          <a:ext cx="231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3" name="Object 17" descr="40%">
              <a:hlinkClick r:id="" action="ppaction://ole?verb=0"/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43811877"/>
                </p:ext>
              </p:extLst>
            </p:nvPr>
          </p:nvGraphicFramePr>
          <p:xfrm>
            <a:off x="1958" y="3329"/>
            <a:ext cx="277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411" name="Equation" r:id="rId13" imgW="203040" imgH="228600" progId="Equation.DSMT4">
                    <p:embed/>
                  </p:oleObj>
                </mc:Choice>
                <mc:Fallback>
                  <p:oleObj name="Equation" r:id="rId13" imgW="203040" imgH="228600" progId="Equation.DSMT4">
                    <p:embed/>
                    <p:pic>
                      <p:nvPicPr>
                        <p:cNvPr id="4113" name="Object 17" descr="40%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329"/>
                          <a:ext cx="277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Rectangle 18" descr="40%"/>
            <p:cNvSpPr>
              <a:spLocks noChangeArrowheads="1"/>
            </p:cNvSpPr>
            <p:nvPr/>
          </p:nvSpPr>
          <p:spPr bwMode="auto">
            <a:xfrm>
              <a:off x="1225" y="3340"/>
              <a:ext cx="74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pattFill prst="pct40">
                    <a:fgClr>
                      <a:srgbClr val="FF99FF"/>
                    </a:fgClr>
                    <a:bgClr>
                      <a:srgbClr val="FFFFFF"/>
                    </a:bgClr>
                  </a:patt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bg1"/>
                  </a:solidFill>
                </a:rPr>
                <a:t> </a:t>
              </a:r>
              <a:r>
                <a:rPr kumimoji="1" lang="zh-CN" altLang="en-US" b="0">
                  <a:solidFill>
                    <a:schemeClr val="bg1"/>
                  </a:solidFill>
                  <a:latin typeface="宋体" panose="02010600030101010101" pitchFamily="2" charset="-122"/>
                </a:rPr>
                <a:t>超前于</a:t>
              </a:r>
            </a:p>
          </p:txBody>
        </p:sp>
      </p:grpSp>
      <p:grpSp>
        <p:nvGrpSpPr>
          <p:cNvPr id="4115" name="Group 19"/>
          <p:cNvGrpSpPr>
            <a:grpSpLocks/>
          </p:cNvGrpSpPr>
          <p:nvPr/>
        </p:nvGrpSpPr>
        <p:grpSpPr bwMode="auto">
          <a:xfrm>
            <a:off x="5357813" y="4800600"/>
            <a:ext cx="2643188" cy="990600"/>
            <a:chOff x="3375" y="3024"/>
            <a:chExt cx="1665" cy="624"/>
          </a:xfrm>
        </p:grpSpPr>
        <p:sp>
          <p:nvSpPr>
            <p:cNvPr id="4116" name="AutoShape 20" descr="75%"/>
            <p:cNvSpPr>
              <a:spLocks noChangeArrowheads="1"/>
            </p:cNvSpPr>
            <p:nvPr/>
          </p:nvSpPr>
          <p:spPr bwMode="auto">
            <a:xfrm>
              <a:off x="3375" y="3024"/>
              <a:ext cx="1665" cy="624"/>
            </a:xfrm>
            <a:prstGeom prst="cloudCallout">
              <a:avLst>
                <a:gd name="adj1" fmla="val 32671"/>
                <a:gd name="adj2" fmla="val -118287"/>
              </a:avLst>
            </a:prstGeom>
            <a:pattFill prst="pct75">
              <a:fgClr>
                <a:srgbClr val="FFFF66"/>
              </a:fgClr>
              <a:bgClr>
                <a:srgbClr val="FFFFFF"/>
              </a:bgClr>
            </a:pattFill>
            <a:ln w="3810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17" name="Object 21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399" y="3216"/>
            <a:ext cx="305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412" name="Equation" r:id="rId15" imgW="328320" imgH="392040" progId="Equation.3">
                    <p:embed/>
                  </p:oleObj>
                </mc:Choice>
                <mc:Fallback>
                  <p:oleObj name="Equation" r:id="rId15" imgW="328320" imgH="392040" progId="Equation.3">
                    <p:embed/>
                    <p:pic>
                      <p:nvPicPr>
                        <p:cNvPr id="4117" name="Object 21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9" y="3216"/>
                          <a:ext cx="305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8" name="Object 2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610" y="3218"/>
            <a:ext cx="27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413" name="Equation" r:id="rId17" imgW="345960" imgH="392040" progId="Equation.3">
                    <p:embed/>
                  </p:oleObj>
                </mc:Choice>
                <mc:Fallback>
                  <p:oleObj name="Equation" r:id="rId17" imgW="345960" imgH="392040" progId="Equation.3">
                    <p:embed/>
                    <p:pic>
                      <p:nvPicPr>
                        <p:cNvPr id="4118" name="Object 22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0" y="3218"/>
                          <a:ext cx="278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9" name="Text Box 23"/>
            <p:cNvSpPr txBox="1">
              <a:spLocks noChangeArrowheads="1"/>
            </p:cNvSpPr>
            <p:nvPr/>
          </p:nvSpPr>
          <p:spPr bwMode="auto">
            <a:xfrm>
              <a:off x="3866" y="3110"/>
              <a:ext cx="566" cy="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kumimoji="1" lang="zh-CN" altLang="en-US" sz="2800" b="1">
                  <a:solidFill>
                    <a:srgbClr val="FF0000"/>
                  </a:solidFill>
                  <a:latin typeface="宋体" panose="02010600030101010101" pitchFamily="2" charset="-122"/>
                </a:rPr>
                <a:t>超前</a:t>
              </a:r>
              <a:endPara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  <a:p>
              <a:pPr algn="ctr" eaLnBrk="0" hangingPunct="0">
                <a:lnSpc>
                  <a:spcPct val="80000"/>
                </a:lnSpc>
              </a:pPr>
              <a:r>
                <a:rPr kumimoji="1" lang="zh-CN" altLang="en-US" sz="2800" b="1">
                  <a:solidFill>
                    <a:srgbClr val="FF0000"/>
                  </a:solidFill>
                  <a:latin typeface="宋体" panose="02010600030101010101" pitchFamily="2" charset="-122"/>
                </a:rPr>
                <a:t>滞</a:t>
              </a: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后</a:t>
              </a:r>
            </a:p>
          </p:txBody>
        </p:sp>
        <p:sp>
          <p:nvSpPr>
            <p:cNvPr id="4120" name="Text Box 24"/>
            <p:cNvSpPr txBox="1">
              <a:spLocks noChangeArrowheads="1"/>
            </p:cNvSpPr>
            <p:nvPr/>
          </p:nvSpPr>
          <p:spPr bwMode="auto">
            <a:xfrm>
              <a:off x="4656" y="3177"/>
              <a:ext cx="34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zh-CN" altLang="en-US" sz="2800">
                  <a:solidFill>
                    <a:srgbClr val="FF0000"/>
                  </a:solidFill>
                  <a:latin typeface="Times New Roman" panose="02020603050405020304" pitchFamily="18" charset="0"/>
                </a:rPr>
                <a:t>？</a:t>
              </a:r>
            </a:p>
          </p:txBody>
        </p:sp>
      </p:grpSp>
      <p:sp>
        <p:nvSpPr>
          <p:cNvPr id="4121" name="Text Box 25"/>
          <p:cNvSpPr txBox="1">
            <a:spLocks noChangeArrowheads="1"/>
          </p:cNvSpPr>
          <p:nvPr/>
        </p:nvSpPr>
        <p:spPr bwMode="auto">
          <a:xfrm>
            <a:off x="703263" y="2514600"/>
            <a:ext cx="2325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800" b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解</a:t>
            </a:r>
            <a:r>
              <a:rPr kumimoji="1" lang="en-US" altLang="zh-CN" sz="2800" b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: </a:t>
            </a:r>
            <a:r>
              <a:rPr kumimoji="1" lang="en-US" altLang="zh-CN" sz="2800" b="0" dirty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1) </a:t>
            </a:r>
            <a:r>
              <a:rPr kumimoji="1" lang="zh-CN" altLang="en-US" sz="2800" b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相量式</a:t>
            </a:r>
          </a:p>
        </p:txBody>
      </p:sp>
      <p:sp>
        <p:nvSpPr>
          <p:cNvPr id="4122" name="Text Box 26"/>
          <p:cNvSpPr txBox="1">
            <a:spLocks noChangeArrowheads="1"/>
          </p:cNvSpPr>
          <p:nvPr/>
        </p:nvSpPr>
        <p:spPr bwMode="auto">
          <a:xfrm>
            <a:off x="916165" y="4576763"/>
            <a:ext cx="2441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800" b="0" dirty="0">
                <a:solidFill>
                  <a:srgbClr val="000099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800" b="0" dirty="0">
                <a:solidFill>
                  <a:srgbClr val="000099"/>
                </a:solidFill>
                <a:latin typeface="Times New Roman" panose="02020603050405020304" pitchFamily="18" charset="0"/>
              </a:rPr>
              <a:t>相量图</a:t>
            </a:r>
          </a:p>
        </p:txBody>
      </p:sp>
      <p:sp>
        <p:nvSpPr>
          <p:cNvPr id="4123" name="Rectangle 27"/>
          <p:cNvSpPr>
            <a:spLocks noChangeArrowheads="1"/>
          </p:cNvSpPr>
          <p:nvPr/>
        </p:nvSpPr>
        <p:spPr bwMode="auto">
          <a:xfrm>
            <a:off x="156315" y="392114"/>
            <a:ext cx="4514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1" lang="en-US" altLang="zh-CN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1:</a:t>
            </a: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 </a:t>
            </a:r>
            <a:r>
              <a:rPr kumimoji="1"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将 </a:t>
            </a:r>
            <a:r>
              <a:rPr kumimoji="1"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u</a:t>
            </a:r>
            <a:r>
              <a:rPr kumimoji="1" lang="en-US" altLang="zh-CN" sz="2800" b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kumimoji="1"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kumimoji="1"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u</a:t>
            </a:r>
            <a:r>
              <a:rPr kumimoji="1" lang="en-US" altLang="zh-CN" sz="2800" b="1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en-US" altLang="zh-CN" sz="28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 </a:t>
            </a:r>
            <a:r>
              <a:rPr kumimoji="1"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黑体" panose="02010609060101010101" pitchFamily="49" charset="-122"/>
              </a:rPr>
              <a:t>用相量表示</a:t>
            </a:r>
          </a:p>
        </p:txBody>
      </p:sp>
      <p:graphicFrame>
        <p:nvGraphicFramePr>
          <p:cNvPr id="412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14987"/>
              </p:ext>
            </p:extLst>
          </p:nvPr>
        </p:nvGraphicFramePr>
        <p:xfrm>
          <a:off x="5216159" y="979489"/>
          <a:ext cx="3394441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414" name="Equation" r:id="rId19" imgW="1841400" imgH="241200" progId="Equation.3">
                  <p:embed/>
                </p:oleObj>
              </mc:Choice>
              <mc:Fallback>
                <p:oleObj name="Equation" r:id="rId19" imgW="1841400" imgH="241200" progId="Equation.3">
                  <p:embed/>
                  <p:pic>
                    <p:nvPicPr>
                      <p:cNvPr id="412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159" y="979489"/>
                        <a:ext cx="3394441" cy="450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C0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081731"/>
              </p:ext>
            </p:extLst>
          </p:nvPr>
        </p:nvGraphicFramePr>
        <p:xfrm>
          <a:off x="1149747" y="978538"/>
          <a:ext cx="3418207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415" name="Equation" r:id="rId21" imgW="1854000" imgH="241200" progId="Equation.3">
                  <p:embed/>
                </p:oleObj>
              </mc:Choice>
              <mc:Fallback>
                <p:oleObj name="Equation" r:id="rId21" imgW="1854000" imgH="241200" progId="Equation.3">
                  <p:embed/>
                  <p:pic>
                    <p:nvPicPr>
                      <p:cNvPr id="412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747" y="978538"/>
                        <a:ext cx="3418207" cy="450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26" name="Group 30"/>
          <p:cNvGrpSpPr>
            <a:grpSpLocks/>
          </p:cNvGrpSpPr>
          <p:nvPr/>
        </p:nvGrpSpPr>
        <p:grpSpPr bwMode="auto">
          <a:xfrm>
            <a:off x="5562600" y="1828800"/>
            <a:ext cx="3048000" cy="2362200"/>
            <a:chOff x="3504" y="1152"/>
            <a:chExt cx="1920" cy="1488"/>
          </a:xfrm>
        </p:grpSpPr>
        <p:sp>
          <p:nvSpPr>
            <p:cNvPr id="4127" name="Line 31"/>
            <p:cNvSpPr>
              <a:spLocks noChangeShapeType="1"/>
            </p:cNvSpPr>
            <p:nvPr/>
          </p:nvSpPr>
          <p:spPr bwMode="auto">
            <a:xfrm>
              <a:off x="3504" y="2489"/>
              <a:ext cx="15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8" name="Line 32"/>
            <p:cNvSpPr>
              <a:spLocks noChangeShapeType="1"/>
            </p:cNvSpPr>
            <p:nvPr/>
          </p:nvSpPr>
          <p:spPr bwMode="auto">
            <a:xfrm flipV="1">
              <a:off x="3600" y="1344"/>
              <a:ext cx="0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9" name="Text Box 33"/>
            <p:cNvSpPr txBox="1">
              <a:spLocks noChangeArrowheads="1"/>
            </p:cNvSpPr>
            <p:nvPr/>
          </p:nvSpPr>
          <p:spPr bwMode="auto">
            <a:xfrm>
              <a:off x="4992" y="235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+1</a:t>
              </a:r>
            </a:p>
          </p:txBody>
        </p:sp>
        <p:sp>
          <p:nvSpPr>
            <p:cNvPr id="4130" name="Text Box 34"/>
            <p:cNvSpPr txBox="1">
              <a:spLocks noChangeArrowheads="1"/>
            </p:cNvSpPr>
            <p:nvPr/>
          </p:nvSpPr>
          <p:spPr bwMode="auto">
            <a:xfrm>
              <a:off x="3504" y="115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+j</a:t>
              </a:r>
            </a:p>
          </p:txBody>
        </p:sp>
      </p:grpSp>
      <p:grpSp>
        <p:nvGrpSpPr>
          <p:cNvPr id="4131" name="Group 35"/>
          <p:cNvGrpSpPr>
            <a:grpSpLocks noChangeAspect="1"/>
          </p:cNvGrpSpPr>
          <p:nvPr/>
        </p:nvGrpSpPr>
        <p:grpSpPr bwMode="auto">
          <a:xfrm>
            <a:off x="2084741" y="3083351"/>
            <a:ext cx="2214474" cy="450000"/>
            <a:chOff x="894" y="1968"/>
            <a:chExt cx="1870" cy="380"/>
          </a:xfrm>
        </p:grpSpPr>
        <p:graphicFrame>
          <p:nvGraphicFramePr>
            <p:cNvPr id="4132" name="Object 36"/>
            <p:cNvGraphicFramePr>
              <a:graphicFrameLocks noChangeAspect="1"/>
            </p:cNvGraphicFramePr>
            <p:nvPr/>
          </p:nvGraphicFramePr>
          <p:xfrm>
            <a:off x="894" y="1968"/>
            <a:ext cx="1870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416" name="Equation" r:id="rId23" imgW="1168200" imgH="228600" progId="Equation.3">
                    <p:embed/>
                  </p:oleObj>
                </mc:Choice>
                <mc:Fallback>
                  <p:oleObj name="Equation" r:id="rId23" imgW="1168200" imgH="228600" progId="Equation.3">
                    <p:embed/>
                    <p:pic>
                      <p:nvPicPr>
                        <p:cNvPr id="4132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4" y="1968"/>
                          <a:ext cx="1870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33" name="Group 37"/>
            <p:cNvGrpSpPr>
              <a:grpSpLocks/>
            </p:cNvGrpSpPr>
            <p:nvPr/>
          </p:nvGrpSpPr>
          <p:grpSpPr bwMode="auto">
            <a:xfrm>
              <a:off x="1824" y="2040"/>
              <a:ext cx="720" cy="240"/>
              <a:chOff x="1824" y="2040"/>
              <a:chExt cx="720" cy="240"/>
            </a:xfrm>
          </p:grpSpPr>
          <p:sp>
            <p:nvSpPr>
              <p:cNvPr id="4134" name="Line 38"/>
              <p:cNvSpPr>
                <a:spLocks noChangeShapeType="1"/>
              </p:cNvSpPr>
              <p:nvPr/>
            </p:nvSpPr>
            <p:spPr bwMode="auto">
              <a:xfrm flipH="1">
                <a:off x="1824" y="2040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35" name="Line 39"/>
              <p:cNvSpPr>
                <a:spLocks noChangeShapeType="1"/>
              </p:cNvSpPr>
              <p:nvPr/>
            </p:nvSpPr>
            <p:spPr bwMode="auto">
              <a:xfrm>
                <a:off x="1824" y="228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136" name="Group 40"/>
          <p:cNvGrpSpPr>
            <a:grpSpLocks noChangeAspect="1"/>
          </p:cNvGrpSpPr>
          <p:nvPr/>
        </p:nvGrpSpPr>
        <p:grpSpPr bwMode="auto">
          <a:xfrm>
            <a:off x="2077288" y="3719513"/>
            <a:ext cx="2094231" cy="450000"/>
            <a:chOff x="892" y="2400"/>
            <a:chExt cx="1815" cy="390"/>
          </a:xfrm>
        </p:grpSpPr>
        <p:graphicFrame>
          <p:nvGraphicFramePr>
            <p:cNvPr id="4137" name="Object 41"/>
            <p:cNvGraphicFramePr>
              <a:graphicFrameLocks noChangeAspect="1"/>
            </p:cNvGraphicFramePr>
            <p:nvPr/>
          </p:nvGraphicFramePr>
          <p:xfrm>
            <a:off x="892" y="2400"/>
            <a:ext cx="1815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6417" name="Equation" r:id="rId25" imgW="1218960" imgH="228600" progId="Equation.3">
                    <p:embed/>
                  </p:oleObj>
                </mc:Choice>
                <mc:Fallback>
                  <p:oleObj name="Equation" r:id="rId25" imgW="1218960" imgH="228600" progId="Equation.3">
                    <p:embed/>
                    <p:pic>
                      <p:nvPicPr>
                        <p:cNvPr id="4137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2" y="2400"/>
                          <a:ext cx="1815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38" name="Group 42"/>
            <p:cNvGrpSpPr>
              <a:grpSpLocks/>
            </p:cNvGrpSpPr>
            <p:nvPr/>
          </p:nvGrpSpPr>
          <p:grpSpPr bwMode="auto">
            <a:xfrm>
              <a:off x="1776" y="2496"/>
              <a:ext cx="720" cy="240"/>
              <a:chOff x="1824" y="2040"/>
              <a:chExt cx="720" cy="240"/>
            </a:xfrm>
          </p:grpSpPr>
          <p:sp>
            <p:nvSpPr>
              <p:cNvPr id="4139" name="Line 43"/>
              <p:cNvSpPr>
                <a:spLocks noChangeShapeType="1"/>
              </p:cNvSpPr>
              <p:nvPr/>
            </p:nvSpPr>
            <p:spPr bwMode="auto">
              <a:xfrm flipH="1">
                <a:off x="1824" y="2040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40" name="Line 44"/>
              <p:cNvSpPr>
                <a:spLocks noChangeShapeType="1"/>
              </p:cNvSpPr>
              <p:nvPr/>
            </p:nvSpPr>
            <p:spPr bwMode="auto">
              <a:xfrm>
                <a:off x="1824" y="228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弧形 1"/>
          <p:cNvSpPr/>
          <p:nvPr/>
        </p:nvSpPr>
        <p:spPr>
          <a:xfrm>
            <a:off x="6239656" y="3564732"/>
            <a:ext cx="416731" cy="486569"/>
          </a:xfrm>
          <a:prstGeom prst="arc">
            <a:avLst>
              <a:gd name="adj1" fmla="val 17281797"/>
              <a:gd name="adj2" fmla="val 2234255"/>
            </a:avLst>
          </a:prstGeom>
          <a:ln w="381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960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1" grpId="0" autoUpdateAnimBg="0"/>
      <p:bldP spid="4122" grpId="0" autoUpdateAnimBg="0"/>
      <p:bldP spid="4123" grpId="0" autoUpdateAnimBg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731838" y="2133600"/>
            <a:ext cx="3382962" cy="1066800"/>
            <a:chOff x="461" y="1344"/>
            <a:chExt cx="2131" cy="672"/>
          </a:xfrm>
        </p:grpSpPr>
        <p:grpSp>
          <p:nvGrpSpPr>
            <p:cNvPr id="3075" name="Group 3"/>
            <p:cNvGrpSpPr>
              <a:grpSpLocks/>
            </p:cNvGrpSpPr>
            <p:nvPr/>
          </p:nvGrpSpPr>
          <p:grpSpPr bwMode="auto">
            <a:xfrm>
              <a:off x="461" y="1344"/>
              <a:ext cx="2131" cy="672"/>
              <a:chOff x="461" y="1344"/>
              <a:chExt cx="2131" cy="672"/>
            </a:xfrm>
          </p:grpSpPr>
          <p:graphicFrame>
            <p:nvGraphicFramePr>
              <p:cNvPr id="3076" name="Object 4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461" y="1344"/>
              <a:ext cx="1799" cy="6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1620" name="Equation" r:id="rId3" imgW="990360" imgH="419040" progId="Equation.3">
                      <p:embed/>
                    </p:oleObj>
                  </mc:Choice>
                  <mc:Fallback>
                    <p:oleObj name="Equation" r:id="rId3" imgW="990360" imgH="419040" progId="Equation.3">
                      <p:embed/>
                      <p:pic>
                        <p:nvPicPr>
                          <p:cNvPr id="3076" name="Object 4">
                            <a:hlinkClick r:id="" action="ppaction://ole?verb=0"/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1" y="1344"/>
                            <a:ext cx="1799" cy="6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7" name="Text Box 5"/>
              <p:cNvSpPr txBox="1">
                <a:spLocks noChangeArrowheads="1"/>
              </p:cNvSpPr>
              <p:nvPr/>
            </p:nvSpPr>
            <p:spPr bwMode="auto">
              <a:xfrm>
                <a:off x="2160" y="1392"/>
                <a:ext cx="432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zh-CN" altLang="en-US" sz="44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？</a:t>
                </a:r>
                <a:endParaRPr kumimoji="1" lang="zh-CN" altLang="en-US" sz="72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078" name="Group 6"/>
            <p:cNvGrpSpPr>
              <a:grpSpLocks/>
            </p:cNvGrpSpPr>
            <p:nvPr/>
          </p:nvGrpSpPr>
          <p:grpSpPr bwMode="auto">
            <a:xfrm>
              <a:off x="1488" y="1536"/>
              <a:ext cx="384" cy="240"/>
              <a:chOff x="1728" y="3984"/>
              <a:chExt cx="384" cy="240"/>
            </a:xfrm>
          </p:grpSpPr>
          <p:sp>
            <p:nvSpPr>
              <p:cNvPr id="3079" name="Line 7"/>
              <p:cNvSpPr>
                <a:spLocks noChangeShapeType="1"/>
              </p:cNvSpPr>
              <p:nvPr/>
            </p:nvSpPr>
            <p:spPr bwMode="auto">
              <a:xfrm flipH="1">
                <a:off x="1728" y="3984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80" name="Line 8"/>
              <p:cNvSpPr>
                <a:spLocks noChangeShapeType="1"/>
              </p:cNvSpPr>
              <p:nvPr/>
            </p:nvSpPr>
            <p:spPr bwMode="auto">
              <a:xfrm>
                <a:off x="1728" y="422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08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3089275" y="304800"/>
            <a:ext cx="3048000" cy="762000"/>
          </a:xfrm>
          <a:noFill/>
          <a:ln/>
        </p:spPr>
        <p:txBody>
          <a:bodyPr anchor="ctr"/>
          <a:lstStyle/>
          <a:p>
            <a:r>
              <a:rPr lang="zh-CN" alt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正误判断</a:t>
            </a: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650875" y="1066800"/>
            <a:ext cx="26670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1.</a:t>
            </a:r>
            <a:r>
              <a:rPr kumimoji="1" lang="zh-CN" altLang="en-US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已知：</a:t>
            </a:r>
            <a:endParaRPr kumimoji="1" lang="zh-CN" altLang="en-US" sz="2800" b="1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3083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9600" y="1558925"/>
          <a:ext cx="39925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621" name="Equation" r:id="rId5" imgW="1562040" imgH="203040" progId="Equation.3">
                  <p:embed/>
                </p:oleObj>
              </mc:Choice>
              <mc:Fallback>
                <p:oleObj name="Equation" r:id="rId5" imgW="1562040" imgH="203040" progId="Equation.3">
                  <p:embed/>
                  <p:pic>
                    <p:nvPicPr>
                      <p:cNvPr id="3083" name="Object 11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558925"/>
                        <a:ext cx="399256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84" name="Group 12"/>
          <p:cNvGrpSpPr>
            <a:grpSpLocks/>
          </p:cNvGrpSpPr>
          <p:nvPr/>
        </p:nvGrpSpPr>
        <p:grpSpPr bwMode="auto">
          <a:xfrm>
            <a:off x="457200" y="3657600"/>
            <a:ext cx="3508375" cy="762000"/>
            <a:chOff x="288" y="2304"/>
            <a:chExt cx="2210" cy="480"/>
          </a:xfrm>
        </p:grpSpPr>
        <p:graphicFrame>
          <p:nvGraphicFramePr>
            <p:cNvPr id="3085" name="Object 13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88" y="2329"/>
            <a:ext cx="1883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22" name="Equation" r:id="rId7" imgW="990360" imgH="228600" progId="Equation.3">
                    <p:embed/>
                  </p:oleObj>
                </mc:Choice>
                <mc:Fallback>
                  <p:oleObj name="Equation" r:id="rId7" imgW="990360" imgH="228600" progId="Equation.3">
                    <p:embed/>
                    <p:pic>
                      <p:nvPicPr>
                        <p:cNvPr id="3085" name="Object 13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329"/>
                          <a:ext cx="1883" cy="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6" name="Text Box 14"/>
            <p:cNvSpPr txBox="1">
              <a:spLocks noChangeArrowheads="1"/>
            </p:cNvSpPr>
            <p:nvPr/>
          </p:nvSpPr>
          <p:spPr bwMode="auto">
            <a:xfrm>
              <a:off x="2030" y="2304"/>
              <a:ext cx="468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zh-CN" altLang="en-US" sz="4400">
                  <a:solidFill>
                    <a:srgbClr val="FF0000"/>
                  </a:solidFill>
                  <a:latin typeface="Times New Roman" panose="02020603050405020304" pitchFamily="18" charset="0"/>
                </a:rPr>
                <a:t>？</a:t>
              </a:r>
              <a:endParaRPr kumimoji="1" lang="zh-CN" altLang="en-US" sz="72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087" name="AutoShape 15" descr="40%"/>
          <p:cNvSpPr>
            <a:spLocks noChangeArrowheads="1"/>
          </p:cNvSpPr>
          <p:nvPr/>
        </p:nvSpPr>
        <p:spPr bwMode="auto">
          <a:xfrm>
            <a:off x="803275" y="3200400"/>
            <a:ext cx="1143000" cy="381000"/>
          </a:xfrm>
          <a:prstGeom prst="wedgeRoundRectCallout">
            <a:avLst>
              <a:gd name="adj1" fmla="val -39306"/>
              <a:gd name="adj2" fmla="val -178750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有效值</a:t>
            </a: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5026025" y="2209800"/>
            <a:ext cx="3889375" cy="641350"/>
            <a:chOff x="3166" y="1392"/>
            <a:chExt cx="2450" cy="404"/>
          </a:xfrm>
        </p:grpSpPr>
        <p:graphicFrame>
          <p:nvGraphicFramePr>
            <p:cNvPr id="3089" name="Object 1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166" y="1392"/>
            <a:ext cx="216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23" name="Equation" r:id="rId9" imgW="1536480" imgH="241200" progId="Equation.3">
                    <p:embed/>
                  </p:oleObj>
                </mc:Choice>
                <mc:Fallback>
                  <p:oleObj name="Equation" r:id="rId9" imgW="1536480" imgH="241200" progId="Equation.3">
                    <p:embed/>
                    <p:pic>
                      <p:nvPicPr>
                        <p:cNvPr id="3089" name="Object 17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6" y="1392"/>
                          <a:ext cx="216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0" name="Text Box 18"/>
            <p:cNvSpPr txBox="1">
              <a:spLocks noChangeArrowheads="1"/>
            </p:cNvSpPr>
            <p:nvPr/>
          </p:nvSpPr>
          <p:spPr bwMode="auto">
            <a:xfrm>
              <a:off x="5210" y="1392"/>
              <a:ext cx="40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zh-CN" altLang="en-US" sz="36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？</a:t>
              </a:r>
              <a:endParaRPr kumimoji="1" lang="zh-CN" altLang="en-US" sz="72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4841875" y="1143000"/>
            <a:ext cx="2632075" cy="1143000"/>
            <a:chOff x="3050" y="720"/>
            <a:chExt cx="1658" cy="720"/>
          </a:xfrm>
        </p:grpSpPr>
        <p:graphicFrame>
          <p:nvGraphicFramePr>
            <p:cNvPr id="3092" name="Object 2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109" y="1008"/>
            <a:ext cx="1599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24" name="Equation" r:id="rId11" imgW="761760" imgH="228600" progId="Equation.3">
                    <p:embed/>
                  </p:oleObj>
                </mc:Choice>
                <mc:Fallback>
                  <p:oleObj name="Equation" r:id="rId11" imgW="761760" imgH="228600" progId="Equation.3">
                    <p:embed/>
                    <p:pic>
                      <p:nvPicPr>
                        <p:cNvPr id="3092" name="Object 20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9" y="1008"/>
                          <a:ext cx="1599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3050" y="720"/>
              <a:ext cx="1200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3.</a:t>
              </a:r>
              <a:r>
                <a:rPr kumimoji="1" lang="zh-CN" altLang="en-US" sz="2800" b="1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</a:rPr>
                <a:t>已知：</a:t>
              </a:r>
              <a:endParaRPr kumimoji="1" lang="zh-CN" altLang="en-US" sz="2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3094" name="AutoShape 22" descr="40%"/>
          <p:cNvSpPr>
            <a:spLocks noChangeArrowheads="1"/>
          </p:cNvSpPr>
          <p:nvPr/>
        </p:nvSpPr>
        <p:spPr bwMode="auto">
          <a:xfrm>
            <a:off x="7204075" y="1447800"/>
            <a:ext cx="1066800" cy="457200"/>
          </a:xfrm>
          <a:prstGeom prst="wedgeEllipseCallout">
            <a:avLst>
              <a:gd name="adj1" fmla="val -102681"/>
              <a:gd name="adj2" fmla="val 63194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复数</a:t>
            </a:r>
          </a:p>
        </p:txBody>
      </p:sp>
      <p:sp>
        <p:nvSpPr>
          <p:cNvPr id="3095" name="AutoShape 23" descr="40%"/>
          <p:cNvSpPr>
            <a:spLocks noChangeArrowheads="1"/>
          </p:cNvSpPr>
          <p:nvPr/>
        </p:nvSpPr>
        <p:spPr bwMode="auto">
          <a:xfrm>
            <a:off x="6289675" y="2895600"/>
            <a:ext cx="1295400" cy="381000"/>
          </a:xfrm>
          <a:prstGeom prst="wedgeRoundRectCallout">
            <a:avLst>
              <a:gd name="adj1" fmla="val -46079"/>
              <a:gd name="adj2" fmla="val -106250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zh-CN" altLang="zh-CN">
                <a:solidFill>
                  <a:srgbClr val="FF0000"/>
                </a:solidFill>
                <a:latin typeface="+mn-lt"/>
                <a:ea typeface="+mn-ea"/>
              </a:rPr>
              <a:t>瞬时值</a:t>
            </a:r>
            <a:endParaRPr lang="zh-CN" altLang="en-US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3096" name="AutoShape 24" descr="30%"/>
          <p:cNvSpPr>
            <a:spLocks noChangeArrowheads="1"/>
          </p:cNvSpPr>
          <p:nvPr/>
        </p:nvSpPr>
        <p:spPr bwMode="auto">
          <a:xfrm>
            <a:off x="3317875" y="3048000"/>
            <a:ext cx="762000" cy="381000"/>
          </a:xfrm>
          <a:prstGeom prst="wedgeEllipseCallout">
            <a:avLst>
              <a:gd name="adj1" fmla="val -109167"/>
              <a:gd name="adj2" fmla="val 171250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ea typeface="+mn-ea"/>
              </a:rPr>
              <a:t>j45</a:t>
            </a:r>
            <a:r>
              <a:rPr lang="en-US" altLang="zh-CN" dirty="0">
                <a:solidFill>
                  <a:srgbClr val="FF0000"/>
                </a:solidFill>
                <a:ea typeface="+mn-ea"/>
                <a:sym typeface="Symbol" panose="05050102010706020507" pitchFamily="18" charset="2"/>
              </a:rPr>
              <a:t></a:t>
            </a:r>
            <a:endParaRPr lang="en-US" altLang="zh-CN" dirty="0">
              <a:solidFill>
                <a:srgbClr val="FF0000"/>
              </a:solidFill>
              <a:ea typeface="+mn-ea"/>
            </a:endParaRPr>
          </a:p>
        </p:txBody>
      </p: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955675" y="990600"/>
            <a:ext cx="7772400" cy="171450"/>
            <a:chOff x="288" y="618"/>
            <a:chExt cx="4896" cy="108"/>
          </a:xfrm>
        </p:grpSpPr>
        <p:pic>
          <p:nvPicPr>
            <p:cNvPr id="3098" name="Picture 2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9" name="Picture 2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1" name="Picture 2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2" name="Picture 3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3" name="Picture 3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5" name="Picture 3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6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6" name="Picture 3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7" name="Picture 3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8" name="Picture 3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9" name="Picture 3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0" name="Picture 3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1" name="Picture 3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2" name="Picture 4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3" name="Picture 4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4" name="Picture 4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8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5" name="Picture 4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6" name="Picture 4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6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7" name="Picture 4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8" name="Picture 4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9" name="Picture 4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4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0" name="Picture 4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1" name="Picture 4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2" name="Picture 5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3" name="Picture 5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4" name="Picture 5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5" name="Picture 5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6" name="Picture 5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7" name="Picture 5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8" name="Picture 5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4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9" name="Picture 5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0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0" name="Picture 5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1" name="Picture 5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2" name="Picture 6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3" name="Picture 6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4" name="Picture 62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5" name="Picture 6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6" name="Picture 6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6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7" name="Picture 6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8" name="Picture 6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9" name="Picture 6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0" name="Picture 68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1" name="Picture 6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2" name="Picture 7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" y="624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43" name="Group 71"/>
            <p:cNvGrpSpPr>
              <a:grpSpLocks/>
            </p:cNvGrpSpPr>
            <p:nvPr/>
          </p:nvGrpSpPr>
          <p:grpSpPr bwMode="auto">
            <a:xfrm>
              <a:off x="288" y="618"/>
              <a:ext cx="582" cy="102"/>
              <a:chOff x="4698" y="720"/>
              <a:chExt cx="582" cy="102"/>
            </a:xfrm>
          </p:grpSpPr>
          <p:pic>
            <p:nvPicPr>
              <p:cNvPr id="3144" name="Picture 72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" y="720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5" name="Picture 73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0" y="720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6" name="Picture 74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6" y="720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7" name="Picture 75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6" y="720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8" name="Picture 76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" y="720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49" name="Picture 77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8" y="720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150" name="Text Box 78"/>
          <p:cNvSpPr txBox="1">
            <a:spLocks noChangeArrowheads="1"/>
          </p:cNvSpPr>
          <p:nvPr/>
        </p:nvSpPr>
        <p:spPr bwMode="auto">
          <a:xfrm>
            <a:off x="852488" y="2133600"/>
            <a:ext cx="290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•</a:t>
            </a:r>
          </a:p>
        </p:txBody>
      </p:sp>
      <p:grpSp>
        <p:nvGrpSpPr>
          <p:cNvPr id="3151" name="Group 79"/>
          <p:cNvGrpSpPr>
            <a:grpSpLocks/>
          </p:cNvGrpSpPr>
          <p:nvPr/>
        </p:nvGrpSpPr>
        <p:grpSpPr bwMode="auto">
          <a:xfrm>
            <a:off x="1209675" y="2362200"/>
            <a:ext cx="2798763" cy="609600"/>
            <a:chOff x="816" y="1488"/>
            <a:chExt cx="1763" cy="384"/>
          </a:xfrm>
        </p:grpSpPr>
        <p:grpSp>
          <p:nvGrpSpPr>
            <p:cNvPr id="3152" name="Group 80"/>
            <p:cNvGrpSpPr>
              <a:grpSpLocks/>
            </p:cNvGrpSpPr>
            <p:nvPr/>
          </p:nvGrpSpPr>
          <p:grpSpPr bwMode="auto">
            <a:xfrm>
              <a:off x="816" y="1488"/>
              <a:ext cx="192" cy="384"/>
              <a:chOff x="4032" y="1440"/>
              <a:chExt cx="144" cy="480"/>
            </a:xfrm>
          </p:grpSpPr>
          <p:sp>
            <p:nvSpPr>
              <p:cNvPr id="3153" name="Line 81"/>
              <p:cNvSpPr>
                <a:spLocks noChangeShapeType="1"/>
              </p:cNvSpPr>
              <p:nvPr/>
            </p:nvSpPr>
            <p:spPr bwMode="auto">
              <a:xfrm flipH="1"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54" name="Line 82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155" name="Objec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9896880"/>
                </p:ext>
              </p:extLst>
            </p:nvPr>
          </p:nvGraphicFramePr>
          <p:xfrm>
            <a:off x="2333" y="1488"/>
            <a:ext cx="24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25" name="位图图像" r:id="rId14" imgW="390580" imgH="485586" progId="Paint.Picture">
                    <p:embed/>
                  </p:oleObj>
                </mc:Choice>
                <mc:Fallback>
                  <p:oleObj name="位图图像" r:id="rId14" imgW="390580" imgH="485586" progId="Paint.Picture">
                    <p:embed/>
                    <p:pic>
                      <p:nvPicPr>
                        <p:cNvPr id="3155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3" y="1488"/>
                          <a:ext cx="246" cy="306"/>
                        </a:xfrm>
                        <a:prstGeom prst="rect">
                          <a:avLst/>
                        </a:prstGeom>
                        <a:solidFill>
                          <a:schemeClr val="lt1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56" name="Group 84"/>
          <p:cNvGrpSpPr>
            <a:grpSpLocks/>
          </p:cNvGrpSpPr>
          <p:nvPr/>
        </p:nvGrpSpPr>
        <p:grpSpPr bwMode="auto">
          <a:xfrm>
            <a:off x="1143000" y="3733800"/>
            <a:ext cx="2667000" cy="609600"/>
            <a:chOff x="912" y="2496"/>
            <a:chExt cx="1446" cy="384"/>
          </a:xfrm>
        </p:grpSpPr>
        <p:grpSp>
          <p:nvGrpSpPr>
            <p:cNvPr id="3157" name="Group 85"/>
            <p:cNvGrpSpPr>
              <a:grpSpLocks/>
            </p:cNvGrpSpPr>
            <p:nvPr/>
          </p:nvGrpSpPr>
          <p:grpSpPr bwMode="auto">
            <a:xfrm>
              <a:off x="912" y="2496"/>
              <a:ext cx="192" cy="384"/>
              <a:chOff x="4032" y="1440"/>
              <a:chExt cx="144" cy="480"/>
            </a:xfrm>
          </p:grpSpPr>
          <p:sp>
            <p:nvSpPr>
              <p:cNvPr id="3158" name="Line 86"/>
              <p:cNvSpPr>
                <a:spLocks noChangeShapeType="1"/>
              </p:cNvSpPr>
              <p:nvPr/>
            </p:nvSpPr>
            <p:spPr bwMode="auto">
              <a:xfrm flipH="1"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59" name="Line 87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160" name="Object 88"/>
            <p:cNvGraphicFramePr>
              <a:graphicFrameLocks noChangeAspect="1"/>
            </p:cNvGraphicFramePr>
            <p:nvPr/>
          </p:nvGraphicFramePr>
          <p:xfrm>
            <a:off x="2112" y="2544"/>
            <a:ext cx="24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26" name="位图图像" r:id="rId16" imgW="390580" imgH="485586" progId="Paint.Picture">
                    <p:embed/>
                  </p:oleObj>
                </mc:Choice>
                <mc:Fallback>
                  <p:oleObj name="位图图像" r:id="rId16" imgW="390580" imgH="485586" progId="Paint.Picture">
                    <p:embed/>
                    <p:pic>
                      <p:nvPicPr>
                        <p:cNvPr id="316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544"/>
                          <a:ext cx="24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61" name="Group 89"/>
          <p:cNvGrpSpPr>
            <a:grpSpLocks/>
          </p:cNvGrpSpPr>
          <p:nvPr/>
        </p:nvGrpSpPr>
        <p:grpSpPr bwMode="auto">
          <a:xfrm>
            <a:off x="762000" y="5526360"/>
            <a:ext cx="3733800" cy="823913"/>
            <a:chOff x="288" y="3168"/>
            <a:chExt cx="2440" cy="519"/>
          </a:xfrm>
        </p:grpSpPr>
        <p:graphicFrame>
          <p:nvGraphicFramePr>
            <p:cNvPr id="3162" name="Object 9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88" y="3264"/>
            <a:ext cx="2352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27" name="Equation" r:id="rId17" imgW="1485720" imgH="203040" progId="Equation.3">
                    <p:embed/>
                  </p:oleObj>
                </mc:Choice>
                <mc:Fallback>
                  <p:oleObj name="Equation" r:id="rId17" imgW="1485720" imgH="203040" progId="Equation.3">
                    <p:embed/>
                    <p:pic>
                      <p:nvPicPr>
                        <p:cNvPr id="3162" name="Object 90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3264"/>
                          <a:ext cx="2352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63" name="Text Box 91"/>
            <p:cNvSpPr txBox="1">
              <a:spLocks noChangeArrowheads="1"/>
            </p:cNvSpPr>
            <p:nvPr/>
          </p:nvSpPr>
          <p:spPr bwMode="auto">
            <a:xfrm>
              <a:off x="2496" y="3168"/>
              <a:ext cx="232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zh-CN" altLang="en-US" sz="4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？</a:t>
              </a:r>
            </a:p>
          </p:txBody>
        </p:sp>
      </p:grpSp>
      <p:sp>
        <p:nvSpPr>
          <p:cNvPr id="3164" name="AutoShape 92" descr="30%"/>
          <p:cNvSpPr>
            <a:spLocks noChangeArrowheads="1"/>
          </p:cNvSpPr>
          <p:nvPr/>
        </p:nvSpPr>
        <p:spPr bwMode="auto">
          <a:xfrm>
            <a:off x="1184275" y="6212160"/>
            <a:ext cx="2077930" cy="457200"/>
          </a:xfrm>
          <a:prstGeom prst="wedgeRoundRectCallout">
            <a:avLst>
              <a:gd name="adj1" fmla="val -30525"/>
              <a:gd name="adj2" fmla="val -79907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最大值</a:t>
            </a:r>
          </a:p>
        </p:txBody>
      </p:sp>
      <p:grpSp>
        <p:nvGrpSpPr>
          <p:cNvPr id="3165" name="Group 93"/>
          <p:cNvGrpSpPr>
            <a:grpSpLocks/>
          </p:cNvGrpSpPr>
          <p:nvPr/>
        </p:nvGrpSpPr>
        <p:grpSpPr bwMode="auto">
          <a:xfrm>
            <a:off x="1032817" y="5577117"/>
            <a:ext cx="3424783" cy="783828"/>
            <a:chOff x="432" y="3264"/>
            <a:chExt cx="2247" cy="395"/>
          </a:xfrm>
        </p:grpSpPr>
        <p:grpSp>
          <p:nvGrpSpPr>
            <p:cNvPr id="3166" name="Group 94"/>
            <p:cNvGrpSpPr>
              <a:grpSpLocks/>
            </p:cNvGrpSpPr>
            <p:nvPr/>
          </p:nvGrpSpPr>
          <p:grpSpPr bwMode="auto">
            <a:xfrm>
              <a:off x="432" y="3264"/>
              <a:ext cx="192" cy="384"/>
              <a:chOff x="4032" y="1440"/>
              <a:chExt cx="144" cy="480"/>
            </a:xfrm>
          </p:grpSpPr>
          <p:sp>
            <p:nvSpPr>
              <p:cNvPr id="3167" name="Line 95"/>
              <p:cNvSpPr>
                <a:spLocks noChangeShapeType="1"/>
              </p:cNvSpPr>
              <p:nvPr/>
            </p:nvSpPr>
            <p:spPr bwMode="auto">
              <a:xfrm flipH="1"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68" name="Line 96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169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9668798"/>
                </p:ext>
              </p:extLst>
            </p:nvPr>
          </p:nvGraphicFramePr>
          <p:xfrm>
            <a:off x="2386" y="3294"/>
            <a:ext cx="293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28" name="BMP 图像" r:id="rId19" imgW="390600" imgH="485640" progId="Paint.Picture">
                    <p:embed/>
                  </p:oleObj>
                </mc:Choice>
                <mc:Fallback>
                  <p:oleObj name="BMP 图像" r:id="rId19" imgW="390600" imgH="485640" progId="Paint.Picture">
                    <p:embed/>
                    <p:pic>
                      <p:nvPicPr>
                        <p:cNvPr id="3169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6" y="3294"/>
                          <a:ext cx="293" cy="365"/>
                        </a:xfrm>
                        <a:prstGeom prst="rect">
                          <a:avLst/>
                        </a:prstGeom>
                        <a:solidFill>
                          <a:srgbClr val="C3C3C3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70" name="Group 98"/>
          <p:cNvGrpSpPr>
            <a:grpSpLocks/>
          </p:cNvGrpSpPr>
          <p:nvPr/>
        </p:nvGrpSpPr>
        <p:grpSpPr bwMode="auto">
          <a:xfrm>
            <a:off x="5029200" y="2209800"/>
            <a:ext cx="3810000" cy="609600"/>
            <a:chOff x="3216" y="1440"/>
            <a:chExt cx="2262" cy="384"/>
          </a:xfrm>
        </p:grpSpPr>
        <p:grpSp>
          <p:nvGrpSpPr>
            <p:cNvPr id="3171" name="Group 99"/>
            <p:cNvGrpSpPr>
              <a:grpSpLocks/>
            </p:cNvGrpSpPr>
            <p:nvPr/>
          </p:nvGrpSpPr>
          <p:grpSpPr bwMode="auto">
            <a:xfrm>
              <a:off x="3216" y="1440"/>
              <a:ext cx="192" cy="384"/>
              <a:chOff x="4032" y="1440"/>
              <a:chExt cx="144" cy="480"/>
            </a:xfrm>
          </p:grpSpPr>
          <p:sp>
            <p:nvSpPr>
              <p:cNvPr id="3172" name="Line 100"/>
              <p:cNvSpPr>
                <a:spLocks noChangeShapeType="1"/>
              </p:cNvSpPr>
              <p:nvPr/>
            </p:nvSpPr>
            <p:spPr bwMode="auto">
              <a:xfrm flipH="1"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3" name="Line 101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174" name="Object 102"/>
            <p:cNvGraphicFramePr>
              <a:graphicFrameLocks noChangeAspect="1"/>
            </p:cNvGraphicFramePr>
            <p:nvPr/>
          </p:nvGraphicFramePr>
          <p:xfrm>
            <a:off x="5232" y="1440"/>
            <a:ext cx="24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29" name="位图图像" r:id="rId21" imgW="390580" imgH="485586" progId="Paint.Picture">
                    <p:embed/>
                  </p:oleObj>
                </mc:Choice>
                <mc:Fallback>
                  <p:oleObj name="位图图像" r:id="rId21" imgW="390580" imgH="485586" progId="Paint.Picture">
                    <p:embed/>
                    <p:pic>
                      <p:nvPicPr>
                        <p:cNvPr id="3174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1440"/>
                          <a:ext cx="24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75" name="Group 103"/>
          <p:cNvGrpSpPr>
            <a:grpSpLocks/>
          </p:cNvGrpSpPr>
          <p:nvPr/>
        </p:nvGrpSpPr>
        <p:grpSpPr bwMode="auto">
          <a:xfrm>
            <a:off x="5133652" y="5373513"/>
            <a:ext cx="3038475" cy="641350"/>
            <a:chOff x="528" y="1827"/>
            <a:chExt cx="1962" cy="414"/>
          </a:xfrm>
        </p:grpSpPr>
        <p:graphicFrame>
          <p:nvGraphicFramePr>
            <p:cNvPr id="3176" name="Object 104"/>
            <p:cNvGraphicFramePr>
              <a:graphicFrameLocks noChangeAspect="1"/>
            </p:cNvGraphicFramePr>
            <p:nvPr/>
          </p:nvGraphicFramePr>
          <p:xfrm>
            <a:off x="528" y="1872"/>
            <a:ext cx="1349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30" name="公式" r:id="rId22" imgW="660240" imgH="177480" progId="Equation.3">
                    <p:embed/>
                  </p:oleObj>
                </mc:Choice>
                <mc:Fallback>
                  <p:oleObj name="公式" r:id="rId22" imgW="660240" imgH="177480" progId="Equation.3">
                    <p:embed/>
                    <p:pic>
                      <p:nvPicPr>
                        <p:cNvPr id="3176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872"/>
                          <a:ext cx="1349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7" name="Text Box 105"/>
            <p:cNvSpPr txBox="1">
              <a:spLocks noChangeArrowheads="1"/>
            </p:cNvSpPr>
            <p:nvPr/>
          </p:nvSpPr>
          <p:spPr bwMode="auto">
            <a:xfrm>
              <a:off x="1881" y="1827"/>
              <a:ext cx="609" cy="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zh-CN" altLang="en-US" sz="36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？</a:t>
              </a:r>
              <a:endParaRPr kumimoji="1" lang="zh-CN" altLang="en-US" sz="72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178" name="Group 106"/>
          <p:cNvGrpSpPr>
            <a:grpSpLocks/>
          </p:cNvGrpSpPr>
          <p:nvPr/>
        </p:nvGrpSpPr>
        <p:grpSpPr bwMode="auto">
          <a:xfrm>
            <a:off x="5192390" y="5983113"/>
            <a:ext cx="3513137" cy="830263"/>
            <a:chOff x="3285" y="3216"/>
            <a:chExt cx="2213" cy="523"/>
          </a:xfrm>
        </p:grpSpPr>
        <p:graphicFrame>
          <p:nvGraphicFramePr>
            <p:cNvPr id="3179" name="Object 10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285" y="3216"/>
            <a:ext cx="1732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31" name="Equation" r:id="rId24" imgW="939600" imgH="253800" progId="Equation.3">
                    <p:embed/>
                  </p:oleObj>
                </mc:Choice>
                <mc:Fallback>
                  <p:oleObj name="Equation" r:id="rId24" imgW="939600" imgH="253800" progId="Equation.3">
                    <p:embed/>
                    <p:pic>
                      <p:nvPicPr>
                        <p:cNvPr id="3179" name="Object 107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5" y="3216"/>
                          <a:ext cx="1732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80" name="Text Box 108"/>
            <p:cNvSpPr txBox="1">
              <a:spLocks noChangeArrowheads="1"/>
            </p:cNvSpPr>
            <p:nvPr/>
          </p:nvSpPr>
          <p:spPr bwMode="auto">
            <a:xfrm>
              <a:off x="4996" y="3220"/>
              <a:ext cx="502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zh-CN" altLang="en-US" sz="4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？</a:t>
              </a:r>
              <a:endParaRPr kumimoji="1" lang="zh-CN" altLang="en-US" sz="4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181" name="Group 109"/>
          <p:cNvGrpSpPr>
            <a:grpSpLocks/>
          </p:cNvGrpSpPr>
          <p:nvPr/>
        </p:nvGrpSpPr>
        <p:grpSpPr bwMode="auto">
          <a:xfrm>
            <a:off x="5505127" y="5297313"/>
            <a:ext cx="2295525" cy="823913"/>
            <a:chOff x="3456" y="2784"/>
            <a:chExt cx="1446" cy="519"/>
          </a:xfrm>
        </p:grpSpPr>
        <p:graphicFrame>
          <p:nvGraphicFramePr>
            <p:cNvPr id="3182" name="Object 110"/>
            <p:cNvGraphicFramePr>
              <a:graphicFrameLocks noChangeAspect="1"/>
            </p:cNvGraphicFramePr>
            <p:nvPr/>
          </p:nvGraphicFramePr>
          <p:xfrm>
            <a:off x="4656" y="2880"/>
            <a:ext cx="24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32" name="位图图像" r:id="rId26" imgW="390580" imgH="485586" progId="Paint.Picture">
                    <p:embed/>
                  </p:oleObj>
                </mc:Choice>
                <mc:Fallback>
                  <p:oleObj name="位图图像" r:id="rId26" imgW="390580" imgH="485586" progId="Paint.Picture">
                    <p:embed/>
                    <p:pic>
                      <p:nvPicPr>
                        <p:cNvPr id="3182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2880"/>
                          <a:ext cx="24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83" name="Text Box 111"/>
            <p:cNvSpPr txBox="1">
              <a:spLocks noChangeArrowheads="1"/>
            </p:cNvSpPr>
            <p:nvPr/>
          </p:nvSpPr>
          <p:spPr bwMode="auto">
            <a:xfrm>
              <a:off x="3456" y="2784"/>
              <a:ext cx="294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8F8F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4800" b="1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</a:t>
              </a:r>
              <a:endParaRPr kumimoji="1" lang="en-US" altLang="zh-CN" sz="48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184" name="Group 112"/>
          <p:cNvGrpSpPr>
            <a:grpSpLocks/>
          </p:cNvGrpSpPr>
          <p:nvPr/>
        </p:nvGrpSpPr>
        <p:grpSpPr bwMode="auto">
          <a:xfrm>
            <a:off x="5616252" y="6135513"/>
            <a:ext cx="2819400" cy="609600"/>
            <a:chOff x="3456" y="3312"/>
            <a:chExt cx="1878" cy="384"/>
          </a:xfrm>
        </p:grpSpPr>
        <p:grpSp>
          <p:nvGrpSpPr>
            <p:cNvPr id="3185" name="Group 113"/>
            <p:cNvGrpSpPr>
              <a:grpSpLocks/>
            </p:cNvGrpSpPr>
            <p:nvPr/>
          </p:nvGrpSpPr>
          <p:grpSpPr bwMode="auto">
            <a:xfrm>
              <a:off x="3456" y="3312"/>
              <a:ext cx="192" cy="384"/>
              <a:chOff x="4032" y="1440"/>
              <a:chExt cx="144" cy="480"/>
            </a:xfrm>
          </p:grpSpPr>
          <p:sp>
            <p:nvSpPr>
              <p:cNvPr id="3186" name="Line 114"/>
              <p:cNvSpPr>
                <a:spLocks noChangeShapeType="1"/>
              </p:cNvSpPr>
              <p:nvPr/>
            </p:nvSpPr>
            <p:spPr bwMode="auto">
              <a:xfrm flipH="1"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87" name="Line 115"/>
              <p:cNvSpPr>
                <a:spLocks noChangeShapeType="1"/>
              </p:cNvSpPr>
              <p:nvPr/>
            </p:nvSpPr>
            <p:spPr bwMode="auto">
              <a:xfrm>
                <a:off x="4032" y="1440"/>
                <a:ext cx="144" cy="48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188" name="Object 116"/>
            <p:cNvGraphicFramePr>
              <a:graphicFrameLocks noChangeAspect="1"/>
            </p:cNvGraphicFramePr>
            <p:nvPr/>
          </p:nvGraphicFramePr>
          <p:xfrm>
            <a:off x="5088" y="3312"/>
            <a:ext cx="24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633" name="位图图像" r:id="rId27" imgW="390580" imgH="485586" progId="Paint.Picture">
                    <p:embed/>
                  </p:oleObj>
                </mc:Choice>
                <mc:Fallback>
                  <p:oleObj name="位图图像" r:id="rId27" imgW="390580" imgH="485586" progId="Paint.Picture">
                    <p:embed/>
                    <p:pic>
                      <p:nvPicPr>
                        <p:cNvPr id="3188" name="Object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3312"/>
                          <a:ext cx="24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89" name="AutoShape 117" descr="40%"/>
          <p:cNvSpPr>
            <a:spLocks noChangeArrowheads="1"/>
          </p:cNvSpPr>
          <p:nvPr/>
        </p:nvSpPr>
        <p:spPr bwMode="auto">
          <a:xfrm>
            <a:off x="7333927" y="5449713"/>
            <a:ext cx="1066800" cy="457200"/>
          </a:xfrm>
          <a:prstGeom prst="wedgeEllipseCallout">
            <a:avLst>
              <a:gd name="adj1" fmla="val -74556"/>
              <a:gd name="adj2" fmla="val 120139"/>
            </a:avLst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latin typeface="+mn-lt"/>
                <a:ea typeface="+mn-ea"/>
              </a:rPr>
              <a:t>负号</a:t>
            </a:r>
          </a:p>
        </p:txBody>
      </p:sp>
      <p:grpSp>
        <p:nvGrpSpPr>
          <p:cNvPr id="3190" name="Group 118"/>
          <p:cNvGrpSpPr>
            <a:grpSpLocks/>
          </p:cNvGrpSpPr>
          <p:nvPr/>
        </p:nvGrpSpPr>
        <p:grpSpPr bwMode="auto">
          <a:xfrm>
            <a:off x="4724400" y="1066800"/>
            <a:ext cx="152400" cy="5105400"/>
            <a:chOff x="2928" y="624"/>
            <a:chExt cx="120" cy="3097"/>
          </a:xfrm>
        </p:grpSpPr>
        <p:pic>
          <p:nvPicPr>
            <p:cNvPr id="3191" name="Picture 119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" y="3619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92" name="Picture 120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" y="3523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93" name="Picture 121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" y="3427"/>
              <a:ext cx="102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94" name="Group 122"/>
            <p:cNvGrpSpPr>
              <a:grpSpLocks/>
            </p:cNvGrpSpPr>
            <p:nvPr/>
          </p:nvGrpSpPr>
          <p:grpSpPr bwMode="auto">
            <a:xfrm flipH="1">
              <a:off x="2946" y="3043"/>
              <a:ext cx="96" cy="390"/>
              <a:chOff x="3360" y="3168"/>
              <a:chExt cx="102" cy="390"/>
            </a:xfrm>
          </p:grpSpPr>
          <p:pic>
            <p:nvPicPr>
              <p:cNvPr id="3195" name="Picture 123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456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96" name="Picture 124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360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97" name="Picture 125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264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98" name="Picture 126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168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99" name="Group 127"/>
            <p:cNvGrpSpPr>
              <a:grpSpLocks/>
            </p:cNvGrpSpPr>
            <p:nvPr/>
          </p:nvGrpSpPr>
          <p:grpSpPr bwMode="auto">
            <a:xfrm>
              <a:off x="2946" y="1885"/>
              <a:ext cx="102" cy="1158"/>
              <a:chOff x="3360" y="2400"/>
              <a:chExt cx="102" cy="1158"/>
            </a:xfrm>
          </p:grpSpPr>
          <p:grpSp>
            <p:nvGrpSpPr>
              <p:cNvPr id="3200" name="Group 128"/>
              <p:cNvGrpSpPr>
                <a:grpSpLocks/>
              </p:cNvGrpSpPr>
              <p:nvPr/>
            </p:nvGrpSpPr>
            <p:grpSpPr bwMode="auto">
              <a:xfrm>
                <a:off x="3360" y="3168"/>
                <a:ext cx="102" cy="390"/>
                <a:chOff x="3360" y="3168"/>
                <a:chExt cx="102" cy="390"/>
              </a:xfrm>
            </p:grpSpPr>
            <p:pic>
              <p:nvPicPr>
                <p:cNvPr id="3201" name="Picture 129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456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02" name="Picture 130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360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03" name="Picture 131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264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04" name="Picture 132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168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205" name="Group 133"/>
              <p:cNvGrpSpPr>
                <a:grpSpLocks/>
              </p:cNvGrpSpPr>
              <p:nvPr/>
            </p:nvGrpSpPr>
            <p:grpSpPr bwMode="auto">
              <a:xfrm>
                <a:off x="3360" y="2784"/>
                <a:ext cx="102" cy="390"/>
                <a:chOff x="3360" y="3168"/>
                <a:chExt cx="102" cy="390"/>
              </a:xfrm>
            </p:grpSpPr>
            <p:pic>
              <p:nvPicPr>
                <p:cNvPr id="3206" name="Picture 134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456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07" name="Picture 135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360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08" name="Picture 136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264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09" name="Picture 137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168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210" name="Group 138"/>
              <p:cNvGrpSpPr>
                <a:grpSpLocks/>
              </p:cNvGrpSpPr>
              <p:nvPr/>
            </p:nvGrpSpPr>
            <p:grpSpPr bwMode="auto">
              <a:xfrm flipH="1">
                <a:off x="3360" y="2400"/>
                <a:ext cx="96" cy="390"/>
                <a:chOff x="3360" y="3168"/>
                <a:chExt cx="102" cy="390"/>
              </a:xfrm>
            </p:grpSpPr>
            <p:pic>
              <p:nvPicPr>
                <p:cNvPr id="3211" name="Picture 139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456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12" name="Picture 140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360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13" name="Picture 141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264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14" name="Picture 142" descr="Green and Black Diamond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3168"/>
                  <a:ext cx="102" cy="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15" name="Group 143"/>
            <p:cNvGrpSpPr>
              <a:grpSpLocks/>
            </p:cNvGrpSpPr>
            <p:nvPr/>
          </p:nvGrpSpPr>
          <p:grpSpPr bwMode="auto">
            <a:xfrm>
              <a:off x="2946" y="1507"/>
              <a:ext cx="102" cy="390"/>
              <a:chOff x="3360" y="3168"/>
              <a:chExt cx="102" cy="390"/>
            </a:xfrm>
          </p:grpSpPr>
          <p:pic>
            <p:nvPicPr>
              <p:cNvPr id="3216" name="Picture 144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456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17" name="Picture 145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360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18" name="Picture 146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264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19" name="Picture 147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168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20" name="Group 148"/>
            <p:cNvGrpSpPr>
              <a:grpSpLocks/>
            </p:cNvGrpSpPr>
            <p:nvPr/>
          </p:nvGrpSpPr>
          <p:grpSpPr bwMode="auto">
            <a:xfrm>
              <a:off x="2946" y="1123"/>
              <a:ext cx="102" cy="390"/>
              <a:chOff x="3360" y="3168"/>
              <a:chExt cx="102" cy="390"/>
            </a:xfrm>
          </p:grpSpPr>
          <p:pic>
            <p:nvPicPr>
              <p:cNvPr id="3221" name="Picture 149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456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22" name="Picture 150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360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23" name="Picture 151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264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24" name="Picture 152" descr="Green and Black Diamon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3168"/>
                <a:ext cx="102" cy="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25" name="Picture 153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6" y="1027"/>
              <a:ext cx="96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26" name="Picture 154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6" y="931"/>
              <a:ext cx="96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27" name="Picture 155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6" y="835"/>
              <a:ext cx="96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28" name="Picture 156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46" y="739"/>
              <a:ext cx="96" cy="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29" name="Picture 157" descr="Green and Black Diamon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28" y="624"/>
              <a:ext cx="114" cy="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30" name="Group 158"/>
          <p:cNvGrpSpPr>
            <a:grpSpLocks/>
          </p:cNvGrpSpPr>
          <p:nvPr/>
        </p:nvGrpSpPr>
        <p:grpSpPr bwMode="auto">
          <a:xfrm>
            <a:off x="498475" y="5069160"/>
            <a:ext cx="4000500" cy="609600"/>
            <a:chOff x="314" y="2736"/>
            <a:chExt cx="2520" cy="384"/>
          </a:xfrm>
        </p:grpSpPr>
        <p:grpSp>
          <p:nvGrpSpPr>
            <p:cNvPr id="3231" name="Group 159"/>
            <p:cNvGrpSpPr>
              <a:grpSpLocks/>
            </p:cNvGrpSpPr>
            <p:nvPr/>
          </p:nvGrpSpPr>
          <p:grpSpPr bwMode="auto">
            <a:xfrm>
              <a:off x="314" y="2736"/>
              <a:ext cx="2520" cy="384"/>
              <a:chOff x="314" y="2736"/>
              <a:chExt cx="2520" cy="384"/>
            </a:xfrm>
          </p:grpSpPr>
          <p:sp>
            <p:nvSpPr>
              <p:cNvPr id="3232" name="Rectangle 160"/>
              <p:cNvSpPr>
                <a:spLocks noChangeArrowheads="1"/>
              </p:cNvSpPr>
              <p:nvPr/>
            </p:nvSpPr>
            <p:spPr bwMode="auto">
              <a:xfrm>
                <a:off x="314" y="2736"/>
                <a:ext cx="1056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2.</a:t>
                </a:r>
                <a:r>
                  <a:rPr kumimoji="1" lang="zh-CN" altLang="en-US" sz="2800" b="1">
                    <a:solidFill>
                      <a:srgbClr val="000099"/>
                    </a:solidFill>
                    <a:latin typeface="宋体" panose="02010600030101010101" pitchFamily="2" charset="-122"/>
                  </a:rPr>
                  <a:t>已知：</a:t>
                </a:r>
                <a:endParaRPr kumimoji="1" lang="zh-CN" altLang="en-US" sz="2800" b="1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3233" name="Object 161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1202" y="2736"/>
              <a:ext cx="1632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1634" name="Equation" r:id="rId28" imgW="863280" imgH="228600" progId="Equation.3">
                      <p:embed/>
                    </p:oleObj>
                  </mc:Choice>
                  <mc:Fallback>
                    <p:oleObj name="Equation" r:id="rId28" imgW="863280" imgH="228600" progId="Equation.3">
                      <p:embed/>
                      <p:pic>
                        <p:nvPicPr>
                          <p:cNvPr id="3233" name="Object 161">
                            <a:hlinkClick r:id="" action="ppaction://ole?verb=0"/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2" y="2736"/>
                            <a:ext cx="1632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accent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34" name="Group 162"/>
            <p:cNvGrpSpPr>
              <a:grpSpLocks/>
            </p:cNvGrpSpPr>
            <p:nvPr/>
          </p:nvGrpSpPr>
          <p:grpSpPr bwMode="auto">
            <a:xfrm>
              <a:off x="1968" y="2817"/>
              <a:ext cx="576" cy="240"/>
              <a:chOff x="1968" y="2817"/>
              <a:chExt cx="576" cy="240"/>
            </a:xfrm>
          </p:grpSpPr>
          <p:sp>
            <p:nvSpPr>
              <p:cNvPr id="3235" name="Line 163"/>
              <p:cNvSpPr>
                <a:spLocks noChangeShapeType="1"/>
              </p:cNvSpPr>
              <p:nvPr/>
            </p:nvSpPr>
            <p:spPr bwMode="auto">
              <a:xfrm flipH="1">
                <a:off x="1968" y="2817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36" name="Line 164"/>
              <p:cNvSpPr>
                <a:spLocks noChangeShapeType="1"/>
              </p:cNvSpPr>
              <p:nvPr/>
            </p:nvSpPr>
            <p:spPr bwMode="auto">
              <a:xfrm>
                <a:off x="1968" y="3057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237" name="Group 165"/>
          <p:cNvGrpSpPr>
            <a:grpSpLocks/>
          </p:cNvGrpSpPr>
          <p:nvPr/>
        </p:nvGrpSpPr>
        <p:grpSpPr bwMode="auto">
          <a:xfrm>
            <a:off x="4932040" y="4230513"/>
            <a:ext cx="3338512" cy="1100138"/>
            <a:chOff x="3121" y="2112"/>
            <a:chExt cx="2103" cy="693"/>
          </a:xfrm>
        </p:grpSpPr>
        <p:grpSp>
          <p:nvGrpSpPr>
            <p:cNvPr id="3238" name="Group 166"/>
            <p:cNvGrpSpPr>
              <a:grpSpLocks/>
            </p:cNvGrpSpPr>
            <p:nvPr/>
          </p:nvGrpSpPr>
          <p:grpSpPr bwMode="auto">
            <a:xfrm>
              <a:off x="3121" y="2112"/>
              <a:ext cx="2103" cy="693"/>
              <a:chOff x="3121" y="2112"/>
              <a:chExt cx="2103" cy="693"/>
            </a:xfrm>
          </p:grpSpPr>
          <p:sp>
            <p:nvSpPr>
              <p:cNvPr id="3239" name="Rectangle 167"/>
              <p:cNvSpPr>
                <a:spLocks noChangeArrowheads="1"/>
              </p:cNvSpPr>
              <p:nvPr/>
            </p:nvSpPr>
            <p:spPr bwMode="auto">
              <a:xfrm>
                <a:off x="3121" y="2112"/>
                <a:ext cx="1350" cy="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00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4.</a:t>
                </a:r>
                <a:r>
                  <a:rPr kumimoji="1" lang="zh-CN" altLang="en-US" sz="2800" b="1">
                    <a:solidFill>
                      <a:srgbClr val="00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</a:rPr>
                  <a:t>已知：</a:t>
                </a:r>
                <a:endParaRPr kumimoji="1" lang="zh-CN" altLang="en-US" sz="2800" b="1">
                  <a:solidFill>
                    <a:srgbClr val="0033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3240" name="Object 168"/>
              <p:cNvGraphicFramePr>
                <a:graphicFrameLocks noChangeAspect="1"/>
              </p:cNvGraphicFramePr>
              <p:nvPr/>
            </p:nvGraphicFramePr>
            <p:xfrm>
              <a:off x="3299" y="2427"/>
              <a:ext cx="1925" cy="3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1635" name="Equation" r:id="rId30" imgW="1066680" imgH="228600" progId="Equation.DSMT4">
                      <p:embed/>
                    </p:oleObj>
                  </mc:Choice>
                  <mc:Fallback>
                    <p:oleObj name="Equation" r:id="rId30" imgW="1066680" imgH="228600" progId="Equation.DSMT4">
                      <p:embed/>
                      <p:pic>
                        <p:nvPicPr>
                          <p:cNvPr id="3240" name="Object 1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99" y="2427"/>
                            <a:ext cx="1925" cy="3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41" name="Group 169"/>
            <p:cNvGrpSpPr>
              <a:grpSpLocks/>
            </p:cNvGrpSpPr>
            <p:nvPr/>
          </p:nvGrpSpPr>
          <p:grpSpPr bwMode="auto">
            <a:xfrm>
              <a:off x="4272" y="2496"/>
              <a:ext cx="576" cy="240"/>
              <a:chOff x="1968" y="2817"/>
              <a:chExt cx="576" cy="240"/>
            </a:xfrm>
          </p:grpSpPr>
          <p:sp>
            <p:nvSpPr>
              <p:cNvPr id="3242" name="Line 170"/>
              <p:cNvSpPr>
                <a:spLocks noChangeShapeType="1"/>
              </p:cNvSpPr>
              <p:nvPr/>
            </p:nvSpPr>
            <p:spPr bwMode="auto">
              <a:xfrm flipH="1">
                <a:off x="1968" y="2817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43" name="Line 171"/>
              <p:cNvSpPr>
                <a:spLocks noChangeShapeType="1"/>
              </p:cNvSpPr>
              <p:nvPr/>
            </p:nvSpPr>
            <p:spPr bwMode="auto">
              <a:xfrm>
                <a:off x="1968" y="3057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3244" name="Object 1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377470"/>
              </p:ext>
            </p:extLst>
          </p:nvPr>
        </p:nvGraphicFramePr>
        <p:xfrm>
          <a:off x="2362200" y="6212160"/>
          <a:ext cx="68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636" name="公式" r:id="rId32" imgW="380880" imgH="215640" progId="Equation.3">
                  <p:embed/>
                </p:oleObj>
              </mc:Choice>
              <mc:Fallback>
                <p:oleObj name="公式" r:id="rId32" imgW="380880" imgH="215640" progId="Equation.3">
                  <p:embed/>
                  <p:pic>
                    <p:nvPicPr>
                      <p:cNvPr id="3244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6212160"/>
                        <a:ext cx="685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94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2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7" dur="500"/>
                                        <p:tgtEl>
                                          <p:spTgt spid="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2" dur="5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 animBg="1" autoUpdateAnimBg="0"/>
      <p:bldP spid="3094" grpId="0" animBg="1" autoUpdateAnimBg="0"/>
      <p:bldP spid="3095" grpId="0" animBg="1" autoUpdateAnimBg="0"/>
      <p:bldP spid="3096" grpId="0" animBg="1" autoUpdateAnimBg="0"/>
      <p:bldP spid="3150" grpId="0" autoUpdateAnimBg="0"/>
      <p:bldP spid="3164" grpId="0" animBg="1" autoUpdateAnimBg="0"/>
      <p:bldP spid="3189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5833464" y="4240589"/>
            <a:ext cx="3310537" cy="26089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726522758"/>
              </p:ext>
            </p:extLst>
          </p:nvPr>
        </p:nvGraphicFramePr>
        <p:xfrm>
          <a:off x="5297517" y="1258479"/>
          <a:ext cx="4381121" cy="2824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272" name="Rectangle 34"/>
          <p:cNvSpPr>
            <a:spLocks noGrp="1" noChangeArrowheads="1"/>
          </p:cNvSpPr>
          <p:nvPr>
            <p:ph type="title" idx="4294967295"/>
          </p:nvPr>
        </p:nvSpPr>
        <p:spPr>
          <a:xfrm>
            <a:off x="1133115" y="14531"/>
            <a:ext cx="7535862" cy="680919"/>
          </a:xfrm>
          <a:prstGeom prst="round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55000" cap="flat" cmpd="thickThin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457200"/>
            <a:r>
              <a:rPr lang="en-US" altLang="zh-CN" sz="3200" dirty="0">
                <a:solidFill>
                  <a:schemeClr val="bg1"/>
                </a:solidFill>
                <a:latin typeface="+mj-ea"/>
                <a:cs typeface="+mn-cs"/>
              </a:rPr>
              <a:t>4.3　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单一参数的交流电路（</a:t>
            </a:r>
            <a:r>
              <a:rPr lang="en-US" altLang="zh-CN" sz="3200" dirty="0">
                <a:solidFill>
                  <a:schemeClr val="bg1"/>
                </a:solidFill>
                <a:latin typeface="+mj-ea"/>
                <a:cs typeface="+mn-cs"/>
              </a:rPr>
              <a:t>R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  <a:latin typeface="+mj-ea"/>
                <a:cs typeface="+mn-cs"/>
              </a:rPr>
              <a:t>L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  <a:latin typeface="+mj-ea"/>
                <a:cs typeface="+mn-cs"/>
              </a:rPr>
              <a:t>C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）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11936" y="889385"/>
            <a:ext cx="3524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CC3300"/>
                </a:solidFill>
                <a:latin typeface="Times New Roman" panose="02020603050405020304" pitchFamily="18" charset="0"/>
              </a:rPr>
              <a:t>4.3.1　</a:t>
            </a:r>
            <a:r>
              <a:rPr lang="zh-CN" altLang="en-US" b="1" dirty="0">
                <a:solidFill>
                  <a:srgbClr val="CC3300"/>
                </a:solidFill>
                <a:latin typeface="Times New Roman" panose="02020603050405020304" pitchFamily="18" charset="0"/>
              </a:rPr>
              <a:t>电阻元件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86469" y="1730387"/>
            <a:ext cx="1447800" cy="1839913"/>
            <a:chOff x="5" y="9"/>
            <a:chExt cx="912" cy="1159"/>
          </a:xfrm>
        </p:grpSpPr>
        <p:sp>
          <p:nvSpPr>
            <p:cNvPr id="11305" name="未知"/>
            <p:cNvSpPr>
              <a:spLocks/>
            </p:cNvSpPr>
            <p:nvPr/>
          </p:nvSpPr>
          <p:spPr bwMode="auto">
            <a:xfrm>
              <a:off x="103" y="360"/>
              <a:ext cx="528" cy="768"/>
            </a:xfrm>
            <a:custGeom>
              <a:avLst/>
              <a:gdLst>
                <a:gd name="T0" fmla="*/ 0 w 528"/>
                <a:gd name="T1" fmla="*/ 0 h 768"/>
                <a:gd name="T2" fmla="*/ 528 w 528"/>
                <a:gd name="T3" fmla="*/ 0 h 768"/>
                <a:gd name="T4" fmla="*/ 528 w 528"/>
                <a:gd name="T5" fmla="*/ 768 h 768"/>
                <a:gd name="T6" fmla="*/ 0 w 528"/>
                <a:gd name="T7" fmla="*/ 768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768"/>
                <a:gd name="T14" fmla="*/ 528 w 528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768">
                  <a:moveTo>
                    <a:pt x="0" y="0"/>
                  </a:moveTo>
                  <a:lnTo>
                    <a:pt x="528" y="0"/>
                  </a:lnTo>
                  <a:lnTo>
                    <a:pt x="528" y="768"/>
                  </a:lnTo>
                  <a:lnTo>
                    <a:pt x="0" y="76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6" name="Oval 9"/>
            <p:cNvSpPr>
              <a:spLocks noChangeArrowheads="1"/>
            </p:cNvSpPr>
            <p:nvPr/>
          </p:nvSpPr>
          <p:spPr bwMode="auto">
            <a:xfrm>
              <a:off x="79" y="336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07" name="Oval 10"/>
            <p:cNvSpPr>
              <a:spLocks noChangeArrowheads="1"/>
            </p:cNvSpPr>
            <p:nvPr/>
          </p:nvSpPr>
          <p:spPr bwMode="auto">
            <a:xfrm>
              <a:off x="79" y="1104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08" name="Text Box 11"/>
            <p:cNvSpPr txBox="1">
              <a:spLocks noChangeArrowheads="1"/>
            </p:cNvSpPr>
            <p:nvPr/>
          </p:nvSpPr>
          <p:spPr bwMode="auto">
            <a:xfrm>
              <a:off x="684" y="597"/>
              <a:ext cx="23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 dirty="0">
                  <a:latin typeface="Times New Roman" panose="02020603050405020304" pitchFamily="18" charset="0"/>
                </a:rPr>
                <a:t>R</a:t>
              </a:r>
              <a:endParaRPr lang="en-US" altLang="zh-CN" sz="2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309" name="Rectangle 12"/>
            <p:cNvSpPr>
              <a:spLocks noChangeArrowheads="1"/>
            </p:cNvSpPr>
            <p:nvPr/>
          </p:nvSpPr>
          <p:spPr bwMode="auto">
            <a:xfrm rot="5400000">
              <a:off x="487" y="696"/>
              <a:ext cx="288" cy="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310" name="Text Box 13"/>
            <p:cNvSpPr txBox="1">
              <a:spLocks noChangeArrowheads="1"/>
            </p:cNvSpPr>
            <p:nvPr/>
          </p:nvSpPr>
          <p:spPr bwMode="auto">
            <a:xfrm>
              <a:off x="13" y="899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11311" name="Text Box 14"/>
            <p:cNvSpPr txBox="1">
              <a:spLocks noChangeArrowheads="1"/>
            </p:cNvSpPr>
            <p:nvPr/>
          </p:nvSpPr>
          <p:spPr bwMode="auto">
            <a:xfrm>
              <a:off x="5" y="361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312" name="Text Box 15"/>
            <p:cNvSpPr txBox="1">
              <a:spLocks noChangeArrowheads="1"/>
            </p:cNvSpPr>
            <p:nvPr/>
          </p:nvSpPr>
          <p:spPr bwMode="auto">
            <a:xfrm>
              <a:off x="18" y="592"/>
              <a:ext cx="21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13" name="Line 16"/>
            <p:cNvSpPr>
              <a:spLocks noChangeShapeType="1"/>
            </p:cNvSpPr>
            <p:nvPr/>
          </p:nvSpPr>
          <p:spPr bwMode="auto">
            <a:xfrm flipV="1">
              <a:off x="247" y="276"/>
              <a:ext cx="276" cy="0"/>
            </a:xfrm>
            <a:prstGeom prst="line">
              <a:avLst/>
            </a:prstGeom>
            <a:noFill/>
            <a:ln w="25400">
              <a:solidFill>
                <a:srgbClr val="66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14" name="Text Box 17"/>
            <p:cNvSpPr txBox="1">
              <a:spLocks noChangeArrowheads="1"/>
            </p:cNvSpPr>
            <p:nvPr/>
          </p:nvSpPr>
          <p:spPr bwMode="auto">
            <a:xfrm>
              <a:off x="285" y="9"/>
              <a:ext cx="1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1095374" y="1360546"/>
            <a:ext cx="21194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1．</a:t>
            </a:r>
            <a:r>
              <a:rPr lang="zh-CN" altLang="en-US" sz="20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电压电流关系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178608" y="2679874"/>
            <a:ext cx="1468034" cy="734625"/>
            <a:chOff x="5872880" y="3945767"/>
            <a:chExt cx="1468034" cy="734625"/>
          </a:xfrm>
        </p:grpSpPr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>
              <a:off x="5872880" y="3954007"/>
              <a:ext cx="1468034" cy="726385"/>
            </a:xfrm>
            <a:prstGeom prst="rect">
              <a:avLst/>
            </a:prstGeom>
            <a:ln/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381" name="Text Box 21"/>
            <p:cNvSpPr txBox="1">
              <a:spLocks noChangeArrowheads="1"/>
            </p:cNvSpPr>
            <p:nvPr/>
          </p:nvSpPr>
          <p:spPr bwMode="auto">
            <a:xfrm>
              <a:off x="5887759" y="3945767"/>
              <a:ext cx="14382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欧姆定律</a:t>
              </a:r>
            </a:p>
          </p:txBody>
        </p:sp>
        <p:graphicFrame>
          <p:nvGraphicFramePr>
            <p:cNvPr id="15384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2463148"/>
                </p:ext>
              </p:extLst>
            </p:nvPr>
          </p:nvGraphicFramePr>
          <p:xfrm>
            <a:off x="6084980" y="4258003"/>
            <a:ext cx="1043834" cy="422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489" name="Equation" r:id="rId8" imgW="457200" imgH="177480" progId="Equation.DSMT4">
                    <p:embed/>
                  </p:oleObj>
                </mc:Choice>
                <mc:Fallback>
                  <p:oleObj name="Equation" r:id="rId8" imgW="457200" imgH="177480" progId="Equation.DSMT4">
                    <p:embed/>
                    <p:pic>
                      <p:nvPicPr>
                        <p:cNvPr id="15384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4980" y="4258003"/>
                          <a:ext cx="1043834" cy="422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436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292754"/>
              </p:ext>
            </p:extLst>
          </p:nvPr>
        </p:nvGraphicFramePr>
        <p:xfrm>
          <a:off x="7874126" y="3147290"/>
          <a:ext cx="1184374" cy="40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90" name="Equation" r:id="rId10" imgW="558720" imgH="190440" progId="Equation.DSMT4">
                  <p:embed/>
                </p:oleObj>
              </mc:Choice>
              <mc:Fallback>
                <p:oleObj name="Equation" r:id="rId10" imgW="558720" imgH="190440" progId="Equation.DSMT4">
                  <p:embed/>
                  <p:pic>
                    <p:nvPicPr>
                      <p:cNvPr id="16436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126" y="3147290"/>
                        <a:ext cx="1184374" cy="4013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071396"/>
              </p:ext>
            </p:extLst>
          </p:nvPr>
        </p:nvGraphicFramePr>
        <p:xfrm>
          <a:off x="7861237" y="3154136"/>
          <a:ext cx="100488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91" name="Equation" r:id="rId12" imgW="419040" imgH="152280" progId="Equation.DSMT4">
                  <p:embed/>
                </p:oleObj>
              </mc:Choice>
              <mc:Fallback>
                <p:oleObj name="Equation" r:id="rId12" imgW="419040" imgH="152280" progId="Equation.DSMT4">
                  <p:embed/>
                  <p:pic>
                    <p:nvPicPr>
                      <p:cNvPr id="3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1237" y="3154136"/>
                        <a:ext cx="100488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7992215" y="1800845"/>
            <a:ext cx="9481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en-US" sz="2000" b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相等</a:t>
            </a:r>
          </a:p>
        </p:txBody>
      </p:sp>
      <p:sp>
        <p:nvSpPr>
          <p:cNvPr id="52" name="Text Box 21"/>
          <p:cNvSpPr txBox="1">
            <a:spLocks noChangeArrowheads="1"/>
          </p:cNvSpPr>
          <p:nvPr/>
        </p:nvSpPr>
        <p:spPr bwMode="auto">
          <a:xfrm>
            <a:off x="8001135" y="2444671"/>
            <a:ext cx="9481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en-US" sz="2000" b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相等</a:t>
            </a: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468999116"/>
              </p:ext>
            </p:extLst>
          </p:nvPr>
        </p:nvGraphicFramePr>
        <p:xfrm>
          <a:off x="1868539" y="1628366"/>
          <a:ext cx="3855971" cy="101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8" name="矩形: 圆角 4"/>
          <p:cNvSpPr txBox="1"/>
          <p:nvPr/>
        </p:nvSpPr>
        <p:spPr>
          <a:xfrm>
            <a:off x="4278681" y="1417084"/>
            <a:ext cx="1371918" cy="484164"/>
          </a:xfrm>
          <a:prstGeom prst="wedgeRoundRectCallout">
            <a:avLst>
              <a:gd name="adj1" fmla="val -25189"/>
              <a:gd name="adj2" fmla="val 73397"/>
              <a:gd name="adj3" fmla="val 16667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>
            <a:lvl1pPr>
              <a:defRPr i="1"/>
            </a:lvl1pPr>
          </a:lstStyle>
          <a:p>
            <a:pPr algn="ctr"/>
            <a:r>
              <a:rPr lang="en-US" altLang="zh-CN" sz="2000" b="0" dirty="0">
                <a:solidFill>
                  <a:schemeClr val="tx1"/>
                </a:solidFill>
              </a:rPr>
              <a:t>u=</a:t>
            </a:r>
            <a:r>
              <a:rPr lang="en-US" altLang="zh-CN" sz="2000" b="0" dirty="0" err="1">
                <a:solidFill>
                  <a:schemeClr val="tx1"/>
                </a:solidFill>
              </a:rPr>
              <a:t>U</a:t>
            </a:r>
            <a:r>
              <a:rPr lang="en-US" altLang="zh-CN" sz="2000" b="0" i="0" baseline="-25000" dirty="0" err="1">
                <a:solidFill>
                  <a:schemeClr val="tx1"/>
                </a:solidFill>
              </a:rPr>
              <a:t>m</a:t>
            </a:r>
            <a:r>
              <a:rPr lang="en-US" altLang="zh-CN" sz="2000" b="0" i="0" dirty="0" err="1">
                <a:solidFill>
                  <a:schemeClr val="tx1"/>
                </a:solidFill>
              </a:rPr>
              <a:t>sin</a:t>
            </a:r>
            <a:r>
              <a:rPr lang="en-US" altLang="zh-CN" sz="2000" b="0" dirty="0" err="1">
                <a:solidFill>
                  <a:schemeClr val="tx1"/>
                </a:solidFill>
              </a:rPr>
              <a:t>ωt</a:t>
            </a:r>
            <a:endParaRPr lang="zh-CN" altLang="en-US" sz="2000" b="0" dirty="0">
              <a:solidFill>
                <a:schemeClr val="tx1"/>
              </a:solidFill>
            </a:endParaRPr>
          </a:p>
        </p:txBody>
      </p:sp>
      <p:grpSp>
        <p:nvGrpSpPr>
          <p:cNvPr id="60" name="Group 18"/>
          <p:cNvGrpSpPr>
            <a:grpSpLocks/>
          </p:cNvGrpSpPr>
          <p:nvPr/>
        </p:nvGrpSpPr>
        <p:grpSpPr bwMode="auto">
          <a:xfrm>
            <a:off x="7925384" y="5176716"/>
            <a:ext cx="404812" cy="612776"/>
            <a:chOff x="11" y="-1"/>
            <a:chExt cx="255" cy="386"/>
          </a:xfrm>
        </p:grpSpPr>
        <p:sp>
          <p:nvSpPr>
            <p:cNvPr id="61" name="Text Box 19"/>
            <p:cNvSpPr txBox="1">
              <a:spLocks noChangeArrowheads="1"/>
            </p:cNvSpPr>
            <p:nvPr/>
          </p:nvSpPr>
          <p:spPr bwMode="auto">
            <a:xfrm>
              <a:off x="11" y="97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 dirty="0">
                  <a:solidFill>
                    <a:srgbClr val="CC00CC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62" name="Text Box 20"/>
            <p:cNvSpPr txBox="1">
              <a:spLocks noChangeArrowheads="1"/>
            </p:cNvSpPr>
            <p:nvPr/>
          </p:nvSpPr>
          <p:spPr bwMode="auto">
            <a:xfrm>
              <a:off x="60" y="-1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rgbClr val="CC00CC"/>
                  </a:solidFill>
                </a:rPr>
                <a:t>•</a:t>
              </a:r>
              <a:endParaRPr lang="en-US" altLang="zh-CN" dirty="0">
                <a:solidFill>
                  <a:srgbClr val="CC00CC"/>
                </a:solidFill>
              </a:endParaRPr>
            </a:p>
          </p:txBody>
        </p:sp>
      </p:grpSp>
      <p:grpSp>
        <p:nvGrpSpPr>
          <p:cNvPr id="63" name="Group 21"/>
          <p:cNvGrpSpPr>
            <a:grpSpLocks/>
          </p:cNvGrpSpPr>
          <p:nvPr/>
        </p:nvGrpSpPr>
        <p:grpSpPr bwMode="auto">
          <a:xfrm>
            <a:off x="7423734" y="5119566"/>
            <a:ext cx="347662" cy="631826"/>
            <a:chOff x="6" y="-1"/>
            <a:chExt cx="219" cy="398"/>
          </a:xfrm>
        </p:grpSpPr>
        <p:sp>
          <p:nvSpPr>
            <p:cNvPr id="64" name="Text Box 22"/>
            <p:cNvSpPr txBox="1">
              <a:spLocks noChangeArrowheads="1"/>
            </p:cNvSpPr>
            <p:nvPr/>
          </p:nvSpPr>
          <p:spPr bwMode="auto">
            <a:xfrm>
              <a:off x="6" y="109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65" name="Text Box 23"/>
            <p:cNvSpPr txBox="1">
              <a:spLocks noChangeArrowheads="1"/>
            </p:cNvSpPr>
            <p:nvPr/>
          </p:nvSpPr>
          <p:spPr bwMode="auto">
            <a:xfrm>
              <a:off x="35" y="-1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rgbClr val="FF0000"/>
                  </a:solidFill>
                </a:rPr>
                <a:t>•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Text Box 35"/>
          <p:cNvSpPr txBox="1">
            <a:spLocks noChangeArrowheads="1"/>
          </p:cNvSpPr>
          <p:nvPr/>
        </p:nvSpPr>
        <p:spPr bwMode="auto">
          <a:xfrm>
            <a:off x="7226884" y="6205417"/>
            <a:ext cx="1127125" cy="485775"/>
          </a:xfrm>
          <a:prstGeom prst="rect">
            <a:avLst/>
          </a:prstGeom>
          <a:gradFill rotWithShape="0">
            <a:gsLst>
              <a:gs pos="0">
                <a:srgbClr val="FCFFE1"/>
              </a:gs>
              <a:gs pos="100000">
                <a:srgbClr val="FFFFFF"/>
              </a:gs>
            </a:gsLst>
            <a:lin ang="5400000" scaled="1"/>
          </a:gradFill>
          <a:ln w="2857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相量图</a:t>
            </a:r>
          </a:p>
        </p:txBody>
      </p:sp>
      <p:grpSp>
        <p:nvGrpSpPr>
          <p:cNvPr id="67" name="Group 36"/>
          <p:cNvGrpSpPr>
            <a:grpSpLocks/>
          </p:cNvGrpSpPr>
          <p:nvPr/>
        </p:nvGrpSpPr>
        <p:grpSpPr bwMode="auto">
          <a:xfrm>
            <a:off x="6526796" y="4478217"/>
            <a:ext cx="2428875" cy="1849437"/>
            <a:chOff x="0" y="0"/>
            <a:chExt cx="1530" cy="1165"/>
          </a:xfrm>
        </p:grpSpPr>
        <p:sp>
          <p:nvSpPr>
            <p:cNvPr id="68" name="Text Box 37"/>
            <p:cNvSpPr txBox="1">
              <a:spLocks noChangeArrowheads="1"/>
            </p:cNvSpPr>
            <p:nvPr/>
          </p:nvSpPr>
          <p:spPr bwMode="auto">
            <a:xfrm>
              <a:off x="1220" y="865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+1</a:t>
              </a:r>
              <a:endParaRPr lang="en-US" altLang="zh-CN"/>
            </a:p>
          </p:txBody>
        </p:sp>
        <p:sp>
          <p:nvSpPr>
            <p:cNvPr id="69" name="Text Box 38"/>
            <p:cNvSpPr txBox="1">
              <a:spLocks noChangeArrowheads="1"/>
            </p:cNvSpPr>
            <p:nvPr/>
          </p:nvSpPr>
          <p:spPr bwMode="auto">
            <a:xfrm>
              <a:off x="0" y="0"/>
              <a:ext cx="4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latin typeface="Times New Roman" panose="02020603050405020304" pitchFamily="18" charset="0"/>
                </a:rPr>
                <a:t>+j</a:t>
              </a:r>
              <a:endParaRPr lang="en-US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117" y="877"/>
              <a:ext cx="3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latin typeface="Times New Roman" panose="02020603050405020304" pitchFamily="18" charset="0"/>
                </a:rPr>
                <a:t>O</a:t>
              </a:r>
              <a:r>
                <a:rPr lang="en-US" altLang="zh-CN" b="1" i="1"/>
                <a:t> </a:t>
              </a:r>
            </a:p>
          </p:txBody>
        </p:sp>
        <p:sp>
          <p:nvSpPr>
            <p:cNvPr id="71" name="Line 40"/>
            <p:cNvSpPr>
              <a:spLocks noChangeShapeType="1"/>
            </p:cNvSpPr>
            <p:nvPr/>
          </p:nvSpPr>
          <p:spPr bwMode="auto">
            <a:xfrm rot="5400000" flipV="1">
              <a:off x="787" y="309"/>
              <a:ext cx="0" cy="10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41"/>
            <p:cNvSpPr>
              <a:spLocks noChangeShapeType="1"/>
            </p:cNvSpPr>
            <p:nvPr/>
          </p:nvSpPr>
          <p:spPr bwMode="auto">
            <a:xfrm flipV="1">
              <a:off x="372" y="144"/>
              <a:ext cx="0" cy="9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3" name="Line 42"/>
          <p:cNvSpPr>
            <a:spLocks noChangeShapeType="1"/>
          </p:cNvSpPr>
          <p:nvPr/>
        </p:nvSpPr>
        <p:spPr bwMode="auto">
          <a:xfrm>
            <a:off x="7117346" y="5849817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4" name="Line 43"/>
          <p:cNvSpPr>
            <a:spLocks noChangeShapeType="1"/>
          </p:cNvSpPr>
          <p:nvPr/>
        </p:nvSpPr>
        <p:spPr bwMode="auto">
          <a:xfrm>
            <a:off x="7123696" y="5849817"/>
            <a:ext cx="990600" cy="0"/>
          </a:xfrm>
          <a:prstGeom prst="line">
            <a:avLst/>
          </a:prstGeom>
          <a:noFill/>
          <a:ln w="38100">
            <a:solidFill>
              <a:srgbClr val="CC00CC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6" name="AutoShape 24"/>
          <p:cNvSpPr>
            <a:spLocks noChangeArrowheads="1"/>
          </p:cNvSpPr>
          <p:nvPr/>
        </p:nvSpPr>
        <p:spPr bwMode="auto">
          <a:xfrm>
            <a:off x="2119277" y="4977083"/>
            <a:ext cx="3271091" cy="510778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相量表达式   </a:t>
            </a:r>
          </a:p>
        </p:txBody>
      </p:sp>
      <p:graphicFrame>
        <p:nvGraphicFramePr>
          <p:cNvPr id="78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20362"/>
              </p:ext>
            </p:extLst>
          </p:nvPr>
        </p:nvGraphicFramePr>
        <p:xfrm>
          <a:off x="3860812" y="5030498"/>
          <a:ext cx="146843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92" name="Equation" r:id="rId19" imgW="507960" imgH="203040" progId="Equation.DSMT4">
                  <p:embed/>
                </p:oleObj>
              </mc:Choice>
              <mc:Fallback>
                <p:oleObj name="Equation" r:id="rId19" imgW="507960" imgH="203040" progId="Equation.DSMT4">
                  <p:embed/>
                  <p:pic>
                    <p:nvPicPr>
                      <p:cNvPr id="16437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0812" y="5030498"/>
                        <a:ext cx="1468437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023633"/>
              </p:ext>
            </p:extLst>
          </p:nvPr>
        </p:nvGraphicFramePr>
        <p:xfrm>
          <a:off x="2155119" y="2822211"/>
          <a:ext cx="1226774" cy="417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93" name="Equation" r:id="rId21" imgW="596880" imgH="203040" progId="Equation.DSMT4">
                  <p:embed/>
                </p:oleObj>
              </mc:Choice>
              <mc:Fallback>
                <p:oleObj name="Equation" r:id="rId21" imgW="596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55119" y="2822211"/>
                        <a:ext cx="1226774" cy="417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250759"/>
              </p:ext>
            </p:extLst>
          </p:nvPr>
        </p:nvGraphicFramePr>
        <p:xfrm>
          <a:off x="4207488" y="2834164"/>
          <a:ext cx="15240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94" name="Equation" r:id="rId23" imgW="723600" imgH="482400" progId="Equation.DSMT4">
                  <p:embed/>
                </p:oleObj>
              </mc:Choice>
              <mc:Fallback>
                <p:oleObj name="Equation" r:id="rId23" imgW="723600" imgH="4824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207488" y="2834164"/>
                        <a:ext cx="152400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679233"/>
              </p:ext>
            </p:extLst>
          </p:nvPr>
        </p:nvGraphicFramePr>
        <p:xfrm>
          <a:off x="4480971" y="3814440"/>
          <a:ext cx="7477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95" name="Equation" r:id="rId25" imgW="355320" imgH="190440" progId="Equation.DSMT4">
                  <p:embed/>
                </p:oleObj>
              </mc:Choice>
              <mc:Fallback>
                <p:oleObj name="Equation" r:id="rId25" imgW="355320" imgH="190440" progId="Equation.DSMT4">
                  <p:embed/>
                  <p:pic>
                    <p:nvPicPr>
                      <p:cNvPr id="48" name="对象 47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480971" y="3814440"/>
                        <a:ext cx="747712" cy="4032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5" name="矩形 4"/>
          <p:cNvSpPr/>
          <p:nvPr/>
        </p:nvSpPr>
        <p:spPr>
          <a:xfrm>
            <a:off x="1842208" y="1701576"/>
            <a:ext cx="3960164" cy="10713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4" name="矩形 53"/>
          <p:cNvSpPr/>
          <p:nvPr/>
        </p:nvSpPr>
        <p:spPr>
          <a:xfrm>
            <a:off x="1835696" y="2780928"/>
            <a:ext cx="3895792" cy="14414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4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3F3D56B-2AD3-473D-8B8C-3B87CE0C0E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C3F3D56B-2AD3-473D-8B8C-3B87CE0C0E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78C56A-D47A-47BA-8488-A96C9386E4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C578C56A-D47A-47BA-8488-A96C9386E4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4E8332A-9F75-4C39-B87C-25471B3C3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>
                                            <p:graphicEl>
                                              <a:dgm id="{B4E8332A-9F75-4C39-B87C-25471B3C31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Graphic spid="7" grpId="0">
        <p:bldAsOne/>
      </p:bldGraphic>
      <p:bldP spid="15364" grpId="0" autoUpdateAnimBg="0"/>
      <p:bldP spid="15378" grpId="0" autoUpdateAnimBg="0"/>
      <p:bldP spid="51" grpId="0" autoUpdateAnimBg="0"/>
      <p:bldP spid="52" grpId="0" autoUpdateAnimBg="0"/>
      <p:bldGraphic spid="9" grpId="0">
        <p:bldSub>
          <a:bldDgm bld="one"/>
        </p:bldSub>
      </p:bldGraphic>
      <p:bldP spid="58" grpId="0" animBg="1"/>
      <p:bldP spid="58" grpId="1" animBg="1"/>
      <p:bldP spid="66" grpId="0" animBg="1" autoUpdateAnimBg="0"/>
      <p:bldP spid="76" grpId="0" animBg="1" autoUpdateAnimBg="0"/>
      <p:bldP spid="5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2"/>
          <p:cNvSpPr>
            <a:spLocks noChangeArrowheads="1"/>
          </p:cNvSpPr>
          <p:nvPr/>
        </p:nvSpPr>
        <p:spPr bwMode="auto">
          <a:xfrm>
            <a:off x="285750" y="4224338"/>
            <a:ext cx="4092575" cy="900112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chemeClr val="tx2"/>
                </a:solidFill>
              </a:rPr>
              <a:t>   瞬时功率 </a:t>
            </a:r>
            <a:endParaRPr lang="zh-CN" altLang="en-US" b="1" dirty="0">
              <a:solidFill>
                <a:schemeClr val="tx2"/>
              </a:solidFill>
              <a:sym typeface="Symbol" panose="05050102010706020507" pitchFamily="18" charset="2"/>
            </a:endParaRPr>
          </a:p>
        </p:txBody>
      </p:sp>
      <p:sp>
        <p:nvSpPr>
          <p:cNvPr id="17412" name="AutoShape 4"/>
          <p:cNvSpPr>
            <a:spLocks noChangeArrowheads="1"/>
          </p:cNvSpPr>
          <p:nvPr/>
        </p:nvSpPr>
        <p:spPr bwMode="auto">
          <a:xfrm>
            <a:off x="442913" y="4479925"/>
            <a:ext cx="282575" cy="300038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17413" name="AutoShape 5"/>
          <p:cNvSpPr>
            <a:spLocks noChangeArrowheads="1"/>
          </p:cNvSpPr>
          <p:nvPr/>
        </p:nvSpPr>
        <p:spPr bwMode="auto">
          <a:xfrm>
            <a:off x="755650" y="5667375"/>
            <a:ext cx="1512888" cy="78581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/>
              <a:t>平均功率 </a:t>
            </a:r>
            <a:r>
              <a:rPr lang="zh-CN" altLang="en-US" b="1" i="1"/>
              <a:t> </a:t>
            </a:r>
            <a:endParaRPr lang="zh-CN" altLang="en-US" b="1"/>
          </a:p>
        </p:txBody>
      </p:sp>
      <p:sp>
        <p:nvSpPr>
          <p:cNvPr id="12297" name="Text Box 8"/>
          <p:cNvSpPr txBox="1">
            <a:spLocks noChangeArrowheads="1"/>
          </p:cNvSpPr>
          <p:nvPr/>
        </p:nvSpPr>
        <p:spPr bwMode="auto">
          <a:xfrm>
            <a:off x="947738" y="639763"/>
            <a:ext cx="1871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8000"/>
                </a:solidFill>
                <a:latin typeface="Times New Roman" panose="02020603050405020304" pitchFamily="18" charset="0"/>
              </a:rPr>
              <a:t>2．</a:t>
            </a:r>
            <a:r>
              <a:rPr lang="zh-CN" altLang="en-US" b="1">
                <a:solidFill>
                  <a:srgbClr val="008000"/>
                </a:solidFill>
                <a:latin typeface="Times New Roman" panose="02020603050405020304" pitchFamily="18" charset="0"/>
              </a:rPr>
              <a:t>功率</a:t>
            </a:r>
          </a:p>
        </p:txBody>
      </p:sp>
      <p:grpSp>
        <p:nvGrpSpPr>
          <p:cNvPr id="12298" name="Group 9"/>
          <p:cNvGrpSpPr>
            <a:grpSpLocks/>
          </p:cNvGrpSpPr>
          <p:nvPr/>
        </p:nvGrpSpPr>
        <p:grpSpPr bwMode="auto">
          <a:xfrm>
            <a:off x="4787900" y="657225"/>
            <a:ext cx="2597150" cy="2212975"/>
            <a:chOff x="0" y="38"/>
            <a:chExt cx="1636" cy="1394"/>
          </a:xfrm>
        </p:grpSpPr>
        <p:grpSp>
          <p:nvGrpSpPr>
            <p:cNvPr id="12354" name="Group 10"/>
            <p:cNvGrpSpPr>
              <a:grpSpLocks/>
            </p:cNvGrpSpPr>
            <p:nvPr/>
          </p:nvGrpSpPr>
          <p:grpSpPr bwMode="auto">
            <a:xfrm flipV="1">
              <a:off x="0" y="198"/>
              <a:ext cx="820" cy="622"/>
              <a:chOff x="0" y="0"/>
              <a:chExt cx="670" cy="735"/>
            </a:xfrm>
          </p:grpSpPr>
          <p:sp>
            <p:nvSpPr>
              <p:cNvPr id="12360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1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355" name="Text Box 13"/>
            <p:cNvSpPr txBox="1">
              <a:spLocks noChangeArrowheads="1"/>
            </p:cNvSpPr>
            <p:nvPr/>
          </p:nvSpPr>
          <p:spPr bwMode="auto">
            <a:xfrm>
              <a:off x="663" y="3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 dirty="0">
                  <a:solidFill>
                    <a:srgbClr val="CC00CC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b="1" i="1" baseline="-25000" dirty="0">
                <a:solidFill>
                  <a:srgbClr val="CC00CC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2356" name="Group 14"/>
            <p:cNvGrpSpPr>
              <a:grpSpLocks/>
            </p:cNvGrpSpPr>
            <p:nvPr/>
          </p:nvGrpSpPr>
          <p:grpSpPr bwMode="auto">
            <a:xfrm>
              <a:off x="816" y="810"/>
              <a:ext cx="820" cy="622"/>
              <a:chOff x="0" y="0"/>
              <a:chExt cx="670" cy="735"/>
            </a:xfrm>
          </p:grpSpPr>
          <p:sp>
            <p:nvSpPr>
              <p:cNvPr id="12358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9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CC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357" name="AutoShape 17"/>
            <p:cNvSpPr>
              <a:spLocks noChangeArrowheads="1"/>
            </p:cNvSpPr>
            <p:nvPr/>
          </p:nvSpPr>
          <p:spPr bwMode="auto">
            <a:xfrm>
              <a:off x="634" y="92"/>
              <a:ext cx="336" cy="216"/>
            </a:xfrm>
            <a:prstGeom prst="wedgeRoundRectCallout">
              <a:avLst>
                <a:gd name="adj1" fmla="val -50000"/>
                <a:gd name="adj2" fmla="val 96759"/>
                <a:gd name="adj3" fmla="val 16667"/>
              </a:avLst>
            </a:prstGeom>
            <a:noFill/>
            <a:ln w="9525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299" name="Group 18"/>
          <p:cNvGrpSpPr>
            <a:grpSpLocks/>
          </p:cNvGrpSpPr>
          <p:nvPr/>
        </p:nvGrpSpPr>
        <p:grpSpPr bwMode="auto">
          <a:xfrm>
            <a:off x="4389438" y="762000"/>
            <a:ext cx="3559175" cy="2171700"/>
            <a:chOff x="-21" y="0"/>
            <a:chExt cx="2242" cy="1368"/>
          </a:xfrm>
        </p:grpSpPr>
        <p:sp>
          <p:nvSpPr>
            <p:cNvPr id="12350" name="Text Box 19"/>
            <p:cNvSpPr txBox="1">
              <a:spLocks noChangeArrowheads="1"/>
            </p:cNvSpPr>
            <p:nvPr/>
          </p:nvSpPr>
          <p:spPr bwMode="auto">
            <a:xfrm>
              <a:off x="1920" y="738"/>
              <a:ext cx="3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i="1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 i="1">
                  <a:latin typeface="Times New Roman" panose="02020603050405020304" pitchFamily="18" charset="0"/>
                </a:rPr>
                <a:t>t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12351" name="Line 20"/>
            <p:cNvSpPr>
              <a:spLocks noChangeShapeType="1"/>
            </p:cNvSpPr>
            <p:nvPr/>
          </p:nvSpPr>
          <p:spPr bwMode="auto">
            <a:xfrm>
              <a:off x="10" y="732"/>
              <a:ext cx="20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52" name="Line 21"/>
            <p:cNvSpPr>
              <a:spLocks noChangeShapeType="1"/>
            </p:cNvSpPr>
            <p:nvPr/>
          </p:nvSpPr>
          <p:spPr bwMode="auto">
            <a:xfrm flipV="1">
              <a:off x="226" y="0"/>
              <a:ext cx="0" cy="13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53" name="Text Box 22"/>
            <p:cNvSpPr txBox="1">
              <a:spLocks noChangeArrowheads="1"/>
            </p:cNvSpPr>
            <p:nvPr/>
          </p:nvSpPr>
          <p:spPr bwMode="auto">
            <a:xfrm>
              <a:off x="-21" y="74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latin typeface="Times New Roman" panose="02020603050405020304" pitchFamily="18" charset="0"/>
                </a:rPr>
                <a:t>O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300" name="Group 23"/>
          <p:cNvGrpSpPr>
            <a:grpSpLocks/>
          </p:cNvGrpSpPr>
          <p:nvPr/>
        </p:nvGrpSpPr>
        <p:grpSpPr bwMode="auto">
          <a:xfrm>
            <a:off x="4787900" y="1235075"/>
            <a:ext cx="2573338" cy="1641475"/>
            <a:chOff x="0" y="0"/>
            <a:chExt cx="1621" cy="1034"/>
          </a:xfrm>
        </p:grpSpPr>
        <p:sp>
          <p:nvSpPr>
            <p:cNvPr id="12345" name="未知"/>
            <p:cNvSpPr>
              <a:spLocks/>
            </p:cNvSpPr>
            <p:nvPr/>
          </p:nvSpPr>
          <p:spPr bwMode="auto">
            <a:xfrm flipH="1">
              <a:off x="399" y="0"/>
              <a:ext cx="421" cy="440"/>
            </a:xfrm>
            <a:custGeom>
              <a:avLst/>
              <a:gdLst>
                <a:gd name="T0" fmla="*/ 0 w 344"/>
                <a:gd name="T1" fmla="*/ 440 h 731"/>
                <a:gd name="T2" fmla="*/ 258 w 344"/>
                <a:gd name="T3" fmla="*/ 72 h 731"/>
                <a:gd name="T4" fmla="*/ 421 w 344"/>
                <a:gd name="T5" fmla="*/ 5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6" name="未知"/>
            <p:cNvSpPr>
              <a:spLocks/>
            </p:cNvSpPr>
            <p:nvPr/>
          </p:nvSpPr>
          <p:spPr bwMode="auto">
            <a:xfrm>
              <a:off x="0" y="2"/>
              <a:ext cx="421" cy="440"/>
            </a:xfrm>
            <a:custGeom>
              <a:avLst/>
              <a:gdLst>
                <a:gd name="T0" fmla="*/ 0 w 344"/>
                <a:gd name="T1" fmla="*/ 440 h 731"/>
                <a:gd name="T2" fmla="*/ 258 w 344"/>
                <a:gd name="T3" fmla="*/ 72 h 731"/>
                <a:gd name="T4" fmla="*/ 421 w 344"/>
                <a:gd name="T5" fmla="*/ 5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7" name="未知"/>
            <p:cNvSpPr>
              <a:spLocks/>
            </p:cNvSpPr>
            <p:nvPr/>
          </p:nvSpPr>
          <p:spPr bwMode="auto">
            <a:xfrm flipV="1">
              <a:off x="816" y="444"/>
              <a:ext cx="421" cy="440"/>
            </a:xfrm>
            <a:custGeom>
              <a:avLst/>
              <a:gdLst>
                <a:gd name="T0" fmla="*/ 0 w 344"/>
                <a:gd name="T1" fmla="*/ 440 h 731"/>
                <a:gd name="T2" fmla="*/ 258 w 344"/>
                <a:gd name="T3" fmla="*/ 72 h 731"/>
                <a:gd name="T4" fmla="*/ 421 w 344"/>
                <a:gd name="T5" fmla="*/ 5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48" name="AutoShape 27"/>
            <p:cNvSpPr>
              <a:spLocks noChangeArrowheads="1"/>
            </p:cNvSpPr>
            <p:nvPr/>
          </p:nvSpPr>
          <p:spPr bwMode="auto">
            <a:xfrm>
              <a:off x="370" y="770"/>
              <a:ext cx="396" cy="264"/>
            </a:xfrm>
            <a:prstGeom prst="wedgeRoundRectCallout">
              <a:avLst>
                <a:gd name="adj1" fmla="val 71213"/>
                <a:gd name="adj2" fmla="val -152653"/>
                <a:gd name="adj3" fmla="val 16667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>
                <a:latin typeface="Times New Roman" panose="02020603050405020304" pitchFamily="18" charset="0"/>
              </a:endParaRPr>
            </a:p>
          </p:txBody>
        </p:sp>
        <p:sp>
          <p:nvSpPr>
            <p:cNvPr id="12349" name="未知"/>
            <p:cNvSpPr>
              <a:spLocks/>
            </p:cNvSpPr>
            <p:nvPr/>
          </p:nvSpPr>
          <p:spPr bwMode="auto">
            <a:xfrm flipH="1" flipV="1">
              <a:off x="1200" y="432"/>
              <a:ext cx="421" cy="440"/>
            </a:xfrm>
            <a:custGeom>
              <a:avLst/>
              <a:gdLst>
                <a:gd name="T0" fmla="*/ 0 w 344"/>
                <a:gd name="T1" fmla="*/ 440 h 731"/>
                <a:gd name="T2" fmla="*/ 258 w 344"/>
                <a:gd name="T3" fmla="*/ 72 h 731"/>
                <a:gd name="T4" fmla="*/ 421 w 344"/>
                <a:gd name="T5" fmla="*/ 5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301" name="Text Box 29"/>
          <p:cNvSpPr txBox="1">
            <a:spLocks noChangeArrowheads="1"/>
          </p:cNvSpPr>
          <p:nvPr/>
        </p:nvSpPr>
        <p:spPr bwMode="auto">
          <a:xfrm>
            <a:off x="5537200" y="2447925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endParaRPr lang="en-US" altLang="zh-CN" b="1" i="1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38" name="Line 30"/>
          <p:cNvSpPr>
            <a:spLocks noChangeShapeType="1"/>
          </p:cNvSpPr>
          <p:nvPr/>
        </p:nvSpPr>
        <p:spPr bwMode="auto">
          <a:xfrm>
            <a:off x="6096000" y="1943100"/>
            <a:ext cx="0" cy="3600450"/>
          </a:xfrm>
          <a:prstGeom prst="line">
            <a:avLst/>
          </a:prstGeom>
          <a:noFill/>
          <a:ln w="28575">
            <a:solidFill>
              <a:srgbClr val="FF00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7439" name="Line 31"/>
          <p:cNvSpPr>
            <a:spLocks noChangeShapeType="1"/>
          </p:cNvSpPr>
          <p:nvPr/>
        </p:nvSpPr>
        <p:spPr bwMode="auto">
          <a:xfrm>
            <a:off x="7372350" y="1943100"/>
            <a:ext cx="0" cy="3600450"/>
          </a:xfrm>
          <a:prstGeom prst="line">
            <a:avLst/>
          </a:prstGeom>
          <a:noFill/>
          <a:ln w="28575">
            <a:solidFill>
              <a:srgbClr val="FF00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304" name="未知"/>
          <p:cNvSpPr>
            <a:spLocks/>
          </p:cNvSpPr>
          <p:nvPr/>
        </p:nvSpPr>
        <p:spPr bwMode="auto">
          <a:xfrm flipH="1" flipV="1">
            <a:off x="7380288" y="4214813"/>
            <a:ext cx="325437" cy="1012825"/>
          </a:xfrm>
          <a:custGeom>
            <a:avLst/>
            <a:gdLst>
              <a:gd name="T0" fmla="*/ 0 w 344"/>
              <a:gd name="T1" fmla="*/ 1012825 h 731"/>
              <a:gd name="T2" fmla="*/ 199614 w 344"/>
              <a:gd name="T3" fmla="*/ 166264 h 731"/>
              <a:gd name="T4" fmla="*/ 325437 w 344"/>
              <a:gd name="T5" fmla="*/ 11084 h 731"/>
              <a:gd name="T6" fmla="*/ 0 60000 65536"/>
              <a:gd name="T7" fmla="*/ 0 60000 65536"/>
              <a:gd name="T8" fmla="*/ 0 60000 65536"/>
              <a:gd name="T9" fmla="*/ 0 w 344"/>
              <a:gd name="T10" fmla="*/ 0 h 731"/>
              <a:gd name="T11" fmla="*/ 344 w 344"/>
              <a:gd name="T12" fmla="*/ 731 h 7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4" h="731">
                <a:moveTo>
                  <a:pt x="0" y="731"/>
                </a:moveTo>
                <a:cubicBezTo>
                  <a:pt x="35" y="627"/>
                  <a:pt x="154" y="240"/>
                  <a:pt x="211" y="120"/>
                </a:cubicBezTo>
                <a:cubicBezTo>
                  <a:pt x="268" y="0"/>
                  <a:pt x="316" y="31"/>
                  <a:pt x="344" y="8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4481513" y="3208338"/>
            <a:ext cx="2935287" cy="2019300"/>
            <a:chOff x="0" y="0"/>
            <a:chExt cx="1849" cy="1451"/>
          </a:xfrm>
        </p:grpSpPr>
        <p:grpSp>
          <p:nvGrpSpPr>
            <p:cNvPr id="12332" name="Group 34"/>
            <p:cNvGrpSpPr>
              <a:grpSpLocks/>
            </p:cNvGrpSpPr>
            <p:nvPr/>
          </p:nvGrpSpPr>
          <p:grpSpPr bwMode="auto">
            <a:xfrm flipV="1">
              <a:off x="395" y="0"/>
              <a:ext cx="423" cy="732"/>
              <a:chOff x="0" y="0"/>
              <a:chExt cx="670" cy="735"/>
            </a:xfrm>
          </p:grpSpPr>
          <p:sp>
            <p:nvSpPr>
              <p:cNvPr id="12343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4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333" name="Group 37"/>
            <p:cNvGrpSpPr>
              <a:grpSpLocks/>
            </p:cNvGrpSpPr>
            <p:nvPr/>
          </p:nvGrpSpPr>
          <p:grpSpPr bwMode="auto">
            <a:xfrm>
              <a:off x="0" y="720"/>
              <a:ext cx="399" cy="731"/>
              <a:chOff x="0" y="0"/>
              <a:chExt cx="670" cy="735"/>
            </a:xfrm>
          </p:grpSpPr>
          <p:sp>
            <p:nvSpPr>
              <p:cNvPr id="12341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2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334" name="Group 40"/>
            <p:cNvGrpSpPr>
              <a:grpSpLocks/>
            </p:cNvGrpSpPr>
            <p:nvPr/>
          </p:nvGrpSpPr>
          <p:grpSpPr bwMode="auto">
            <a:xfrm>
              <a:off x="828" y="720"/>
              <a:ext cx="399" cy="731"/>
              <a:chOff x="0" y="0"/>
              <a:chExt cx="670" cy="735"/>
            </a:xfrm>
          </p:grpSpPr>
          <p:sp>
            <p:nvSpPr>
              <p:cNvPr id="12339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0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335" name="Group 43"/>
            <p:cNvGrpSpPr>
              <a:grpSpLocks/>
            </p:cNvGrpSpPr>
            <p:nvPr/>
          </p:nvGrpSpPr>
          <p:grpSpPr bwMode="auto">
            <a:xfrm flipV="1">
              <a:off x="1223" y="0"/>
              <a:ext cx="423" cy="732"/>
              <a:chOff x="0" y="0"/>
              <a:chExt cx="670" cy="735"/>
            </a:xfrm>
          </p:grpSpPr>
          <p:sp>
            <p:nvSpPr>
              <p:cNvPr id="12337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8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336" name="未知"/>
            <p:cNvSpPr>
              <a:spLocks/>
            </p:cNvSpPr>
            <p:nvPr/>
          </p:nvSpPr>
          <p:spPr bwMode="auto">
            <a:xfrm flipV="1">
              <a:off x="1644" y="708"/>
              <a:ext cx="205" cy="727"/>
            </a:xfrm>
            <a:custGeom>
              <a:avLst/>
              <a:gdLst>
                <a:gd name="T0" fmla="*/ 0 w 344"/>
                <a:gd name="T1" fmla="*/ 727 h 731"/>
                <a:gd name="T2" fmla="*/ 126 w 344"/>
                <a:gd name="T3" fmla="*/ 119 h 731"/>
                <a:gd name="T4" fmla="*/ 205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 useBgFill="1">
        <p:nvSpPr>
          <p:cNvPr id="12306" name="Rectangle 47"/>
          <p:cNvSpPr>
            <a:spLocks noChangeArrowheads="1"/>
          </p:cNvSpPr>
          <p:nvPr/>
        </p:nvSpPr>
        <p:spPr bwMode="auto">
          <a:xfrm>
            <a:off x="4229100" y="4127501"/>
            <a:ext cx="527050" cy="106203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 useBgFill="1">
        <p:nvSpPr>
          <p:cNvPr id="12307" name="Rectangle 48"/>
          <p:cNvSpPr>
            <a:spLocks noChangeArrowheads="1"/>
          </p:cNvSpPr>
          <p:nvPr/>
        </p:nvSpPr>
        <p:spPr bwMode="auto">
          <a:xfrm>
            <a:off x="7391400" y="4221163"/>
            <a:ext cx="400050" cy="96837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2" name="Group 49"/>
          <p:cNvGrpSpPr>
            <a:grpSpLocks/>
          </p:cNvGrpSpPr>
          <p:nvPr/>
        </p:nvGrpSpPr>
        <p:grpSpPr bwMode="auto">
          <a:xfrm>
            <a:off x="4422775" y="2762250"/>
            <a:ext cx="3930650" cy="2878138"/>
            <a:chOff x="0" y="0"/>
            <a:chExt cx="2476" cy="2067"/>
          </a:xfrm>
        </p:grpSpPr>
        <p:sp>
          <p:nvSpPr>
            <p:cNvPr id="12327" name="Line 50"/>
            <p:cNvSpPr>
              <a:spLocks noChangeShapeType="1"/>
            </p:cNvSpPr>
            <p:nvPr/>
          </p:nvSpPr>
          <p:spPr bwMode="auto">
            <a:xfrm>
              <a:off x="106" y="1759"/>
              <a:ext cx="217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28" name="Line 51"/>
            <p:cNvSpPr>
              <a:spLocks noChangeShapeType="1"/>
            </p:cNvSpPr>
            <p:nvPr/>
          </p:nvSpPr>
          <p:spPr bwMode="auto">
            <a:xfrm flipV="1">
              <a:off x="226" y="175"/>
              <a:ext cx="0" cy="169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329" name="Text Box 52"/>
            <p:cNvSpPr txBox="1">
              <a:spLocks noChangeArrowheads="1"/>
            </p:cNvSpPr>
            <p:nvPr/>
          </p:nvSpPr>
          <p:spPr bwMode="auto">
            <a:xfrm>
              <a:off x="0" y="0"/>
              <a:ext cx="21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2330" name="Text Box 53"/>
            <p:cNvSpPr txBox="1">
              <a:spLocks noChangeArrowheads="1"/>
            </p:cNvSpPr>
            <p:nvPr/>
          </p:nvSpPr>
          <p:spPr bwMode="auto">
            <a:xfrm>
              <a:off x="243" y="1739"/>
              <a:ext cx="255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latin typeface="Times New Roman" panose="02020603050405020304" pitchFamily="18" charset="0"/>
                </a:rPr>
                <a:t>O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12331" name="Text Box 54"/>
            <p:cNvSpPr txBox="1">
              <a:spLocks noChangeArrowheads="1"/>
            </p:cNvSpPr>
            <p:nvPr/>
          </p:nvSpPr>
          <p:spPr bwMode="auto">
            <a:xfrm>
              <a:off x="2175" y="1703"/>
              <a:ext cx="301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i="1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 i="1">
                  <a:latin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17463" name="Line 55"/>
          <p:cNvSpPr>
            <a:spLocks noChangeShapeType="1"/>
          </p:cNvSpPr>
          <p:nvPr/>
        </p:nvSpPr>
        <p:spPr bwMode="auto">
          <a:xfrm flipV="1">
            <a:off x="7600950" y="4230688"/>
            <a:ext cx="1588" cy="3683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7464" name="Line 56"/>
          <p:cNvSpPr>
            <a:spLocks noChangeShapeType="1"/>
          </p:cNvSpPr>
          <p:nvPr/>
        </p:nvSpPr>
        <p:spPr bwMode="auto">
          <a:xfrm>
            <a:off x="7600950" y="4859338"/>
            <a:ext cx="1588" cy="3683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7465" name="Text Box 57"/>
          <p:cNvSpPr txBox="1">
            <a:spLocks noChangeArrowheads="1"/>
          </p:cNvSpPr>
          <p:nvPr/>
        </p:nvSpPr>
        <p:spPr bwMode="auto">
          <a:xfrm>
            <a:off x="7354888" y="4500563"/>
            <a:ext cx="1255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</a:rPr>
              <a:t>P = U I</a:t>
            </a:r>
          </a:p>
        </p:txBody>
      </p:sp>
      <p:graphicFrame>
        <p:nvGraphicFramePr>
          <p:cNvPr id="12290" name="Object 59"/>
          <p:cNvGraphicFramePr>
            <a:graphicFrameLocks noChangeAspect="1"/>
          </p:cNvGraphicFramePr>
          <p:nvPr/>
        </p:nvGraphicFramePr>
        <p:xfrm>
          <a:off x="695325" y="3141663"/>
          <a:ext cx="2033588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18" name="Equation" r:id="rId3" imgW="838080" imgH="228600" progId="Equation.DSMT4">
                  <p:embed/>
                </p:oleObj>
              </mc:Choice>
              <mc:Fallback>
                <p:oleObj name="Equation" r:id="rId3" imgW="838080" imgH="228600" progId="Equation.DSMT4">
                  <p:embed/>
                  <p:pic>
                    <p:nvPicPr>
                      <p:cNvPr id="1229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" y="3141663"/>
                        <a:ext cx="2033588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60"/>
          <p:cNvGraphicFramePr>
            <a:graphicFrameLocks noChangeAspect="1"/>
          </p:cNvGraphicFramePr>
          <p:nvPr/>
        </p:nvGraphicFramePr>
        <p:xfrm>
          <a:off x="806450" y="3733800"/>
          <a:ext cx="18605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19" r:id="rId5" imgW="1981517" imgH="419417" progId="Equation.3">
                  <p:embed/>
                </p:oleObj>
              </mc:Choice>
              <mc:Fallback>
                <p:oleObj r:id="rId5" imgW="1981517" imgH="419417" progId="Equation.3">
                  <p:embed/>
                  <p:pic>
                    <p:nvPicPr>
                      <p:cNvPr id="12291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3733800"/>
                        <a:ext cx="18605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12" name="Group 63"/>
          <p:cNvGrpSpPr>
            <a:grpSpLocks/>
          </p:cNvGrpSpPr>
          <p:nvPr/>
        </p:nvGrpSpPr>
        <p:grpSpPr bwMode="auto">
          <a:xfrm>
            <a:off x="1143000" y="1177925"/>
            <a:ext cx="1465263" cy="1870075"/>
            <a:chOff x="0" y="0"/>
            <a:chExt cx="923" cy="1178"/>
          </a:xfrm>
        </p:grpSpPr>
        <p:sp>
          <p:nvSpPr>
            <p:cNvPr id="12317" name="未知"/>
            <p:cNvSpPr>
              <a:spLocks/>
            </p:cNvSpPr>
            <p:nvPr/>
          </p:nvSpPr>
          <p:spPr bwMode="auto">
            <a:xfrm>
              <a:off x="103" y="360"/>
              <a:ext cx="528" cy="768"/>
            </a:xfrm>
            <a:custGeom>
              <a:avLst/>
              <a:gdLst>
                <a:gd name="T0" fmla="*/ 0 w 528"/>
                <a:gd name="T1" fmla="*/ 0 h 768"/>
                <a:gd name="T2" fmla="*/ 528 w 528"/>
                <a:gd name="T3" fmla="*/ 0 h 768"/>
                <a:gd name="T4" fmla="*/ 528 w 528"/>
                <a:gd name="T5" fmla="*/ 768 h 768"/>
                <a:gd name="T6" fmla="*/ 0 w 528"/>
                <a:gd name="T7" fmla="*/ 768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768"/>
                <a:gd name="T14" fmla="*/ 528 w 528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768">
                  <a:moveTo>
                    <a:pt x="0" y="0"/>
                  </a:moveTo>
                  <a:lnTo>
                    <a:pt x="528" y="0"/>
                  </a:lnTo>
                  <a:lnTo>
                    <a:pt x="528" y="768"/>
                  </a:lnTo>
                  <a:lnTo>
                    <a:pt x="0" y="76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8" name="Oval 65"/>
            <p:cNvSpPr>
              <a:spLocks noChangeArrowheads="1"/>
            </p:cNvSpPr>
            <p:nvPr/>
          </p:nvSpPr>
          <p:spPr bwMode="auto">
            <a:xfrm>
              <a:off x="79" y="336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319" name="Oval 66"/>
            <p:cNvSpPr>
              <a:spLocks noChangeArrowheads="1"/>
            </p:cNvSpPr>
            <p:nvPr/>
          </p:nvSpPr>
          <p:spPr bwMode="auto">
            <a:xfrm>
              <a:off x="79" y="1104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320" name="Text Box 67"/>
            <p:cNvSpPr txBox="1">
              <a:spLocks noChangeArrowheads="1"/>
            </p:cNvSpPr>
            <p:nvPr/>
          </p:nvSpPr>
          <p:spPr bwMode="auto">
            <a:xfrm>
              <a:off x="679" y="588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b="1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21" name="Rectangle 68"/>
            <p:cNvSpPr>
              <a:spLocks noChangeArrowheads="1"/>
            </p:cNvSpPr>
            <p:nvPr/>
          </p:nvSpPr>
          <p:spPr bwMode="auto">
            <a:xfrm rot="5400000">
              <a:off x="487" y="696"/>
              <a:ext cx="288" cy="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322" name="Text Box 69"/>
            <p:cNvSpPr txBox="1">
              <a:spLocks noChangeArrowheads="1"/>
            </p:cNvSpPr>
            <p:nvPr/>
          </p:nvSpPr>
          <p:spPr bwMode="auto">
            <a:xfrm>
              <a:off x="7" y="890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–</a:t>
              </a:r>
              <a:r>
                <a:rPr lang="en-US" altLang="zh-CN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12323" name="Text Box 70"/>
            <p:cNvSpPr txBox="1">
              <a:spLocks noChangeArrowheads="1"/>
            </p:cNvSpPr>
            <p:nvPr/>
          </p:nvSpPr>
          <p:spPr bwMode="auto">
            <a:xfrm>
              <a:off x="0" y="352"/>
              <a:ext cx="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2324" name="Text Box 71"/>
            <p:cNvSpPr txBox="1">
              <a:spLocks noChangeArrowheads="1"/>
            </p:cNvSpPr>
            <p:nvPr/>
          </p:nvSpPr>
          <p:spPr bwMode="auto">
            <a:xfrm>
              <a:off x="13" y="583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b="1" baseline="-25000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25" name="Line 72"/>
            <p:cNvSpPr>
              <a:spLocks noChangeShapeType="1"/>
            </p:cNvSpPr>
            <p:nvPr/>
          </p:nvSpPr>
          <p:spPr bwMode="auto">
            <a:xfrm flipV="1">
              <a:off x="247" y="276"/>
              <a:ext cx="276" cy="0"/>
            </a:xfrm>
            <a:prstGeom prst="line">
              <a:avLst/>
            </a:prstGeom>
            <a:noFill/>
            <a:ln w="25400">
              <a:solidFill>
                <a:srgbClr val="66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6" name="Text Box 73"/>
            <p:cNvSpPr txBox="1">
              <a:spLocks noChangeArrowheads="1"/>
            </p:cNvSpPr>
            <p:nvPr/>
          </p:nvSpPr>
          <p:spPr bwMode="auto">
            <a:xfrm>
              <a:off x="283" y="0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17482" name="Line 74"/>
          <p:cNvSpPr>
            <a:spLocks noChangeShapeType="1"/>
          </p:cNvSpPr>
          <p:nvPr/>
        </p:nvSpPr>
        <p:spPr bwMode="auto">
          <a:xfrm>
            <a:off x="4762500" y="4243388"/>
            <a:ext cx="3200400" cy="1587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483" name="Object 75"/>
          <p:cNvGraphicFramePr>
            <a:graphicFrameLocks noChangeAspect="1"/>
          </p:cNvGraphicFramePr>
          <p:nvPr/>
        </p:nvGraphicFramePr>
        <p:xfrm>
          <a:off x="2411413" y="5703888"/>
          <a:ext cx="3532187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20" name="Equation" r:id="rId7" imgW="3911400" imgH="749160" progId="Equation.3">
                  <p:embed/>
                </p:oleObj>
              </mc:Choice>
              <mc:Fallback>
                <p:oleObj name="Equation" r:id="rId7" imgW="3911400" imgH="749160" progId="Equation.3">
                  <p:embed/>
                  <p:pic>
                    <p:nvPicPr>
                      <p:cNvPr id="17483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5703888"/>
                        <a:ext cx="3532187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4" name="Rectangle 76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315" name="Rectangle 77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316" name="Rectangle 78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389576"/>
              </p:ext>
            </p:extLst>
          </p:nvPr>
        </p:nvGraphicFramePr>
        <p:xfrm>
          <a:off x="725488" y="5003585"/>
          <a:ext cx="3665185" cy="492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21" name="Equation" r:id="rId9" imgW="1511280" imgH="203040" progId="Equation.DSMT4">
                  <p:embed/>
                </p:oleObj>
              </mc:Choice>
              <mc:Fallback>
                <p:oleObj name="Equation" r:id="rId9" imgW="1511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5488" y="5003585"/>
                        <a:ext cx="3665185" cy="492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8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17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17413" grpId="0" autoUpdateAnimBg="0"/>
      <p:bldP spid="174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3"/>
          <p:cNvSpPr>
            <a:spLocks noChangeArrowheads="1"/>
          </p:cNvSpPr>
          <p:nvPr/>
        </p:nvSpPr>
        <p:spPr bwMode="auto">
          <a:xfrm>
            <a:off x="5148263" y="5805488"/>
            <a:ext cx="1439862" cy="576262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4210" name="Rectangle 44"/>
          <p:cNvSpPr>
            <a:spLocks noGrp="1" noChangeArrowheads="1"/>
          </p:cNvSpPr>
          <p:nvPr>
            <p:ph type="title" idx="4294967295"/>
          </p:nvPr>
        </p:nvSpPr>
        <p:spPr>
          <a:xfrm>
            <a:off x="578644" y="715962"/>
            <a:ext cx="3957637" cy="425450"/>
          </a:xfrm>
        </p:spPr>
        <p:txBody>
          <a:bodyPr>
            <a:normAutofit fontScale="90000"/>
          </a:bodyPr>
          <a:lstStyle/>
          <a:p>
            <a:pPr algn="just" eaLnBrk="1" hangingPunct="1"/>
            <a:r>
              <a:rPr lang="en-US" altLang="zh-CN" sz="2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zh-CN" sz="2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.3.2</a:t>
            </a:r>
            <a:r>
              <a:rPr lang="zh-CN" altLang="en-US" sz="2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　电感元件的交流电路</a:t>
            </a:r>
            <a:endParaRPr lang="zh-CN" altLang="en-US" sz="2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1066800" y="2085975"/>
            <a:ext cx="1333500" cy="1343025"/>
            <a:chOff x="672" y="1314"/>
            <a:chExt cx="840" cy="846"/>
          </a:xfrm>
        </p:grpSpPr>
        <p:grpSp>
          <p:nvGrpSpPr>
            <p:cNvPr id="94212" name="Group 47"/>
            <p:cNvGrpSpPr>
              <a:grpSpLocks/>
            </p:cNvGrpSpPr>
            <p:nvPr/>
          </p:nvGrpSpPr>
          <p:grpSpPr bwMode="auto">
            <a:xfrm>
              <a:off x="672" y="1314"/>
              <a:ext cx="840" cy="846"/>
              <a:chOff x="672" y="1314"/>
              <a:chExt cx="840" cy="846"/>
            </a:xfrm>
          </p:grpSpPr>
          <p:sp>
            <p:nvSpPr>
              <p:cNvPr id="94213" name="Text Box 48"/>
              <p:cNvSpPr txBox="1">
                <a:spLocks noChangeArrowheads="1"/>
              </p:cNvSpPr>
              <p:nvPr/>
            </p:nvSpPr>
            <p:spPr bwMode="auto">
              <a:xfrm flipH="1">
                <a:off x="1279" y="1632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14" name="未知"/>
              <p:cNvSpPr>
                <a:spLocks/>
              </p:cNvSpPr>
              <p:nvPr/>
            </p:nvSpPr>
            <p:spPr bwMode="auto">
              <a:xfrm>
                <a:off x="689" y="1344"/>
                <a:ext cx="528" cy="240"/>
              </a:xfrm>
              <a:custGeom>
                <a:avLst/>
                <a:gdLst>
                  <a:gd name="T0" fmla="*/ 0 w 528"/>
                  <a:gd name="T1" fmla="*/ 0 h 240"/>
                  <a:gd name="T2" fmla="*/ 528 w 528"/>
                  <a:gd name="T3" fmla="*/ 0 h 240"/>
                  <a:gd name="T4" fmla="*/ 528 w 52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240"/>
                  <a:gd name="T11" fmla="*/ 528 w 52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240">
                    <a:moveTo>
                      <a:pt x="0" y="0"/>
                    </a:moveTo>
                    <a:lnTo>
                      <a:pt x="528" y="0"/>
                    </a:lnTo>
                    <a:lnTo>
                      <a:pt x="528" y="240"/>
                    </a:lnTo>
                  </a:path>
                </a:pathLst>
              </a:custGeom>
              <a:noFill/>
              <a:ln w="25400" cap="flat" cmpd="sng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15" name="未知"/>
              <p:cNvSpPr>
                <a:spLocks/>
              </p:cNvSpPr>
              <p:nvPr/>
            </p:nvSpPr>
            <p:spPr bwMode="auto">
              <a:xfrm flipV="1">
                <a:off x="689" y="1896"/>
                <a:ext cx="528" cy="240"/>
              </a:xfrm>
              <a:custGeom>
                <a:avLst/>
                <a:gdLst>
                  <a:gd name="T0" fmla="*/ 0 w 528"/>
                  <a:gd name="T1" fmla="*/ 0 h 240"/>
                  <a:gd name="T2" fmla="*/ 528 w 528"/>
                  <a:gd name="T3" fmla="*/ 0 h 240"/>
                  <a:gd name="T4" fmla="*/ 528 w 52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240"/>
                  <a:gd name="T11" fmla="*/ 528 w 52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240">
                    <a:moveTo>
                      <a:pt x="0" y="0"/>
                    </a:moveTo>
                    <a:lnTo>
                      <a:pt x="528" y="0"/>
                    </a:lnTo>
                    <a:lnTo>
                      <a:pt x="528" y="240"/>
                    </a:lnTo>
                  </a:path>
                </a:pathLst>
              </a:custGeom>
              <a:noFill/>
              <a:ln w="25400" cap="flat" cmpd="sng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216" name="Oval 51"/>
              <p:cNvSpPr>
                <a:spLocks noChangeArrowheads="1"/>
              </p:cNvSpPr>
              <p:nvPr/>
            </p:nvSpPr>
            <p:spPr bwMode="auto">
              <a:xfrm>
                <a:off x="672" y="2112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217" name="Oval 52"/>
              <p:cNvSpPr>
                <a:spLocks noChangeArrowheads="1"/>
              </p:cNvSpPr>
              <p:nvPr/>
            </p:nvSpPr>
            <p:spPr bwMode="auto">
              <a:xfrm>
                <a:off x="678" y="131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graphicFrame>
          <p:nvGraphicFramePr>
            <p:cNvPr id="94218" name="Object 53"/>
            <p:cNvGraphicFramePr>
              <a:graphicFrameLocks noChangeAspect="1"/>
            </p:cNvGraphicFramePr>
            <p:nvPr/>
          </p:nvGraphicFramePr>
          <p:xfrm>
            <a:off x="1202" y="1522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657" name="Visio" r:id="rId3" imgW="204454" imgH="719661" progId="Visio.Drawing.11">
                    <p:embed/>
                  </p:oleObj>
                </mc:Choice>
                <mc:Fallback>
                  <p:oleObj name="Visio" r:id="rId3" imgW="204454" imgH="719661" progId="Visio.Drawing.11">
                    <p:embed/>
                    <p:pic>
                      <p:nvPicPr>
                        <p:cNvPr id="94218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1522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844550" y="2122488"/>
            <a:ext cx="396875" cy="1265237"/>
            <a:chOff x="4" y="9"/>
            <a:chExt cx="250" cy="797"/>
          </a:xfrm>
        </p:grpSpPr>
        <p:sp>
          <p:nvSpPr>
            <p:cNvPr id="94220" name="Text Box 55"/>
            <p:cNvSpPr txBox="1">
              <a:spLocks noChangeArrowheads="1"/>
            </p:cNvSpPr>
            <p:nvPr/>
          </p:nvSpPr>
          <p:spPr bwMode="auto">
            <a:xfrm>
              <a:off x="6" y="537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94221" name="Text Box 56"/>
            <p:cNvSpPr txBox="1">
              <a:spLocks noChangeArrowheads="1"/>
            </p:cNvSpPr>
            <p:nvPr/>
          </p:nvSpPr>
          <p:spPr bwMode="auto">
            <a:xfrm>
              <a:off x="4" y="9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4222" name="Text Box 57"/>
            <p:cNvSpPr txBox="1">
              <a:spLocks noChangeArrowheads="1"/>
            </p:cNvSpPr>
            <p:nvPr/>
          </p:nvSpPr>
          <p:spPr bwMode="auto">
            <a:xfrm>
              <a:off x="4" y="249"/>
              <a:ext cx="21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58"/>
          <p:cNvGrpSpPr>
            <a:grpSpLocks/>
          </p:cNvGrpSpPr>
          <p:nvPr/>
        </p:nvGrpSpPr>
        <p:grpSpPr bwMode="auto">
          <a:xfrm>
            <a:off x="1211263" y="1614488"/>
            <a:ext cx="438150" cy="427037"/>
            <a:chOff x="0" y="9"/>
            <a:chExt cx="276" cy="269"/>
          </a:xfrm>
        </p:grpSpPr>
        <p:sp>
          <p:nvSpPr>
            <p:cNvPr id="94224" name="Line 59"/>
            <p:cNvSpPr>
              <a:spLocks noChangeShapeType="1"/>
            </p:cNvSpPr>
            <p:nvPr/>
          </p:nvSpPr>
          <p:spPr bwMode="auto">
            <a:xfrm flipV="1">
              <a:off x="0" y="276"/>
              <a:ext cx="276" cy="0"/>
            </a:xfrm>
            <a:prstGeom prst="line">
              <a:avLst/>
            </a:prstGeom>
            <a:noFill/>
            <a:ln w="25400">
              <a:solidFill>
                <a:srgbClr val="66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5" name="Text Box 60"/>
            <p:cNvSpPr txBox="1">
              <a:spLocks noChangeArrowheads="1"/>
            </p:cNvSpPr>
            <p:nvPr/>
          </p:nvSpPr>
          <p:spPr bwMode="auto">
            <a:xfrm>
              <a:off x="38" y="9"/>
              <a:ext cx="1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18493" name="Text Box 61"/>
          <p:cNvSpPr txBox="1">
            <a:spLocks noChangeArrowheads="1"/>
          </p:cNvSpPr>
          <p:nvPr/>
        </p:nvSpPr>
        <p:spPr bwMode="auto">
          <a:xfrm>
            <a:off x="2557463" y="1676400"/>
            <a:ext cx="3005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>
                <a:solidFill>
                  <a:srgbClr val="008000"/>
                </a:solidFill>
                <a:latin typeface="Times New Roman" panose="02020603050405020304" pitchFamily="18" charset="0"/>
              </a:rPr>
              <a:t>1．</a:t>
            </a:r>
            <a:r>
              <a:rPr lang="zh-CN" altLang="en-US" b="1">
                <a:solidFill>
                  <a:srgbClr val="008000"/>
                </a:solidFill>
                <a:latin typeface="Times New Roman" panose="02020603050405020304" pitchFamily="18" charset="0"/>
              </a:rPr>
              <a:t>电压电流关系</a:t>
            </a:r>
          </a:p>
        </p:txBody>
      </p:sp>
      <p:sp>
        <p:nvSpPr>
          <p:cNvPr id="18494" name="Text Box 62"/>
          <p:cNvSpPr txBox="1">
            <a:spLocks noChangeArrowheads="1"/>
          </p:cNvSpPr>
          <p:nvPr/>
        </p:nvSpPr>
        <p:spPr bwMode="auto">
          <a:xfrm>
            <a:off x="2667000" y="2133600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solidFill>
                  <a:schemeClr val="tx2"/>
                </a:solidFill>
              </a:rPr>
              <a:t>设</a:t>
            </a:r>
            <a:r>
              <a:rPr lang="zh-CN" altLang="en-US" b="1" i="1">
                <a:solidFill>
                  <a:schemeClr val="tx2"/>
                </a:solidFill>
              </a:rPr>
              <a:t> </a:t>
            </a:r>
            <a:endParaRPr lang="zh-CN" altLang="en-US">
              <a:solidFill>
                <a:schemeClr val="tx2"/>
              </a:solidFill>
            </a:endParaRPr>
          </a:p>
        </p:txBody>
      </p:sp>
      <p:graphicFrame>
        <p:nvGraphicFramePr>
          <p:cNvPr id="18496" name="Object 64"/>
          <p:cNvGraphicFramePr>
            <a:graphicFrameLocks noChangeAspect="1"/>
          </p:cNvGraphicFramePr>
          <p:nvPr/>
        </p:nvGraphicFramePr>
        <p:xfrm>
          <a:off x="3479800" y="2185988"/>
          <a:ext cx="16891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58" name="Equation" r:id="rId5" imgW="1688760" imgH="406080" progId="Equation.3">
                  <p:embed/>
                </p:oleObj>
              </mc:Choice>
              <mc:Fallback>
                <p:oleObj name="Equation" r:id="rId5" imgW="1688760" imgH="406080" progId="Equation.3">
                  <p:embed/>
                  <p:pic>
                    <p:nvPicPr>
                      <p:cNvPr id="18496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800" y="2185988"/>
                        <a:ext cx="168910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2667000" y="2705100"/>
            <a:ext cx="4141788" cy="633413"/>
            <a:chOff x="1680" y="1704"/>
            <a:chExt cx="2609" cy="399"/>
          </a:xfrm>
        </p:grpSpPr>
        <p:sp>
          <p:nvSpPr>
            <p:cNvPr id="94230" name="Text Box 65"/>
            <p:cNvSpPr txBox="1">
              <a:spLocks noChangeArrowheads="1"/>
            </p:cNvSpPr>
            <p:nvPr/>
          </p:nvSpPr>
          <p:spPr bwMode="auto">
            <a:xfrm>
              <a:off x="1680" y="170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/>
                <a:t>由</a:t>
              </a:r>
            </a:p>
          </p:txBody>
        </p:sp>
        <p:graphicFrame>
          <p:nvGraphicFramePr>
            <p:cNvPr id="18500" name="Object 68"/>
            <p:cNvGraphicFramePr>
              <a:graphicFrameLocks noChangeAspect="1"/>
            </p:cNvGraphicFramePr>
            <p:nvPr/>
          </p:nvGraphicFramePr>
          <p:xfrm>
            <a:off x="2154" y="1706"/>
            <a:ext cx="1587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659" name="公式" r:id="rId7" imgW="1574640" imgH="393480" progId="Equation.3">
                    <p:embed/>
                  </p:oleObj>
                </mc:Choice>
                <mc:Fallback>
                  <p:oleObj name="公式" r:id="rId7" imgW="1574640" imgH="393480" progId="Equation.3">
                    <p:embed/>
                    <p:pic>
                      <p:nvPicPr>
                        <p:cNvPr id="1850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1706"/>
                          <a:ext cx="1587" cy="3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232" name="Text Box 69"/>
            <p:cNvSpPr txBox="1">
              <a:spLocks noChangeArrowheads="1"/>
            </p:cNvSpPr>
            <p:nvPr/>
          </p:nvSpPr>
          <p:spPr bwMode="auto">
            <a:xfrm>
              <a:off x="3787" y="1706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/>
                <a:t>，有</a:t>
              </a:r>
            </a:p>
          </p:txBody>
        </p:sp>
      </p:grpSp>
      <p:graphicFrame>
        <p:nvGraphicFramePr>
          <p:cNvPr id="18502" name="Object 70"/>
          <p:cNvGraphicFramePr>
            <a:graphicFrameLocks noChangeAspect="1"/>
          </p:cNvGraphicFramePr>
          <p:nvPr/>
        </p:nvGraphicFramePr>
        <p:xfrm>
          <a:off x="3460750" y="3394075"/>
          <a:ext cx="445135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60" name="公式" r:id="rId9" imgW="4749480" imgH="406080" progId="Equation.3">
                  <p:embed/>
                </p:oleObj>
              </mc:Choice>
              <mc:Fallback>
                <p:oleObj name="公式" r:id="rId9" imgW="4749480" imgH="406080" progId="Equation.3">
                  <p:embed/>
                  <p:pic>
                    <p:nvPicPr>
                      <p:cNvPr id="18502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0" y="3394075"/>
                        <a:ext cx="4451350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00"/>
          <p:cNvGrpSpPr>
            <a:grpSpLocks/>
          </p:cNvGrpSpPr>
          <p:nvPr/>
        </p:nvGrpSpPr>
        <p:grpSpPr bwMode="auto">
          <a:xfrm>
            <a:off x="3995738" y="3789363"/>
            <a:ext cx="2232025" cy="0"/>
            <a:chOff x="2517" y="2387"/>
            <a:chExt cx="1406" cy="0"/>
          </a:xfrm>
        </p:grpSpPr>
        <p:sp>
          <p:nvSpPr>
            <p:cNvPr id="94235" name="Line 98"/>
            <p:cNvSpPr>
              <a:spLocks noChangeShapeType="1"/>
            </p:cNvSpPr>
            <p:nvPr/>
          </p:nvSpPr>
          <p:spPr bwMode="auto">
            <a:xfrm>
              <a:off x="2517" y="2387"/>
              <a:ext cx="45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36" name="Line 99"/>
            <p:cNvSpPr>
              <a:spLocks noChangeShapeType="1"/>
            </p:cNvSpPr>
            <p:nvPr/>
          </p:nvSpPr>
          <p:spPr bwMode="auto">
            <a:xfrm>
              <a:off x="3651" y="2387"/>
              <a:ext cx="27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106"/>
          <p:cNvGrpSpPr>
            <a:grpSpLocks/>
          </p:cNvGrpSpPr>
          <p:nvPr/>
        </p:nvGrpSpPr>
        <p:grpSpPr bwMode="auto">
          <a:xfrm>
            <a:off x="3419475" y="2133600"/>
            <a:ext cx="4681538" cy="1728788"/>
            <a:chOff x="2154" y="1344"/>
            <a:chExt cx="2949" cy="1089"/>
          </a:xfrm>
        </p:grpSpPr>
        <p:sp>
          <p:nvSpPr>
            <p:cNvPr id="94238" name="Rectangle 97"/>
            <p:cNvSpPr>
              <a:spLocks noChangeArrowheads="1"/>
            </p:cNvSpPr>
            <p:nvPr/>
          </p:nvSpPr>
          <p:spPr bwMode="auto">
            <a:xfrm>
              <a:off x="2154" y="1344"/>
              <a:ext cx="1180" cy="318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239" name="Rectangle 101"/>
            <p:cNvSpPr>
              <a:spLocks noChangeArrowheads="1"/>
            </p:cNvSpPr>
            <p:nvPr/>
          </p:nvSpPr>
          <p:spPr bwMode="auto">
            <a:xfrm>
              <a:off x="3923" y="2115"/>
              <a:ext cx="1180" cy="318"/>
            </a:xfrm>
            <a:prstGeom prst="rect">
              <a:avLst/>
            </a:prstGeom>
            <a:solidFill>
              <a:srgbClr val="00CC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240" name="Rectangle 105"/>
            <p:cNvSpPr>
              <a:spLocks noChangeArrowheads="1"/>
            </p:cNvSpPr>
            <p:nvPr/>
          </p:nvSpPr>
          <p:spPr bwMode="auto">
            <a:xfrm>
              <a:off x="2971" y="2115"/>
              <a:ext cx="544" cy="318"/>
            </a:xfrm>
            <a:prstGeom prst="rect">
              <a:avLst/>
            </a:prstGeom>
            <a:solidFill>
              <a:srgbClr val="00CC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9" name="AutoShape 44"/>
          <p:cNvSpPr>
            <a:spLocks noChangeArrowheads="1"/>
          </p:cNvSpPr>
          <p:nvPr/>
        </p:nvSpPr>
        <p:spPr bwMode="auto">
          <a:xfrm>
            <a:off x="2250044" y="4725577"/>
            <a:ext cx="2819400" cy="450850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>
                <a:solidFill>
                  <a:schemeClr val="tx2"/>
                </a:solidFill>
                <a:ea typeface="宋体" panose="02010600030101010101" pitchFamily="2" charset="-122"/>
              </a:rPr>
              <a:t>电压超前电流 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90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</a:t>
            </a:r>
            <a:r>
              <a:rPr lang="zh-CN" altLang="en-US">
                <a:solidFill>
                  <a:schemeClr val="tx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；</a:t>
            </a:r>
          </a:p>
        </p:txBody>
      </p:sp>
      <p:sp>
        <p:nvSpPr>
          <p:cNvPr id="40" name="Text Box 46"/>
          <p:cNvSpPr txBox="1">
            <a:spLocks noChangeArrowheads="1"/>
          </p:cNvSpPr>
          <p:nvPr/>
        </p:nvSpPr>
        <p:spPr bwMode="auto">
          <a:xfrm>
            <a:off x="2254250" y="5263938"/>
            <a:ext cx="4679950" cy="510778"/>
          </a:xfrm>
          <a:prstGeom prst="round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zh-CN"/>
            </a:defPPr>
            <a:lvl1pPr algn="just" eaLnBrk="1" hangingPunct="1">
              <a:defRPr>
                <a:solidFill>
                  <a:schemeClr val="tx2"/>
                </a:solidFill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dirty="0"/>
              <a:t> 电压与电流大小关系　  </a:t>
            </a:r>
            <a:r>
              <a:rPr lang="en-US" altLang="zh-CN" dirty="0"/>
              <a:t>U = I </a:t>
            </a:r>
            <a:r>
              <a:rPr lang="el-GR" altLang="zh-CN" dirty="0"/>
              <a:t>ω</a:t>
            </a:r>
            <a:r>
              <a:rPr lang="en-US" altLang="zh-CN" dirty="0"/>
              <a:t>L </a:t>
            </a:r>
          </a:p>
        </p:txBody>
      </p:sp>
      <p:sp>
        <p:nvSpPr>
          <p:cNvPr id="41" name="Text Box 47"/>
          <p:cNvSpPr txBox="1">
            <a:spLocks noChangeArrowheads="1"/>
          </p:cNvSpPr>
          <p:nvPr/>
        </p:nvSpPr>
        <p:spPr bwMode="auto">
          <a:xfrm>
            <a:off x="2254250" y="5841356"/>
            <a:ext cx="2815194" cy="461665"/>
          </a:xfrm>
          <a:prstGeom prst="round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zh-CN"/>
            </a:defPPr>
            <a:lvl1pPr eaLnBrk="1" hangingPunct="1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电压与电流相量式 </a:t>
            </a:r>
          </a:p>
        </p:txBody>
      </p:sp>
      <p:sp>
        <p:nvSpPr>
          <p:cNvPr id="42" name="AutoShape 51"/>
          <p:cNvSpPr>
            <a:spLocks noChangeArrowheads="1"/>
          </p:cNvSpPr>
          <p:nvPr/>
        </p:nvSpPr>
        <p:spPr bwMode="auto">
          <a:xfrm>
            <a:off x="1228725" y="4840288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43" name="AutoShape 52"/>
          <p:cNvSpPr>
            <a:spLocks noChangeArrowheads="1"/>
          </p:cNvSpPr>
          <p:nvPr/>
        </p:nvSpPr>
        <p:spPr bwMode="auto">
          <a:xfrm>
            <a:off x="1214438" y="5357813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44" name="AutoShape 53"/>
          <p:cNvSpPr>
            <a:spLocks noChangeArrowheads="1"/>
          </p:cNvSpPr>
          <p:nvPr/>
        </p:nvSpPr>
        <p:spPr bwMode="auto">
          <a:xfrm>
            <a:off x="1519238" y="5357813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45" name="AutoShape 54"/>
          <p:cNvSpPr>
            <a:spLocks noChangeArrowheads="1"/>
          </p:cNvSpPr>
          <p:nvPr/>
        </p:nvSpPr>
        <p:spPr bwMode="auto">
          <a:xfrm>
            <a:off x="1214438" y="5916613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46" name="AutoShape 55"/>
          <p:cNvSpPr>
            <a:spLocks noChangeArrowheads="1"/>
          </p:cNvSpPr>
          <p:nvPr/>
        </p:nvSpPr>
        <p:spPr bwMode="auto">
          <a:xfrm>
            <a:off x="1519238" y="5916613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47" name="AutoShape 56"/>
          <p:cNvSpPr>
            <a:spLocks noChangeArrowheads="1"/>
          </p:cNvSpPr>
          <p:nvPr/>
        </p:nvSpPr>
        <p:spPr bwMode="auto">
          <a:xfrm>
            <a:off x="1843088" y="5916613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graphicFrame>
        <p:nvGraphicFramePr>
          <p:cNvPr id="48" name="Object 92"/>
          <p:cNvGraphicFramePr>
            <a:graphicFrameLocks noChangeAspect="1"/>
          </p:cNvGraphicFramePr>
          <p:nvPr/>
        </p:nvGraphicFramePr>
        <p:xfrm>
          <a:off x="5219700" y="5876925"/>
          <a:ext cx="13890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61" name="公式" r:id="rId11" imgW="672840" imgH="228600" progId="Equation.3">
                  <p:embed/>
                </p:oleObj>
              </mc:Choice>
              <mc:Fallback>
                <p:oleObj name="公式" r:id="rId11" imgW="672840" imgH="228600" progId="Equation.3">
                  <p:embed/>
                  <p:pic>
                    <p:nvPicPr>
                      <p:cNvPr id="48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5876925"/>
                        <a:ext cx="13890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5"/>
          <p:cNvGrpSpPr>
            <a:grpSpLocks/>
          </p:cNvGrpSpPr>
          <p:nvPr/>
        </p:nvGrpSpPr>
        <p:grpSpPr bwMode="auto">
          <a:xfrm>
            <a:off x="377824" y="2170113"/>
            <a:ext cx="8316913" cy="3671888"/>
            <a:chOff x="1428728" y="3929066"/>
            <a:chExt cx="6357982" cy="2428892"/>
          </a:xfrm>
        </p:grpSpPr>
        <p:sp>
          <p:nvSpPr>
            <p:cNvPr id="94253" name="矩形 3"/>
            <p:cNvSpPr>
              <a:spLocks noChangeArrowheads="1"/>
            </p:cNvSpPr>
            <p:nvPr/>
          </p:nvSpPr>
          <p:spPr bwMode="auto">
            <a:xfrm>
              <a:off x="1428728" y="3929066"/>
              <a:ext cx="6357982" cy="2428892"/>
            </a:xfrm>
            <a:prstGeom prst="rect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254" name="矩形 4"/>
            <p:cNvSpPr>
              <a:spLocks noChangeArrowheads="1"/>
            </p:cNvSpPr>
            <p:nvPr/>
          </p:nvSpPr>
          <p:spPr bwMode="auto">
            <a:xfrm>
              <a:off x="1643042" y="4143380"/>
              <a:ext cx="5857916" cy="2000264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 type="stealth" w="med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aphicFrame>
        <p:nvGraphicFramePr>
          <p:cNvPr id="94255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647250"/>
              </p:ext>
            </p:extLst>
          </p:nvPr>
        </p:nvGraphicFramePr>
        <p:xfrm>
          <a:off x="1907381" y="3333750"/>
          <a:ext cx="5097462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62" name="Equation" r:id="rId13" imgW="1879560" imgH="507960" progId="Equation.DSMT4">
                  <p:embed/>
                </p:oleObj>
              </mc:Choice>
              <mc:Fallback>
                <p:oleObj name="Equation" r:id="rId13" imgW="1879560" imgH="507960" progId="Equation.DSMT4">
                  <p:embed/>
                  <p:pic>
                    <p:nvPicPr>
                      <p:cNvPr id="94255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381" y="3333750"/>
                        <a:ext cx="5097462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13500000" algn="ctr" rotWithShape="0">
                                <a:srgbClr val="FFFFFF">
                                  <a:gamma/>
                                  <a:shade val="60000"/>
                                  <a:invGamma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56" name="Object 48"/>
          <p:cNvGraphicFramePr>
            <a:graphicFrameLocks noChangeAspect="1"/>
          </p:cNvGraphicFramePr>
          <p:nvPr/>
        </p:nvGraphicFramePr>
        <p:xfrm>
          <a:off x="5940425" y="476250"/>
          <a:ext cx="2087563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63" name="Equation" r:id="rId15" imgW="927000" imgH="583920" progId="Equation.DSMT4">
                  <p:embed/>
                </p:oleObj>
              </mc:Choice>
              <mc:Fallback>
                <p:oleObj name="Equation" r:id="rId15" imgW="927000" imgH="583920" progId="Equation.DSMT4">
                  <p:embed/>
                  <p:pic>
                    <p:nvPicPr>
                      <p:cNvPr id="94256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76250"/>
                        <a:ext cx="2087563" cy="13144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29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8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8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18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 nodeType="clickPar">
                      <p:stCondLst>
                        <p:cond delay="0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4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4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94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94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9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7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94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94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94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94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  <p:bldLst>
      <p:bldP spid="49" grpId="0" animBg="1"/>
      <p:bldP spid="18493" grpId="0" autoUpdateAnimBg="0"/>
      <p:bldP spid="18494" grpId="0" autoUpdateAnimBg="0"/>
      <p:bldP spid="39" grpId="0" animBg="1" autoUpdateAnimBg="0"/>
      <p:bldP spid="40" grpId="0" animBg="1" autoUpdateAnimBg="0"/>
      <p:bldP spid="41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44"/>
          <p:cNvSpPr>
            <a:spLocks noGrp="1" noChangeArrowheads="1"/>
          </p:cNvSpPr>
          <p:nvPr>
            <p:ph type="title" idx="4294967295"/>
          </p:nvPr>
        </p:nvSpPr>
        <p:spPr>
          <a:xfrm>
            <a:off x="852488" y="717550"/>
            <a:ext cx="4710112" cy="425450"/>
          </a:xfrm>
        </p:spPr>
        <p:txBody>
          <a:bodyPr>
            <a:normAutofit fontScale="90000"/>
          </a:bodyPr>
          <a:lstStyle/>
          <a:p>
            <a:pPr algn="just" eaLnBrk="1" hangingPunct="1"/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zh-CN" sz="2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.3.2</a:t>
            </a:r>
            <a:r>
              <a:rPr lang="zh-CN" altLang="en-US" sz="2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　电感元件的交流电路</a:t>
            </a:r>
            <a:endParaRPr lang="zh-CN" altLang="en-US" sz="2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1066800" y="2085975"/>
            <a:ext cx="1333500" cy="1343025"/>
            <a:chOff x="672" y="1314"/>
            <a:chExt cx="840" cy="846"/>
          </a:xfrm>
        </p:grpSpPr>
        <p:grpSp>
          <p:nvGrpSpPr>
            <p:cNvPr id="95236" name="Group 47"/>
            <p:cNvGrpSpPr>
              <a:grpSpLocks/>
            </p:cNvGrpSpPr>
            <p:nvPr/>
          </p:nvGrpSpPr>
          <p:grpSpPr bwMode="auto">
            <a:xfrm>
              <a:off x="672" y="1314"/>
              <a:ext cx="840" cy="846"/>
              <a:chOff x="672" y="1314"/>
              <a:chExt cx="840" cy="846"/>
            </a:xfrm>
          </p:grpSpPr>
          <p:sp>
            <p:nvSpPr>
              <p:cNvPr id="95237" name="Text Box 48"/>
              <p:cNvSpPr txBox="1">
                <a:spLocks noChangeArrowheads="1"/>
              </p:cNvSpPr>
              <p:nvPr/>
            </p:nvSpPr>
            <p:spPr bwMode="auto">
              <a:xfrm flipH="1">
                <a:off x="1279" y="1632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238" name="未知"/>
              <p:cNvSpPr>
                <a:spLocks/>
              </p:cNvSpPr>
              <p:nvPr/>
            </p:nvSpPr>
            <p:spPr bwMode="auto">
              <a:xfrm>
                <a:off x="689" y="1344"/>
                <a:ext cx="528" cy="240"/>
              </a:xfrm>
              <a:custGeom>
                <a:avLst/>
                <a:gdLst>
                  <a:gd name="T0" fmla="*/ 0 w 528"/>
                  <a:gd name="T1" fmla="*/ 0 h 240"/>
                  <a:gd name="T2" fmla="*/ 528 w 528"/>
                  <a:gd name="T3" fmla="*/ 0 h 240"/>
                  <a:gd name="T4" fmla="*/ 528 w 52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240"/>
                  <a:gd name="T11" fmla="*/ 528 w 52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240">
                    <a:moveTo>
                      <a:pt x="0" y="0"/>
                    </a:moveTo>
                    <a:lnTo>
                      <a:pt x="528" y="0"/>
                    </a:lnTo>
                    <a:lnTo>
                      <a:pt x="528" y="240"/>
                    </a:lnTo>
                  </a:path>
                </a:pathLst>
              </a:custGeom>
              <a:noFill/>
              <a:ln w="25400" cap="flat" cmpd="sng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39" name="未知"/>
              <p:cNvSpPr>
                <a:spLocks/>
              </p:cNvSpPr>
              <p:nvPr/>
            </p:nvSpPr>
            <p:spPr bwMode="auto">
              <a:xfrm flipV="1">
                <a:off x="689" y="1896"/>
                <a:ext cx="528" cy="240"/>
              </a:xfrm>
              <a:custGeom>
                <a:avLst/>
                <a:gdLst>
                  <a:gd name="T0" fmla="*/ 0 w 528"/>
                  <a:gd name="T1" fmla="*/ 0 h 240"/>
                  <a:gd name="T2" fmla="*/ 528 w 528"/>
                  <a:gd name="T3" fmla="*/ 0 h 240"/>
                  <a:gd name="T4" fmla="*/ 528 w 52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240"/>
                  <a:gd name="T11" fmla="*/ 528 w 52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240">
                    <a:moveTo>
                      <a:pt x="0" y="0"/>
                    </a:moveTo>
                    <a:lnTo>
                      <a:pt x="528" y="0"/>
                    </a:lnTo>
                    <a:lnTo>
                      <a:pt x="528" y="240"/>
                    </a:lnTo>
                  </a:path>
                </a:pathLst>
              </a:custGeom>
              <a:noFill/>
              <a:ln w="25400" cap="flat" cmpd="sng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40" name="Oval 51"/>
              <p:cNvSpPr>
                <a:spLocks noChangeArrowheads="1"/>
              </p:cNvSpPr>
              <p:nvPr/>
            </p:nvSpPr>
            <p:spPr bwMode="auto">
              <a:xfrm>
                <a:off x="672" y="2112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241" name="Oval 52"/>
              <p:cNvSpPr>
                <a:spLocks noChangeArrowheads="1"/>
              </p:cNvSpPr>
              <p:nvPr/>
            </p:nvSpPr>
            <p:spPr bwMode="auto">
              <a:xfrm>
                <a:off x="678" y="131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graphicFrame>
          <p:nvGraphicFramePr>
            <p:cNvPr id="95242" name="Object 53"/>
            <p:cNvGraphicFramePr>
              <a:graphicFrameLocks noChangeAspect="1"/>
            </p:cNvGraphicFramePr>
            <p:nvPr/>
          </p:nvGraphicFramePr>
          <p:xfrm>
            <a:off x="1202" y="1522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266" name="Visio" r:id="rId3" imgW="204454" imgH="719661" progId="Visio.Drawing.11">
                    <p:embed/>
                  </p:oleObj>
                </mc:Choice>
                <mc:Fallback>
                  <p:oleObj name="Visio" r:id="rId3" imgW="204454" imgH="719661" progId="Visio.Drawing.11">
                    <p:embed/>
                    <p:pic>
                      <p:nvPicPr>
                        <p:cNvPr id="95242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1522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844550" y="2122488"/>
            <a:ext cx="396875" cy="1265237"/>
            <a:chOff x="4" y="9"/>
            <a:chExt cx="250" cy="797"/>
          </a:xfrm>
        </p:grpSpPr>
        <p:sp>
          <p:nvSpPr>
            <p:cNvPr id="95244" name="Text Box 55"/>
            <p:cNvSpPr txBox="1">
              <a:spLocks noChangeArrowheads="1"/>
            </p:cNvSpPr>
            <p:nvPr/>
          </p:nvSpPr>
          <p:spPr bwMode="auto">
            <a:xfrm>
              <a:off x="6" y="537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95245" name="Text Box 56"/>
            <p:cNvSpPr txBox="1">
              <a:spLocks noChangeArrowheads="1"/>
            </p:cNvSpPr>
            <p:nvPr/>
          </p:nvSpPr>
          <p:spPr bwMode="auto">
            <a:xfrm>
              <a:off x="4" y="9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5246" name="Text Box 57"/>
            <p:cNvSpPr txBox="1">
              <a:spLocks noChangeArrowheads="1"/>
            </p:cNvSpPr>
            <p:nvPr/>
          </p:nvSpPr>
          <p:spPr bwMode="auto">
            <a:xfrm>
              <a:off x="4" y="249"/>
              <a:ext cx="21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58"/>
          <p:cNvGrpSpPr>
            <a:grpSpLocks/>
          </p:cNvGrpSpPr>
          <p:nvPr/>
        </p:nvGrpSpPr>
        <p:grpSpPr bwMode="auto">
          <a:xfrm>
            <a:off x="1211263" y="1614488"/>
            <a:ext cx="438150" cy="427037"/>
            <a:chOff x="0" y="9"/>
            <a:chExt cx="276" cy="269"/>
          </a:xfrm>
        </p:grpSpPr>
        <p:sp>
          <p:nvSpPr>
            <p:cNvPr id="95248" name="Line 59"/>
            <p:cNvSpPr>
              <a:spLocks noChangeShapeType="1"/>
            </p:cNvSpPr>
            <p:nvPr/>
          </p:nvSpPr>
          <p:spPr bwMode="auto">
            <a:xfrm flipV="1">
              <a:off x="0" y="276"/>
              <a:ext cx="276" cy="0"/>
            </a:xfrm>
            <a:prstGeom prst="line">
              <a:avLst/>
            </a:prstGeom>
            <a:noFill/>
            <a:ln w="25400">
              <a:solidFill>
                <a:srgbClr val="66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9" name="Text Box 60"/>
            <p:cNvSpPr txBox="1">
              <a:spLocks noChangeArrowheads="1"/>
            </p:cNvSpPr>
            <p:nvPr/>
          </p:nvSpPr>
          <p:spPr bwMode="auto">
            <a:xfrm>
              <a:off x="38" y="9"/>
              <a:ext cx="1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18493" name="Text Box 61"/>
          <p:cNvSpPr txBox="1">
            <a:spLocks noChangeArrowheads="1"/>
          </p:cNvSpPr>
          <p:nvPr/>
        </p:nvSpPr>
        <p:spPr bwMode="auto">
          <a:xfrm>
            <a:off x="2557463" y="1676400"/>
            <a:ext cx="3005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>
                <a:solidFill>
                  <a:srgbClr val="008000"/>
                </a:solidFill>
                <a:latin typeface="Times New Roman" panose="02020603050405020304" pitchFamily="18" charset="0"/>
              </a:rPr>
              <a:t>1．</a:t>
            </a:r>
            <a:r>
              <a:rPr lang="zh-CN" altLang="en-US" b="1">
                <a:solidFill>
                  <a:srgbClr val="008000"/>
                </a:solidFill>
                <a:latin typeface="Times New Roman" panose="02020603050405020304" pitchFamily="18" charset="0"/>
              </a:rPr>
              <a:t>电压电流关系</a:t>
            </a:r>
          </a:p>
        </p:txBody>
      </p:sp>
      <p:grpSp>
        <p:nvGrpSpPr>
          <p:cNvPr id="95251" name="Group 19"/>
          <p:cNvGrpSpPr>
            <a:grpSpLocks/>
          </p:cNvGrpSpPr>
          <p:nvPr/>
        </p:nvGrpSpPr>
        <p:grpSpPr bwMode="auto">
          <a:xfrm>
            <a:off x="1214438" y="5842006"/>
            <a:ext cx="5394325" cy="506413"/>
            <a:chOff x="765" y="3680"/>
            <a:chExt cx="3398" cy="319"/>
          </a:xfrm>
        </p:grpSpPr>
        <p:sp>
          <p:nvSpPr>
            <p:cNvPr id="41" name="Text Box 47"/>
            <p:cNvSpPr txBox="1">
              <a:spLocks noChangeArrowheads="1"/>
            </p:cNvSpPr>
            <p:nvPr/>
          </p:nvSpPr>
          <p:spPr bwMode="auto">
            <a:xfrm>
              <a:off x="1420" y="3680"/>
              <a:ext cx="1773" cy="291"/>
            </a:xfrm>
            <a:prstGeom prst="rect">
              <a:avLst/>
            </a:prstGeom>
            <a:ln/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zh-CN"/>
              </a:defPPr>
              <a:lvl1pPr eaLnBrk="1" hangingPunct="1">
                <a:defRPr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电压与电流相量式 </a:t>
              </a:r>
            </a:p>
          </p:txBody>
        </p:sp>
        <p:sp>
          <p:nvSpPr>
            <p:cNvPr id="45" name="AutoShape 54"/>
            <p:cNvSpPr>
              <a:spLocks noChangeArrowheads="1"/>
            </p:cNvSpPr>
            <p:nvPr/>
          </p:nvSpPr>
          <p:spPr bwMode="auto">
            <a:xfrm>
              <a:off x="765" y="3727"/>
              <a:ext cx="178" cy="189"/>
            </a:xfrm>
            <a:prstGeom prst="star5">
              <a:avLst/>
            </a:prstGeom>
            <a:solidFill>
              <a:srgbClr val="FF00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宋体" charset="-122"/>
                <a:ea typeface="宋体" charset="-122"/>
              </a:endParaRPr>
            </a:p>
          </p:txBody>
        </p:sp>
        <p:sp>
          <p:nvSpPr>
            <p:cNvPr id="46" name="AutoShape 55"/>
            <p:cNvSpPr>
              <a:spLocks noChangeArrowheads="1"/>
            </p:cNvSpPr>
            <p:nvPr/>
          </p:nvSpPr>
          <p:spPr bwMode="auto">
            <a:xfrm>
              <a:off x="957" y="3727"/>
              <a:ext cx="178" cy="189"/>
            </a:xfrm>
            <a:prstGeom prst="star5">
              <a:avLst/>
            </a:prstGeom>
            <a:solidFill>
              <a:srgbClr val="FF00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宋体" charset="-122"/>
                <a:ea typeface="宋体" charset="-122"/>
              </a:endParaRPr>
            </a:p>
          </p:txBody>
        </p:sp>
        <p:sp>
          <p:nvSpPr>
            <p:cNvPr id="47" name="AutoShape 56"/>
            <p:cNvSpPr>
              <a:spLocks noChangeArrowheads="1"/>
            </p:cNvSpPr>
            <p:nvPr/>
          </p:nvSpPr>
          <p:spPr bwMode="auto">
            <a:xfrm>
              <a:off x="1161" y="3727"/>
              <a:ext cx="178" cy="189"/>
            </a:xfrm>
            <a:prstGeom prst="star5">
              <a:avLst/>
            </a:prstGeom>
            <a:solidFill>
              <a:srgbClr val="FF00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宋体" charset="-122"/>
                <a:ea typeface="宋体" charset="-122"/>
              </a:endParaRPr>
            </a:p>
          </p:txBody>
        </p:sp>
        <p:graphicFrame>
          <p:nvGraphicFramePr>
            <p:cNvPr id="48" name="Object 9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6324306"/>
                </p:ext>
              </p:extLst>
            </p:nvPr>
          </p:nvGraphicFramePr>
          <p:xfrm>
            <a:off x="3288" y="3702"/>
            <a:ext cx="875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267" name="公式" r:id="rId5" imgW="672840" imgH="228600" progId="Equation.3">
                    <p:embed/>
                  </p:oleObj>
                </mc:Choice>
                <mc:Fallback>
                  <p:oleObj name="公式" r:id="rId5" imgW="672840" imgH="228600" progId="Equation.3">
                    <p:embed/>
                    <p:pic>
                      <p:nvPicPr>
                        <p:cNvPr id="48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3702"/>
                          <a:ext cx="875" cy="29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53"/>
          <p:cNvGrpSpPr>
            <a:grpSpLocks/>
          </p:cNvGrpSpPr>
          <p:nvPr/>
        </p:nvGrpSpPr>
        <p:grpSpPr bwMode="auto">
          <a:xfrm>
            <a:off x="3060700" y="2278063"/>
            <a:ext cx="3798888" cy="754062"/>
            <a:chOff x="838" y="3566"/>
            <a:chExt cx="2393" cy="475"/>
          </a:xfrm>
        </p:grpSpPr>
        <p:sp>
          <p:nvSpPr>
            <p:cNvPr id="95258" name="Text Box 72"/>
            <p:cNvSpPr txBox="1">
              <a:spLocks noChangeArrowheads="1"/>
            </p:cNvSpPr>
            <p:nvPr/>
          </p:nvSpPr>
          <p:spPr bwMode="auto">
            <a:xfrm>
              <a:off x="838" y="3702"/>
              <a:ext cx="14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 dirty="0">
                  <a:latin typeface="Times New Roman" panose="02020603050405020304" pitchFamily="18" charset="0"/>
                </a:rPr>
                <a:t>令 </a:t>
              </a:r>
              <a:r>
                <a:rPr lang="en-US" altLang="zh-CN" b="1" i="1" dirty="0">
                  <a:highlight>
                    <a:srgbClr val="CCFFCC"/>
                  </a:highlight>
                  <a:latin typeface="Times New Roman" panose="02020603050405020304" pitchFamily="18" charset="0"/>
                </a:rPr>
                <a:t>X</a:t>
              </a:r>
              <a:r>
                <a:rPr lang="en-US" altLang="zh-CN" b="1" i="1" baseline="-25000" dirty="0">
                  <a:highlight>
                    <a:srgbClr val="CCFFCC"/>
                  </a:highlight>
                  <a:latin typeface="Times New Roman" panose="02020603050405020304" pitchFamily="18" charset="0"/>
                </a:rPr>
                <a:t>L</a:t>
              </a:r>
              <a:r>
                <a:rPr lang="en-US" altLang="zh-CN" b="1" dirty="0">
                  <a:highlight>
                    <a:srgbClr val="CCFFCC"/>
                  </a:highlight>
                  <a:latin typeface="Times New Roman" panose="02020603050405020304" pitchFamily="18" charset="0"/>
                </a:rPr>
                <a:t> = </a:t>
              </a:r>
              <a:r>
                <a:rPr lang="en-US" altLang="zh-CN" b="1" i="1" dirty="0">
                  <a:highlight>
                    <a:srgbClr val="CCFFCC"/>
                  </a:highlight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 i="1" dirty="0">
                  <a:highlight>
                    <a:srgbClr val="CCFFCC"/>
                  </a:highlight>
                  <a:latin typeface="Times New Roman" panose="02020603050405020304" pitchFamily="18" charset="0"/>
                </a:rPr>
                <a:t>L</a:t>
              </a:r>
              <a:r>
                <a:rPr lang="zh-CN" altLang="en-US" b="1" dirty="0">
                  <a:latin typeface="Times New Roman" panose="02020603050405020304" pitchFamily="18" charset="0"/>
                </a:rPr>
                <a:t>，则</a:t>
              </a:r>
            </a:p>
          </p:txBody>
        </p:sp>
        <p:graphicFrame>
          <p:nvGraphicFramePr>
            <p:cNvPr id="18503" name="Object 52"/>
            <p:cNvGraphicFramePr>
              <a:graphicFrameLocks noChangeAspect="1"/>
            </p:cNvGraphicFramePr>
            <p:nvPr/>
          </p:nvGraphicFramePr>
          <p:xfrm>
            <a:off x="2232" y="3566"/>
            <a:ext cx="999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268" name="Equation" r:id="rId7" imgW="583920" imgH="279360" progId="Equation.DSMT4">
                    <p:embed/>
                  </p:oleObj>
                </mc:Choice>
                <mc:Fallback>
                  <p:oleObj name="Equation" r:id="rId7" imgW="583920" imgH="279360" progId="Equation.DSMT4">
                    <p:embed/>
                    <p:pic>
                      <p:nvPicPr>
                        <p:cNvPr id="18503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2" y="3566"/>
                          <a:ext cx="999" cy="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6310" name="Rectangle 54"/>
          <p:cNvSpPr>
            <a:spLocks noChangeArrowheads="1"/>
          </p:cNvSpPr>
          <p:nvPr/>
        </p:nvSpPr>
        <p:spPr bwMode="auto">
          <a:xfrm>
            <a:off x="5292725" y="2349500"/>
            <a:ext cx="1584325" cy="6477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5261" name="Rectangle 29"/>
          <p:cNvSpPr>
            <a:spLocks noChangeArrowheads="1"/>
          </p:cNvSpPr>
          <p:nvPr/>
        </p:nvSpPr>
        <p:spPr bwMode="auto">
          <a:xfrm>
            <a:off x="3203575" y="2997200"/>
            <a:ext cx="869950" cy="366713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1"/>
              <a:t>(</a:t>
            </a:r>
            <a:r>
              <a:rPr lang="zh-CN" altLang="en-US" sz="1800" b="1"/>
              <a:t>感抗</a:t>
            </a:r>
            <a:r>
              <a:rPr lang="en-US" altLang="zh-CN" sz="1800" b="1"/>
              <a:t>)</a:t>
            </a:r>
          </a:p>
        </p:txBody>
      </p:sp>
      <p:grpSp>
        <p:nvGrpSpPr>
          <p:cNvPr id="95262" name="Group 30"/>
          <p:cNvGrpSpPr>
            <a:grpSpLocks/>
          </p:cNvGrpSpPr>
          <p:nvPr/>
        </p:nvGrpSpPr>
        <p:grpSpPr bwMode="auto">
          <a:xfrm>
            <a:off x="539750" y="3644900"/>
            <a:ext cx="2740025" cy="2622550"/>
            <a:chOff x="350" y="2277"/>
            <a:chExt cx="1726" cy="1652"/>
          </a:xfrm>
        </p:grpSpPr>
        <p:sp>
          <p:nvSpPr>
            <p:cNvPr id="18514" name="Text Box 82"/>
            <p:cNvSpPr txBox="1">
              <a:spLocks noChangeArrowheads="1"/>
            </p:cNvSpPr>
            <p:nvPr/>
          </p:nvSpPr>
          <p:spPr bwMode="auto">
            <a:xfrm>
              <a:off x="350" y="3660"/>
              <a:ext cx="144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200" b="1" i="1" baseline="-25000">
                  <a:solidFill>
                    <a:srgbClr val="6600FF"/>
                  </a:solidFill>
                  <a:latin typeface="Times New Roman" panose="02020603050405020304" pitchFamily="18" charset="0"/>
                </a:rPr>
                <a:t>L</a:t>
              </a:r>
              <a:r>
                <a:rPr lang="zh-CN" altLang="en-US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与 </a:t>
              </a:r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f </a:t>
              </a:r>
              <a:r>
                <a:rPr lang="zh-CN" altLang="en-US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的关系</a:t>
              </a:r>
            </a:p>
          </p:txBody>
        </p:sp>
        <p:grpSp>
          <p:nvGrpSpPr>
            <p:cNvPr id="3" name="Group 96"/>
            <p:cNvGrpSpPr>
              <a:grpSpLocks/>
            </p:cNvGrpSpPr>
            <p:nvPr/>
          </p:nvGrpSpPr>
          <p:grpSpPr bwMode="auto">
            <a:xfrm>
              <a:off x="431" y="2277"/>
              <a:ext cx="1432" cy="1337"/>
              <a:chOff x="369" y="2428"/>
              <a:chExt cx="1432" cy="1337"/>
            </a:xfrm>
          </p:grpSpPr>
          <p:sp>
            <p:nvSpPr>
              <p:cNvPr id="95265" name="Line 84"/>
              <p:cNvSpPr>
                <a:spLocks noChangeShapeType="1"/>
              </p:cNvSpPr>
              <p:nvPr/>
            </p:nvSpPr>
            <p:spPr bwMode="auto">
              <a:xfrm>
                <a:off x="514" y="3475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66" name="Line 85"/>
              <p:cNvSpPr>
                <a:spLocks noChangeShapeType="1"/>
              </p:cNvSpPr>
              <p:nvPr/>
            </p:nvSpPr>
            <p:spPr bwMode="auto">
              <a:xfrm rot="-5400000">
                <a:off x="46" y="3127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267" name="Text Box 86"/>
              <p:cNvSpPr txBox="1">
                <a:spLocks noChangeArrowheads="1"/>
              </p:cNvSpPr>
              <p:nvPr/>
            </p:nvSpPr>
            <p:spPr bwMode="auto">
              <a:xfrm>
                <a:off x="369" y="3496"/>
                <a:ext cx="24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latin typeface="Times New Roman" panose="02020603050405020304" pitchFamily="18" charset="0"/>
                  </a:rPr>
                  <a:t>O</a:t>
                </a:r>
                <a:endParaRPr lang="en-US" altLang="zh-CN" sz="2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268" name="Text Box 87"/>
              <p:cNvSpPr txBox="1">
                <a:spLocks noChangeArrowheads="1"/>
              </p:cNvSpPr>
              <p:nvPr/>
            </p:nvSpPr>
            <p:spPr bwMode="auto">
              <a:xfrm>
                <a:off x="1626" y="3436"/>
                <a:ext cx="17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latin typeface="Times New Roman" panose="02020603050405020304" pitchFamily="18" charset="0"/>
                  </a:rPr>
                  <a:t>f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269" name="Text Box 91"/>
              <p:cNvSpPr txBox="1">
                <a:spLocks noChangeArrowheads="1"/>
              </p:cNvSpPr>
              <p:nvPr/>
            </p:nvSpPr>
            <p:spPr bwMode="auto">
              <a:xfrm>
                <a:off x="664" y="2428"/>
                <a:ext cx="30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200" b="1" i="1" baseline="-25000">
                    <a:latin typeface="Times New Roman" panose="02020603050405020304" pitchFamily="18" charset="0"/>
                  </a:rPr>
                  <a:t>L</a:t>
                </a:r>
                <a:endParaRPr lang="en-US" altLang="zh-CN" sz="2200" b="1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8525" name="Line 93"/>
            <p:cNvSpPr>
              <a:spLocks noChangeShapeType="1"/>
            </p:cNvSpPr>
            <p:nvPr/>
          </p:nvSpPr>
          <p:spPr bwMode="auto">
            <a:xfrm flipV="1">
              <a:off x="672" y="2760"/>
              <a:ext cx="828" cy="56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526" name="Object 94"/>
            <p:cNvGraphicFramePr>
              <a:graphicFrameLocks noChangeAspect="1"/>
            </p:cNvGraphicFramePr>
            <p:nvPr/>
          </p:nvGraphicFramePr>
          <p:xfrm>
            <a:off x="1236" y="3029"/>
            <a:ext cx="84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269" name="Equation" r:id="rId9" imgW="1498320" imgH="406080" progId="Equation.3">
                    <p:embed/>
                  </p:oleObj>
                </mc:Choice>
                <mc:Fallback>
                  <p:oleObj name="Equation" r:id="rId9" imgW="1498320" imgH="406080" progId="Equation.3">
                    <p:embed/>
                    <p:pic>
                      <p:nvPicPr>
                        <p:cNvPr id="18526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6" y="3029"/>
                          <a:ext cx="84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83" name="Text Box 95"/>
          <p:cNvSpPr txBox="1">
            <a:spLocks noChangeArrowheads="1"/>
          </p:cNvSpPr>
          <p:nvPr/>
        </p:nvSpPr>
        <p:spPr bwMode="auto">
          <a:xfrm>
            <a:off x="4067175" y="4508500"/>
            <a:ext cx="42481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 感抗</a:t>
            </a:r>
            <a:r>
              <a:rPr lang="en-US" altLang="zh-CN" b="1" i="1"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L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与频率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f 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和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L 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成正比</a:t>
            </a:r>
          </a:p>
          <a:p>
            <a:pPr algn="just" eaLnBrk="1" hangingPunct="1">
              <a:buFontTx/>
              <a:buChar char="•"/>
            </a:pP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 频率越高， </a:t>
            </a:r>
            <a:r>
              <a:rPr lang="en-US" altLang="zh-CN" b="1" i="1"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>
                <a:latin typeface="Times New Roman" panose="02020603050405020304" pitchFamily="18" charset="0"/>
              </a:rPr>
              <a:t>L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越大</a:t>
            </a:r>
          </a:p>
        </p:txBody>
      </p:sp>
    </p:spTree>
    <p:extLst>
      <p:ext uri="{BB962C8B-B14F-4D97-AF65-F5344CB8AC3E}">
        <p14:creationId xmlns:p14="http://schemas.microsoft.com/office/powerpoint/2010/main" val="32746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5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5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 nodeType="clickPar">
                      <p:stCondLst>
                        <p:cond delay="0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75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95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95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95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95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7" presetClass="exit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261"/>
                  </p:tgtEl>
                </p:cond>
              </p:nextCondLst>
            </p:seq>
          </p:childTnLst>
        </p:cTn>
      </p:par>
    </p:tnLst>
    <p:bldLst>
      <p:bldP spid="96310" grpId="0" animBg="1"/>
      <p:bldP spid="95261" grpId="0" animBg="1"/>
      <p:bldP spid="95261" grpId="1" animBg="1"/>
      <p:bldP spid="15383" grpId="0" autoUpdateAnimBg="0"/>
      <p:bldP spid="1538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44"/>
          <p:cNvSpPr>
            <a:spLocks noGrp="1" noChangeArrowheads="1"/>
          </p:cNvSpPr>
          <p:nvPr>
            <p:ph type="title" idx="4294967295"/>
          </p:nvPr>
        </p:nvSpPr>
        <p:spPr>
          <a:xfrm>
            <a:off x="852488" y="717550"/>
            <a:ext cx="4710112" cy="425450"/>
          </a:xfrm>
        </p:spPr>
        <p:txBody>
          <a:bodyPr>
            <a:normAutofit fontScale="90000"/>
          </a:bodyPr>
          <a:lstStyle/>
          <a:p>
            <a:pPr algn="just" eaLnBrk="1" hangingPunct="1"/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zh-CN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.3.2</a:t>
            </a:r>
            <a:r>
              <a:rPr lang="zh-CN" altLang="en-US" sz="2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　电感元件的交流电路</a:t>
            </a:r>
            <a:endParaRPr lang="zh-CN" altLang="en-US" sz="26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1066800" y="2085975"/>
            <a:ext cx="1333500" cy="1343025"/>
            <a:chOff x="672" y="1314"/>
            <a:chExt cx="840" cy="846"/>
          </a:xfrm>
        </p:grpSpPr>
        <p:grpSp>
          <p:nvGrpSpPr>
            <p:cNvPr id="13350" name="Group 47"/>
            <p:cNvGrpSpPr>
              <a:grpSpLocks/>
            </p:cNvGrpSpPr>
            <p:nvPr/>
          </p:nvGrpSpPr>
          <p:grpSpPr bwMode="auto">
            <a:xfrm>
              <a:off x="672" y="1314"/>
              <a:ext cx="840" cy="846"/>
              <a:chOff x="672" y="1314"/>
              <a:chExt cx="840" cy="846"/>
            </a:xfrm>
          </p:grpSpPr>
          <p:sp>
            <p:nvSpPr>
              <p:cNvPr id="13351" name="Text Box 48"/>
              <p:cNvSpPr txBox="1">
                <a:spLocks noChangeArrowheads="1"/>
              </p:cNvSpPr>
              <p:nvPr/>
            </p:nvSpPr>
            <p:spPr bwMode="auto">
              <a:xfrm flipH="1">
                <a:off x="1279" y="1632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52" name="未知"/>
              <p:cNvSpPr>
                <a:spLocks/>
              </p:cNvSpPr>
              <p:nvPr/>
            </p:nvSpPr>
            <p:spPr bwMode="auto">
              <a:xfrm>
                <a:off x="689" y="1344"/>
                <a:ext cx="528" cy="240"/>
              </a:xfrm>
              <a:custGeom>
                <a:avLst/>
                <a:gdLst>
                  <a:gd name="T0" fmla="*/ 0 w 528"/>
                  <a:gd name="T1" fmla="*/ 0 h 240"/>
                  <a:gd name="T2" fmla="*/ 528 w 528"/>
                  <a:gd name="T3" fmla="*/ 0 h 240"/>
                  <a:gd name="T4" fmla="*/ 528 w 52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240"/>
                  <a:gd name="T11" fmla="*/ 528 w 52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240">
                    <a:moveTo>
                      <a:pt x="0" y="0"/>
                    </a:moveTo>
                    <a:lnTo>
                      <a:pt x="528" y="0"/>
                    </a:lnTo>
                    <a:lnTo>
                      <a:pt x="528" y="240"/>
                    </a:lnTo>
                  </a:path>
                </a:pathLst>
              </a:custGeom>
              <a:noFill/>
              <a:ln w="25400" cap="flat" cmpd="sng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53" name="未知"/>
              <p:cNvSpPr>
                <a:spLocks/>
              </p:cNvSpPr>
              <p:nvPr/>
            </p:nvSpPr>
            <p:spPr bwMode="auto">
              <a:xfrm flipV="1">
                <a:off x="689" y="1896"/>
                <a:ext cx="528" cy="240"/>
              </a:xfrm>
              <a:custGeom>
                <a:avLst/>
                <a:gdLst>
                  <a:gd name="T0" fmla="*/ 0 w 528"/>
                  <a:gd name="T1" fmla="*/ 0 h 240"/>
                  <a:gd name="T2" fmla="*/ 528 w 528"/>
                  <a:gd name="T3" fmla="*/ 0 h 240"/>
                  <a:gd name="T4" fmla="*/ 528 w 52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240"/>
                  <a:gd name="T11" fmla="*/ 528 w 52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240">
                    <a:moveTo>
                      <a:pt x="0" y="0"/>
                    </a:moveTo>
                    <a:lnTo>
                      <a:pt x="528" y="0"/>
                    </a:lnTo>
                    <a:lnTo>
                      <a:pt x="528" y="240"/>
                    </a:lnTo>
                  </a:path>
                </a:pathLst>
              </a:custGeom>
              <a:noFill/>
              <a:ln w="25400" cap="flat" cmpd="sng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54" name="Oval 51"/>
              <p:cNvSpPr>
                <a:spLocks noChangeArrowheads="1"/>
              </p:cNvSpPr>
              <p:nvPr/>
            </p:nvSpPr>
            <p:spPr bwMode="auto">
              <a:xfrm>
                <a:off x="672" y="2112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55" name="Oval 52"/>
              <p:cNvSpPr>
                <a:spLocks noChangeArrowheads="1"/>
              </p:cNvSpPr>
              <p:nvPr/>
            </p:nvSpPr>
            <p:spPr bwMode="auto">
              <a:xfrm>
                <a:off x="678" y="131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graphicFrame>
          <p:nvGraphicFramePr>
            <p:cNvPr id="13317" name="Object 53"/>
            <p:cNvGraphicFramePr>
              <a:graphicFrameLocks noChangeAspect="1"/>
            </p:cNvGraphicFramePr>
            <p:nvPr/>
          </p:nvGraphicFramePr>
          <p:xfrm>
            <a:off x="1202" y="1522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018" name="Visio" r:id="rId3" imgW="204454" imgH="719661" progId="Visio.Drawing.11">
                    <p:embed/>
                  </p:oleObj>
                </mc:Choice>
                <mc:Fallback>
                  <p:oleObj name="Visio" r:id="rId3" imgW="204454" imgH="719661" progId="Visio.Drawing.11">
                    <p:embed/>
                    <p:pic>
                      <p:nvPicPr>
                        <p:cNvPr id="13317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1522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844550" y="2122488"/>
            <a:ext cx="396875" cy="1265237"/>
            <a:chOff x="4" y="9"/>
            <a:chExt cx="250" cy="797"/>
          </a:xfrm>
        </p:grpSpPr>
        <p:sp>
          <p:nvSpPr>
            <p:cNvPr id="13347" name="Text Box 55"/>
            <p:cNvSpPr txBox="1">
              <a:spLocks noChangeArrowheads="1"/>
            </p:cNvSpPr>
            <p:nvPr/>
          </p:nvSpPr>
          <p:spPr bwMode="auto">
            <a:xfrm>
              <a:off x="6" y="537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13348" name="Text Box 56"/>
            <p:cNvSpPr txBox="1">
              <a:spLocks noChangeArrowheads="1"/>
            </p:cNvSpPr>
            <p:nvPr/>
          </p:nvSpPr>
          <p:spPr bwMode="auto">
            <a:xfrm>
              <a:off x="4" y="9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3349" name="Text Box 57"/>
            <p:cNvSpPr txBox="1">
              <a:spLocks noChangeArrowheads="1"/>
            </p:cNvSpPr>
            <p:nvPr/>
          </p:nvSpPr>
          <p:spPr bwMode="auto">
            <a:xfrm>
              <a:off x="4" y="249"/>
              <a:ext cx="21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58"/>
          <p:cNvGrpSpPr>
            <a:grpSpLocks/>
          </p:cNvGrpSpPr>
          <p:nvPr/>
        </p:nvGrpSpPr>
        <p:grpSpPr bwMode="auto">
          <a:xfrm>
            <a:off x="1211263" y="1614488"/>
            <a:ext cx="438150" cy="427037"/>
            <a:chOff x="0" y="9"/>
            <a:chExt cx="276" cy="269"/>
          </a:xfrm>
        </p:grpSpPr>
        <p:sp>
          <p:nvSpPr>
            <p:cNvPr id="13345" name="Line 59"/>
            <p:cNvSpPr>
              <a:spLocks noChangeShapeType="1"/>
            </p:cNvSpPr>
            <p:nvPr/>
          </p:nvSpPr>
          <p:spPr bwMode="auto">
            <a:xfrm flipV="1">
              <a:off x="0" y="276"/>
              <a:ext cx="276" cy="0"/>
            </a:xfrm>
            <a:prstGeom prst="line">
              <a:avLst/>
            </a:prstGeom>
            <a:noFill/>
            <a:ln w="25400">
              <a:solidFill>
                <a:srgbClr val="66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6" name="Text Box 60"/>
            <p:cNvSpPr txBox="1">
              <a:spLocks noChangeArrowheads="1"/>
            </p:cNvSpPr>
            <p:nvPr/>
          </p:nvSpPr>
          <p:spPr bwMode="auto">
            <a:xfrm>
              <a:off x="38" y="9"/>
              <a:ext cx="1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18493" name="Text Box 61"/>
          <p:cNvSpPr txBox="1">
            <a:spLocks noChangeArrowheads="1"/>
          </p:cNvSpPr>
          <p:nvPr/>
        </p:nvSpPr>
        <p:spPr bwMode="auto">
          <a:xfrm>
            <a:off x="2557463" y="1676400"/>
            <a:ext cx="3005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>
                <a:solidFill>
                  <a:srgbClr val="008000"/>
                </a:solidFill>
                <a:latin typeface="Times New Roman" panose="02020603050405020304" pitchFamily="18" charset="0"/>
              </a:rPr>
              <a:t>1．</a:t>
            </a:r>
            <a:r>
              <a:rPr lang="zh-CN" altLang="en-US" b="1">
                <a:solidFill>
                  <a:srgbClr val="008000"/>
                </a:solidFill>
                <a:latin typeface="Times New Roman" panose="02020603050405020304" pitchFamily="18" charset="0"/>
              </a:rPr>
              <a:t>电压电流关系</a:t>
            </a:r>
          </a:p>
        </p:txBody>
      </p:sp>
      <p:grpSp>
        <p:nvGrpSpPr>
          <p:cNvPr id="10" name="Group 53"/>
          <p:cNvGrpSpPr>
            <a:grpSpLocks/>
          </p:cNvGrpSpPr>
          <p:nvPr/>
        </p:nvGrpSpPr>
        <p:grpSpPr bwMode="auto">
          <a:xfrm>
            <a:off x="3060700" y="2278063"/>
            <a:ext cx="3798888" cy="754062"/>
            <a:chOff x="838" y="3566"/>
            <a:chExt cx="2393" cy="475"/>
          </a:xfrm>
        </p:grpSpPr>
        <p:sp>
          <p:nvSpPr>
            <p:cNvPr id="13364" name="Text Box 72"/>
            <p:cNvSpPr txBox="1">
              <a:spLocks noChangeArrowheads="1"/>
            </p:cNvSpPr>
            <p:nvPr/>
          </p:nvSpPr>
          <p:spPr bwMode="auto">
            <a:xfrm>
              <a:off x="838" y="3702"/>
              <a:ext cx="14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latin typeface="Times New Roman" panose="02020603050405020304" pitchFamily="18" charset="0"/>
                </a:rPr>
                <a:t>令 </a:t>
              </a:r>
              <a:r>
                <a:rPr lang="en-US" altLang="zh-CN" b="1" i="1">
                  <a:latin typeface="Times New Roman" panose="02020603050405020304" pitchFamily="18" charset="0"/>
                </a:rPr>
                <a:t>X</a:t>
              </a:r>
              <a:r>
                <a:rPr lang="en-US" altLang="zh-CN" b="1" i="1" baseline="-25000">
                  <a:latin typeface="Times New Roman" panose="02020603050405020304" pitchFamily="18" charset="0"/>
                </a:rPr>
                <a:t>L</a:t>
              </a:r>
              <a:r>
                <a:rPr lang="en-US" altLang="zh-CN" b="1">
                  <a:latin typeface="Times New Roman" panose="02020603050405020304" pitchFamily="18" charset="0"/>
                </a:rPr>
                <a:t> = </a:t>
              </a:r>
              <a:r>
                <a:rPr lang="en-US" altLang="zh-CN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b="1" i="1">
                  <a:latin typeface="Times New Roman" panose="02020603050405020304" pitchFamily="18" charset="0"/>
                </a:rPr>
                <a:t>L</a:t>
              </a:r>
              <a:r>
                <a:rPr lang="zh-CN" altLang="en-US" b="1">
                  <a:latin typeface="Times New Roman" panose="02020603050405020304" pitchFamily="18" charset="0"/>
                </a:rPr>
                <a:t>，则</a:t>
              </a:r>
            </a:p>
          </p:txBody>
        </p:sp>
        <p:graphicFrame>
          <p:nvGraphicFramePr>
            <p:cNvPr id="18503" name="Object 52"/>
            <p:cNvGraphicFramePr>
              <a:graphicFrameLocks noChangeAspect="1"/>
            </p:cNvGraphicFramePr>
            <p:nvPr/>
          </p:nvGraphicFramePr>
          <p:xfrm>
            <a:off x="2232" y="3566"/>
            <a:ext cx="999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019" name="Equation" r:id="rId5" imgW="583920" imgH="279360" progId="Equation.DSMT4">
                    <p:embed/>
                  </p:oleObj>
                </mc:Choice>
                <mc:Fallback>
                  <p:oleObj name="Equation" r:id="rId5" imgW="583920" imgH="279360" progId="Equation.DSMT4">
                    <p:embed/>
                    <p:pic>
                      <p:nvPicPr>
                        <p:cNvPr id="18503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2" y="3566"/>
                          <a:ext cx="999" cy="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6310" name="Rectangle 54"/>
          <p:cNvSpPr>
            <a:spLocks noChangeArrowheads="1"/>
          </p:cNvSpPr>
          <p:nvPr/>
        </p:nvSpPr>
        <p:spPr bwMode="auto">
          <a:xfrm>
            <a:off x="5292725" y="2349500"/>
            <a:ext cx="1584325" cy="6477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1" name="Group 34"/>
          <p:cNvGrpSpPr>
            <a:grpSpLocks/>
          </p:cNvGrpSpPr>
          <p:nvPr/>
        </p:nvGrpSpPr>
        <p:grpSpPr bwMode="auto">
          <a:xfrm>
            <a:off x="7332663" y="4248150"/>
            <a:ext cx="390525" cy="660400"/>
            <a:chOff x="14" y="0"/>
            <a:chExt cx="246" cy="416"/>
          </a:xfrm>
        </p:grpSpPr>
        <p:sp>
          <p:nvSpPr>
            <p:cNvPr id="13381" name="Text Box 35"/>
            <p:cNvSpPr txBox="1">
              <a:spLocks noChangeArrowheads="1"/>
            </p:cNvSpPr>
            <p:nvPr/>
          </p:nvSpPr>
          <p:spPr bwMode="auto">
            <a:xfrm>
              <a:off x="17" y="147"/>
              <a:ext cx="2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i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82" name="Text Box 36"/>
            <p:cNvSpPr txBox="1">
              <a:spLocks noChangeArrowheads="1"/>
            </p:cNvSpPr>
            <p:nvPr/>
          </p:nvSpPr>
          <p:spPr bwMode="auto">
            <a:xfrm>
              <a:off x="14" y="0"/>
              <a:ext cx="2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16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6635750" y="4064000"/>
            <a:ext cx="2328863" cy="2200275"/>
            <a:chOff x="0" y="9"/>
            <a:chExt cx="1467" cy="1386"/>
          </a:xfrm>
        </p:grpSpPr>
        <p:sp>
          <p:nvSpPr>
            <p:cNvPr id="13384" name="Text Box 38"/>
            <p:cNvSpPr txBox="1">
              <a:spLocks noChangeArrowheads="1"/>
            </p:cNvSpPr>
            <p:nvPr/>
          </p:nvSpPr>
          <p:spPr bwMode="auto">
            <a:xfrm>
              <a:off x="1163" y="1126"/>
              <a:ext cx="30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+1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3385" name="Text Box 39"/>
            <p:cNvSpPr txBox="1">
              <a:spLocks noChangeArrowheads="1"/>
            </p:cNvSpPr>
            <p:nvPr/>
          </p:nvSpPr>
          <p:spPr bwMode="auto">
            <a:xfrm>
              <a:off x="0" y="9"/>
              <a:ext cx="4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+</a:t>
              </a:r>
              <a:r>
                <a:rPr lang="en-US" altLang="zh-CN" sz="2200"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3386" name="Text Box 40"/>
            <p:cNvSpPr txBox="1">
              <a:spLocks noChangeArrowheads="1"/>
            </p:cNvSpPr>
            <p:nvPr/>
          </p:nvSpPr>
          <p:spPr bwMode="auto">
            <a:xfrm>
              <a:off x="147" y="1114"/>
              <a:ext cx="2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latin typeface="Times New Roman" panose="02020603050405020304" pitchFamily="18" charset="0"/>
                </a:rPr>
                <a:t>O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sp>
          <p:nvSpPr>
            <p:cNvPr id="13387" name="Line 41"/>
            <p:cNvSpPr>
              <a:spLocks noChangeShapeType="1"/>
            </p:cNvSpPr>
            <p:nvPr/>
          </p:nvSpPr>
          <p:spPr bwMode="auto">
            <a:xfrm rot="5400000" flipV="1">
              <a:off x="751" y="549"/>
              <a:ext cx="0" cy="10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88" name="Line 42"/>
            <p:cNvSpPr>
              <a:spLocks noChangeShapeType="1"/>
            </p:cNvSpPr>
            <p:nvPr/>
          </p:nvSpPr>
          <p:spPr bwMode="auto">
            <a:xfrm flipV="1">
              <a:off x="362" y="156"/>
              <a:ext cx="0" cy="1056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501" name="Text Box 45"/>
          <p:cNvSpPr txBox="1">
            <a:spLocks noChangeArrowheads="1"/>
          </p:cNvSpPr>
          <p:nvPr/>
        </p:nvSpPr>
        <p:spPr bwMode="auto">
          <a:xfrm>
            <a:off x="7156450" y="3429000"/>
            <a:ext cx="1368425" cy="455613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28575">
            <a:solidFill>
              <a:srgbClr val="6600F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latin typeface="Times New Roman" panose="02020603050405020304" pitchFamily="18" charset="0"/>
              </a:rPr>
              <a:t>相量图</a:t>
            </a:r>
          </a:p>
        </p:txBody>
      </p:sp>
      <p:sp>
        <p:nvSpPr>
          <p:cNvPr id="19504" name="Line 48"/>
          <p:cNvSpPr>
            <a:spLocks noChangeShapeType="1"/>
          </p:cNvSpPr>
          <p:nvPr/>
        </p:nvSpPr>
        <p:spPr bwMode="auto">
          <a:xfrm rot="17522802" flipV="1">
            <a:off x="6637338" y="4957763"/>
            <a:ext cx="1147762" cy="4683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05" name="Line 49"/>
          <p:cNvSpPr>
            <a:spLocks noChangeShapeType="1"/>
          </p:cNvSpPr>
          <p:nvPr/>
        </p:nvSpPr>
        <p:spPr bwMode="auto">
          <a:xfrm rot="1289326" flipV="1">
            <a:off x="7232650" y="5637213"/>
            <a:ext cx="877888" cy="3381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5" name="Group 80"/>
          <p:cNvGrpSpPr>
            <a:grpSpLocks/>
          </p:cNvGrpSpPr>
          <p:nvPr/>
        </p:nvGrpSpPr>
        <p:grpSpPr bwMode="auto">
          <a:xfrm>
            <a:off x="7897813" y="5765800"/>
            <a:ext cx="303212" cy="620713"/>
            <a:chOff x="9" y="37"/>
            <a:chExt cx="191" cy="391"/>
          </a:xfrm>
        </p:grpSpPr>
        <p:sp>
          <p:nvSpPr>
            <p:cNvPr id="13393" name="Text Box 81"/>
            <p:cNvSpPr txBox="1">
              <a:spLocks noChangeArrowheads="1"/>
            </p:cNvSpPr>
            <p:nvPr/>
          </p:nvSpPr>
          <p:spPr bwMode="auto">
            <a:xfrm>
              <a:off x="9" y="159"/>
              <a:ext cx="1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2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394" name="Text Box 82"/>
            <p:cNvSpPr txBox="1">
              <a:spLocks noChangeArrowheads="1"/>
            </p:cNvSpPr>
            <p:nvPr/>
          </p:nvSpPr>
          <p:spPr bwMode="auto">
            <a:xfrm>
              <a:off x="39" y="37"/>
              <a:ext cx="16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•</a:t>
              </a:r>
              <a:endParaRPr lang="en-US" altLang="zh-CN" sz="1600" i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3395" name="Text Box 3"/>
          <p:cNvSpPr txBox="1">
            <a:spLocks noChangeArrowheads="1"/>
          </p:cNvSpPr>
          <p:nvPr/>
        </p:nvSpPr>
        <p:spPr bwMode="auto">
          <a:xfrm>
            <a:off x="2241550" y="5707063"/>
            <a:ext cx="184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00">
              <a:latin typeface="Times New Roman" panose="02020603050405020304" pitchFamily="18" charset="0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1504950" y="4370388"/>
            <a:ext cx="2597150" cy="2197100"/>
            <a:chOff x="0" y="48"/>
            <a:chExt cx="1636" cy="1384"/>
          </a:xfrm>
        </p:grpSpPr>
        <p:grpSp>
          <p:nvGrpSpPr>
            <p:cNvPr id="13397" name="Group 5"/>
            <p:cNvGrpSpPr>
              <a:grpSpLocks/>
            </p:cNvGrpSpPr>
            <p:nvPr/>
          </p:nvGrpSpPr>
          <p:grpSpPr bwMode="auto">
            <a:xfrm flipV="1">
              <a:off x="0" y="198"/>
              <a:ext cx="820" cy="622"/>
              <a:chOff x="0" y="0"/>
              <a:chExt cx="670" cy="735"/>
            </a:xfrm>
          </p:grpSpPr>
          <p:sp>
            <p:nvSpPr>
              <p:cNvPr id="13398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99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solidFill>
                <a:srgbClr val="FCFFE1"/>
              </a:solidFill>
              <a:ln w="38100" cap="flat" cmpd="sng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400" name="Text Box 8"/>
            <p:cNvSpPr txBox="1">
              <a:spLocks noChangeArrowheads="1"/>
            </p:cNvSpPr>
            <p:nvPr/>
          </p:nvSpPr>
          <p:spPr bwMode="auto">
            <a:xfrm>
              <a:off x="668" y="48"/>
              <a:ext cx="21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b="1" i="1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3401" name="Group 9"/>
            <p:cNvGrpSpPr>
              <a:grpSpLocks/>
            </p:cNvGrpSpPr>
            <p:nvPr/>
          </p:nvGrpSpPr>
          <p:grpSpPr bwMode="auto">
            <a:xfrm>
              <a:off x="816" y="810"/>
              <a:ext cx="820" cy="622"/>
              <a:chOff x="0" y="0"/>
              <a:chExt cx="670" cy="735"/>
            </a:xfrm>
          </p:grpSpPr>
          <p:sp>
            <p:nvSpPr>
              <p:cNvPr id="13402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03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404" name="AutoShape 12"/>
            <p:cNvSpPr>
              <a:spLocks noChangeArrowheads="1"/>
            </p:cNvSpPr>
            <p:nvPr/>
          </p:nvSpPr>
          <p:spPr bwMode="auto">
            <a:xfrm>
              <a:off x="634" y="92"/>
              <a:ext cx="336" cy="216"/>
            </a:xfrm>
            <a:prstGeom prst="wedgeRoundRectCallout">
              <a:avLst>
                <a:gd name="adj1" fmla="val -50000"/>
                <a:gd name="adj2" fmla="val 96759"/>
                <a:gd name="adj3" fmla="val 16667"/>
              </a:avLst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2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2149475" y="4964113"/>
            <a:ext cx="2597150" cy="1406525"/>
            <a:chOff x="0" y="0"/>
            <a:chExt cx="1636" cy="886"/>
          </a:xfrm>
        </p:grpSpPr>
        <p:grpSp>
          <p:nvGrpSpPr>
            <p:cNvPr id="13406" name="Group 14"/>
            <p:cNvGrpSpPr>
              <a:grpSpLocks/>
            </p:cNvGrpSpPr>
            <p:nvPr/>
          </p:nvGrpSpPr>
          <p:grpSpPr bwMode="auto">
            <a:xfrm flipV="1">
              <a:off x="0" y="0"/>
              <a:ext cx="820" cy="442"/>
              <a:chOff x="0" y="0"/>
              <a:chExt cx="670" cy="735"/>
            </a:xfrm>
          </p:grpSpPr>
          <p:sp>
            <p:nvSpPr>
              <p:cNvPr id="13407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08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409" name="Group 17"/>
            <p:cNvGrpSpPr>
              <a:grpSpLocks/>
            </p:cNvGrpSpPr>
            <p:nvPr/>
          </p:nvGrpSpPr>
          <p:grpSpPr bwMode="auto">
            <a:xfrm>
              <a:off x="816" y="444"/>
              <a:ext cx="820" cy="442"/>
              <a:chOff x="0" y="0"/>
              <a:chExt cx="670" cy="735"/>
            </a:xfrm>
          </p:grpSpPr>
          <p:sp>
            <p:nvSpPr>
              <p:cNvPr id="13410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11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3521075" y="4735513"/>
            <a:ext cx="628650" cy="449262"/>
            <a:chOff x="0" y="15"/>
            <a:chExt cx="396" cy="283"/>
          </a:xfrm>
        </p:grpSpPr>
        <p:sp>
          <p:nvSpPr>
            <p:cNvPr id="13413" name="Text Box 21"/>
            <p:cNvSpPr txBox="1">
              <a:spLocks noChangeArrowheads="1"/>
            </p:cNvSpPr>
            <p:nvPr/>
          </p:nvSpPr>
          <p:spPr bwMode="auto">
            <a:xfrm>
              <a:off x="116" y="29"/>
              <a:ext cx="1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2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414" name="AutoShape 22"/>
            <p:cNvSpPr>
              <a:spLocks noChangeArrowheads="1"/>
            </p:cNvSpPr>
            <p:nvPr/>
          </p:nvSpPr>
          <p:spPr bwMode="auto">
            <a:xfrm>
              <a:off x="0" y="15"/>
              <a:ext cx="396" cy="264"/>
            </a:xfrm>
            <a:prstGeom prst="wedgeRoundRectCallout">
              <a:avLst>
                <a:gd name="adj1" fmla="val -89394"/>
                <a:gd name="adj2" fmla="val 92801"/>
                <a:gd name="adj3" fmla="val 16667"/>
              </a:avLst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2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793750" y="5461000"/>
            <a:ext cx="547688" cy="944563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vert="eaVert"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波形图</a:t>
            </a:r>
          </a:p>
        </p:txBody>
      </p: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1465263" y="4221163"/>
            <a:ext cx="3878262" cy="1885950"/>
            <a:chOff x="0" y="0"/>
            <a:chExt cx="2443" cy="1188"/>
          </a:xfrm>
        </p:grpSpPr>
        <p:sp>
          <p:nvSpPr>
            <p:cNvPr id="13417" name="Text Box 25"/>
            <p:cNvSpPr txBox="1">
              <a:spLocks noChangeArrowheads="1"/>
            </p:cNvSpPr>
            <p:nvPr/>
          </p:nvSpPr>
          <p:spPr bwMode="auto">
            <a:xfrm>
              <a:off x="2157" y="826"/>
              <a:ext cx="28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 i="1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sz="2200" b="1" i="1">
                  <a:latin typeface="Times New Roman" panose="02020603050405020304" pitchFamily="18" charset="0"/>
                </a:rPr>
                <a:t>t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sp>
          <p:nvSpPr>
            <p:cNvPr id="13418" name="Line 26"/>
            <p:cNvSpPr>
              <a:spLocks noChangeShapeType="1"/>
            </p:cNvSpPr>
            <p:nvPr/>
          </p:nvSpPr>
          <p:spPr bwMode="auto">
            <a:xfrm flipH="1" flipV="1">
              <a:off x="420" y="0"/>
              <a:ext cx="0" cy="11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19" name="Text Box 27"/>
            <p:cNvSpPr txBox="1">
              <a:spLocks noChangeArrowheads="1"/>
            </p:cNvSpPr>
            <p:nvPr/>
          </p:nvSpPr>
          <p:spPr bwMode="auto">
            <a:xfrm>
              <a:off x="198" y="892"/>
              <a:ext cx="28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latin typeface="Times New Roman" panose="02020603050405020304" pitchFamily="18" charset="0"/>
                </a:rPr>
                <a:t>O 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3420" name="Line 28"/>
            <p:cNvSpPr>
              <a:spLocks noChangeShapeType="1"/>
            </p:cNvSpPr>
            <p:nvPr/>
          </p:nvSpPr>
          <p:spPr bwMode="auto">
            <a:xfrm>
              <a:off x="0" y="906"/>
              <a:ext cx="224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 flipV="1">
            <a:off x="4095750" y="4608513"/>
            <a:ext cx="1301750" cy="987425"/>
            <a:chOff x="0" y="0"/>
            <a:chExt cx="670" cy="735"/>
          </a:xfrm>
        </p:grpSpPr>
        <p:sp>
          <p:nvSpPr>
            <p:cNvPr id="13422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423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 useBgFill="1">
        <p:nvSpPr>
          <p:cNvPr id="13426" name="Rectangle 114"/>
          <p:cNvSpPr>
            <a:spLocks noChangeArrowheads="1"/>
          </p:cNvSpPr>
          <p:nvPr/>
        </p:nvSpPr>
        <p:spPr bwMode="auto">
          <a:xfrm>
            <a:off x="4787900" y="4292600"/>
            <a:ext cx="936625" cy="12954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 useBgFill="1">
        <p:nvSpPr>
          <p:cNvPr id="13427" name="Rectangle 115"/>
          <p:cNvSpPr>
            <a:spLocks noChangeArrowheads="1"/>
          </p:cNvSpPr>
          <p:nvPr/>
        </p:nvSpPr>
        <p:spPr bwMode="auto">
          <a:xfrm>
            <a:off x="1474788" y="4508500"/>
            <a:ext cx="649287" cy="10795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86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1" grpId="0" animBg="1" autoUpdateAnimBg="0"/>
      <p:bldP spid="19479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/>
          <p:cNvSpPr>
            <a:spLocks noChangeArrowheads="1"/>
          </p:cNvSpPr>
          <p:nvPr/>
        </p:nvSpPr>
        <p:spPr bwMode="auto">
          <a:xfrm>
            <a:off x="557213" y="3794125"/>
            <a:ext cx="282575" cy="300038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 flipV="1">
            <a:off x="5641975" y="3143250"/>
            <a:ext cx="614363" cy="928688"/>
            <a:chOff x="0" y="0"/>
            <a:chExt cx="670" cy="735"/>
          </a:xfrm>
        </p:grpSpPr>
        <p:sp>
          <p:nvSpPr>
            <p:cNvPr id="18523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24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227763" y="4005263"/>
            <a:ext cx="614362" cy="938212"/>
            <a:chOff x="0" y="0"/>
            <a:chExt cx="670" cy="735"/>
          </a:xfrm>
        </p:grpSpPr>
        <p:sp>
          <p:nvSpPr>
            <p:cNvPr id="18521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22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 flipV="1">
            <a:off x="6842125" y="3143250"/>
            <a:ext cx="671513" cy="966788"/>
            <a:chOff x="0" y="0"/>
            <a:chExt cx="670" cy="735"/>
          </a:xfrm>
        </p:grpSpPr>
        <p:sp>
          <p:nvSpPr>
            <p:cNvPr id="18519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20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7491413" y="4033838"/>
            <a:ext cx="671512" cy="938212"/>
            <a:chOff x="0" y="0"/>
            <a:chExt cx="670" cy="735"/>
          </a:xfrm>
        </p:grpSpPr>
        <p:sp>
          <p:nvSpPr>
            <p:cNvPr id="18517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18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44" name="Text Box 15"/>
          <p:cNvSpPr txBox="1">
            <a:spLocks noChangeArrowheads="1"/>
          </p:cNvSpPr>
          <p:nvPr/>
        </p:nvSpPr>
        <p:spPr bwMode="auto">
          <a:xfrm>
            <a:off x="942975" y="519113"/>
            <a:ext cx="1571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>
                <a:solidFill>
                  <a:srgbClr val="008000"/>
                </a:solidFill>
                <a:latin typeface="Times New Roman" panose="02020603050405020304" pitchFamily="18" charset="0"/>
              </a:rPr>
              <a:t>2．</a:t>
            </a:r>
            <a:r>
              <a:rPr lang="zh-CN" altLang="en-US" b="1">
                <a:solidFill>
                  <a:srgbClr val="008000"/>
                </a:solidFill>
                <a:latin typeface="Times New Roman" panose="02020603050405020304" pitchFamily="18" charset="0"/>
              </a:rPr>
              <a:t>功率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819150" y="3733800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瞬时功率</a:t>
            </a:r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248400" y="1346200"/>
            <a:ext cx="1924050" cy="2768600"/>
            <a:chOff x="0" y="0"/>
            <a:chExt cx="1212" cy="1920"/>
          </a:xfrm>
        </p:grpSpPr>
        <p:sp>
          <p:nvSpPr>
            <p:cNvPr id="18513" name="Line 18"/>
            <p:cNvSpPr>
              <a:spLocks noChangeShapeType="1"/>
            </p:cNvSpPr>
            <p:nvPr/>
          </p:nvSpPr>
          <p:spPr bwMode="auto">
            <a:xfrm>
              <a:off x="0" y="0"/>
              <a:ext cx="0" cy="1896"/>
            </a:xfrm>
            <a:prstGeom prst="line">
              <a:avLst/>
            </a:prstGeom>
            <a:noFill/>
            <a:ln w="25400">
              <a:solidFill>
                <a:srgbClr val="FF00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4" name="Line 19"/>
            <p:cNvSpPr>
              <a:spLocks noChangeShapeType="1"/>
            </p:cNvSpPr>
            <p:nvPr/>
          </p:nvSpPr>
          <p:spPr bwMode="auto">
            <a:xfrm flipH="1">
              <a:off x="372" y="516"/>
              <a:ext cx="12" cy="1404"/>
            </a:xfrm>
            <a:prstGeom prst="line">
              <a:avLst/>
            </a:prstGeom>
            <a:noFill/>
            <a:ln w="25400">
              <a:solidFill>
                <a:srgbClr val="FF00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5" name="Line 20"/>
            <p:cNvSpPr>
              <a:spLocks noChangeShapeType="1"/>
            </p:cNvSpPr>
            <p:nvPr/>
          </p:nvSpPr>
          <p:spPr bwMode="auto">
            <a:xfrm flipH="1">
              <a:off x="792" y="480"/>
              <a:ext cx="12" cy="1404"/>
            </a:xfrm>
            <a:prstGeom prst="line">
              <a:avLst/>
            </a:prstGeom>
            <a:noFill/>
            <a:ln w="25400">
              <a:solidFill>
                <a:srgbClr val="FF00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16" name="Line 21"/>
            <p:cNvSpPr>
              <a:spLocks noChangeShapeType="1"/>
            </p:cNvSpPr>
            <p:nvPr/>
          </p:nvSpPr>
          <p:spPr bwMode="auto">
            <a:xfrm flipH="1">
              <a:off x="1200" y="444"/>
              <a:ext cx="12" cy="1404"/>
            </a:xfrm>
            <a:prstGeom prst="line">
              <a:avLst/>
            </a:prstGeom>
            <a:noFill/>
            <a:ln w="25400">
              <a:solidFill>
                <a:srgbClr val="FF00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8447" name="Text Box 22"/>
          <p:cNvSpPr txBox="1">
            <a:spLocks noChangeArrowheads="1"/>
          </p:cNvSpPr>
          <p:nvPr/>
        </p:nvSpPr>
        <p:spPr bwMode="auto">
          <a:xfrm>
            <a:off x="5692775" y="2117725"/>
            <a:ext cx="1841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00">
              <a:latin typeface="Times New Roman" panose="02020603050405020304" pitchFamily="18" charset="0"/>
            </a:endParaRPr>
          </a:p>
        </p:txBody>
      </p:sp>
      <p:sp>
        <p:nvSpPr>
          <p:cNvPr id="18448" name="Text Box 23"/>
          <p:cNvSpPr txBox="1">
            <a:spLocks noChangeArrowheads="1"/>
          </p:cNvSpPr>
          <p:nvPr/>
        </p:nvSpPr>
        <p:spPr bwMode="auto">
          <a:xfrm>
            <a:off x="7005638" y="1009650"/>
            <a:ext cx="2619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endParaRPr lang="en-US" altLang="zh-CN" sz="2200" b="1" i="1" baseline="-250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449" name="Group 24"/>
          <p:cNvGrpSpPr>
            <a:grpSpLocks/>
          </p:cNvGrpSpPr>
          <p:nvPr/>
        </p:nvGrpSpPr>
        <p:grpSpPr bwMode="auto">
          <a:xfrm>
            <a:off x="4975225" y="787400"/>
            <a:ext cx="2597150" cy="2197100"/>
            <a:chOff x="0" y="48"/>
            <a:chExt cx="1636" cy="1384"/>
          </a:xfrm>
        </p:grpSpPr>
        <p:grpSp>
          <p:nvGrpSpPr>
            <p:cNvPr id="18505" name="Group 25"/>
            <p:cNvGrpSpPr>
              <a:grpSpLocks/>
            </p:cNvGrpSpPr>
            <p:nvPr/>
          </p:nvGrpSpPr>
          <p:grpSpPr bwMode="auto">
            <a:xfrm flipV="1">
              <a:off x="0" y="198"/>
              <a:ext cx="820" cy="622"/>
              <a:chOff x="0" y="0"/>
              <a:chExt cx="670" cy="735"/>
            </a:xfrm>
          </p:grpSpPr>
          <p:sp>
            <p:nvSpPr>
              <p:cNvPr id="18511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12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506" name="Text Box 28"/>
            <p:cNvSpPr txBox="1">
              <a:spLocks noChangeArrowheads="1"/>
            </p:cNvSpPr>
            <p:nvPr/>
          </p:nvSpPr>
          <p:spPr bwMode="auto">
            <a:xfrm>
              <a:off x="668" y="48"/>
              <a:ext cx="21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b="1" i="1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8507" name="Group 29"/>
            <p:cNvGrpSpPr>
              <a:grpSpLocks/>
            </p:cNvGrpSpPr>
            <p:nvPr/>
          </p:nvGrpSpPr>
          <p:grpSpPr bwMode="auto">
            <a:xfrm>
              <a:off x="816" y="810"/>
              <a:ext cx="820" cy="622"/>
              <a:chOff x="0" y="0"/>
              <a:chExt cx="670" cy="735"/>
            </a:xfrm>
          </p:grpSpPr>
          <p:sp>
            <p:nvSpPr>
              <p:cNvPr id="18509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10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508" name="AutoShape 32"/>
            <p:cNvSpPr>
              <a:spLocks noChangeArrowheads="1"/>
            </p:cNvSpPr>
            <p:nvPr/>
          </p:nvSpPr>
          <p:spPr bwMode="auto">
            <a:xfrm>
              <a:off x="634" y="92"/>
              <a:ext cx="336" cy="216"/>
            </a:xfrm>
            <a:prstGeom prst="wedgeRoundRectCallout">
              <a:avLst>
                <a:gd name="adj1" fmla="val -50000"/>
                <a:gd name="adj2" fmla="val 96759"/>
                <a:gd name="adj3" fmla="val 16667"/>
              </a:avLst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2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450" name="Group 33"/>
          <p:cNvGrpSpPr>
            <a:grpSpLocks/>
          </p:cNvGrpSpPr>
          <p:nvPr/>
        </p:nvGrpSpPr>
        <p:grpSpPr bwMode="auto">
          <a:xfrm flipV="1">
            <a:off x="5584825" y="1343025"/>
            <a:ext cx="1301750" cy="701675"/>
            <a:chOff x="0" y="0"/>
            <a:chExt cx="670" cy="735"/>
          </a:xfrm>
        </p:grpSpPr>
        <p:sp>
          <p:nvSpPr>
            <p:cNvPr id="18503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04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451" name="Group 36"/>
          <p:cNvGrpSpPr>
            <a:grpSpLocks/>
          </p:cNvGrpSpPr>
          <p:nvPr/>
        </p:nvGrpSpPr>
        <p:grpSpPr bwMode="auto">
          <a:xfrm>
            <a:off x="6880225" y="2047875"/>
            <a:ext cx="1301750" cy="701675"/>
            <a:chOff x="0" y="0"/>
            <a:chExt cx="670" cy="735"/>
          </a:xfrm>
        </p:grpSpPr>
        <p:sp>
          <p:nvSpPr>
            <p:cNvPr id="18501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02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52" name="AutoShape 39"/>
          <p:cNvSpPr>
            <a:spLocks noChangeArrowheads="1"/>
          </p:cNvSpPr>
          <p:nvPr/>
        </p:nvSpPr>
        <p:spPr bwMode="auto">
          <a:xfrm>
            <a:off x="6819900" y="1003300"/>
            <a:ext cx="628650" cy="419100"/>
          </a:xfrm>
          <a:prstGeom prst="wedgeRoundRectCallout">
            <a:avLst>
              <a:gd name="adj1" fmla="val -71213"/>
              <a:gd name="adj2" fmla="val 103407"/>
              <a:gd name="adj3" fmla="val 16667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00" b="1">
              <a:latin typeface="Times New Roman" panose="02020603050405020304" pitchFamily="18" charset="0"/>
            </a:endParaRPr>
          </a:p>
        </p:txBody>
      </p:sp>
      <p:sp>
        <p:nvSpPr>
          <p:cNvPr id="18453" name="Text Box 40"/>
          <p:cNvSpPr txBox="1">
            <a:spLocks noChangeArrowheads="1"/>
          </p:cNvSpPr>
          <p:nvPr/>
        </p:nvSpPr>
        <p:spPr bwMode="auto">
          <a:xfrm>
            <a:off x="8285163" y="2071688"/>
            <a:ext cx="5238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zh-CN" altLang="en-US" sz="2200" b="1" i="1">
                <a:latin typeface="Times New Roman" panose="02020603050405020304" pitchFamily="18" charset="0"/>
              </a:rPr>
              <a:t> </a:t>
            </a:r>
            <a:r>
              <a:rPr lang="en-US" altLang="zh-CN" sz="2200" b="1" i="1">
                <a:latin typeface="Times New Roman" panose="02020603050405020304" pitchFamily="18" charset="0"/>
              </a:rPr>
              <a:t>t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18454" name="Line 41"/>
          <p:cNvSpPr>
            <a:spLocks noChangeShapeType="1"/>
          </p:cNvSpPr>
          <p:nvPr/>
        </p:nvSpPr>
        <p:spPr bwMode="auto">
          <a:xfrm flipH="1" flipV="1">
            <a:off x="5562600" y="612775"/>
            <a:ext cx="0" cy="18859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5" name="Text Box 42"/>
          <p:cNvSpPr txBox="1">
            <a:spLocks noChangeArrowheads="1"/>
          </p:cNvSpPr>
          <p:nvPr/>
        </p:nvSpPr>
        <p:spPr bwMode="auto">
          <a:xfrm>
            <a:off x="5275263" y="2028825"/>
            <a:ext cx="3238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>
                <a:latin typeface="Times New Roman" panose="02020603050405020304" pitchFamily="18" charset="0"/>
              </a:rPr>
              <a:t>0</a:t>
            </a:r>
            <a:endParaRPr lang="en-US" altLang="zh-CN" sz="2200">
              <a:latin typeface="Times New Roman" panose="02020603050405020304" pitchFamily="18" charset="0"/>
            </a:endParaRPr>
          </a:p>
        </p:txBody>
      </p:sp>
      <p:grpSp>
        <p:nvGrpSpPr>
          <p:cNvPr id="18456" name="Group 43"/>
          <p:cNvGrpSpPr>
            <a:grpSpLocks/>
          </p:cNvGrpSpPr>
          <p:nvPr/>
        </p:nvGrpSpPr>
        <p:grpSpPr bwMode="auto">
          <a:xfrm flipV="1">
            <a:off x="7546975" y="1019175"/>
            <a:ext cx="1301750" cy="987425"/>
            <a:chOff x="0" y="0"/>
            <a:chExt cx="670" cy="735"/>
          </a:xfrm>
        </p:grpSpPr>
        <p:sp>
          <p:nvSpPr>
            <p:cNvPr id="18499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500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 useBgFill="1">
        <p:nvSpPr>
          <p:cNvPr id="18457" name="Rectangle 46" descr="5%"/>
          <p:cNvSpPr>
            <a:spLocks noChangeArrowheads="1"/>
          </p:cNvSpPr>
          <p:nvPr/>
        </p:nvSpPr>
        <p:spPr bwMode="auto">
          <a:xfrm>
            <a:off x="4822825" y="1041400"/>
            <a:ext cx="723900" cy="9906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8458" name="Rectangle 47" descr="20%"/>
          <p:cNvSpPr>
            <a:spLocks noChangeArrowheads="1"/>
          </p:cNvSpPr>
          <p:nvPr/>
        </p:nvSpPr>
        <p:spPr bwMode="auto">
          <a:xfrm>
            <a:off x="8734425" y="1784350"/>
            <a:ext cx="219075" cy="2381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 useBgFill="1">
        <p:nvSpPr>
          <p:cNvPr id="18459" name="Rectangle 48" descr="5%"/>
          <p:cNvSpPr>
            <a:spLocks noChangeArrowheads="1"/>
          </p:cNvSpPr>
          <p:nvPr/>
        </p:nvSpPr>
        <p:spPr bwMode="auto">
          <a:xfrm>
            <a:off x="8172450" y="993775"/>
            <a:ext cx="971550" cy="10096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3" name="Group 49"/>
          <p:cNvGrpSpPr>
            <a:grpSpLocks/>
          </p:cNvGrpSpPr>
          <p:nvPr/>
        </p:nvGrpSpPr>
        <p:grpSpPr bwMode="auto">
          <a:xfrm>
            <a:off x="5210175" y="2757488"/>
            <a:ext cx="3694113" cy="2290762"/>
            <a:chOff x="4" y="9"/>
            <a:chExt cx="2327" cy="1443"/>
          </a:xfrm>
        </p:grpSpPr>
        <p:sp>
          <p:nvSpPr>
            <p:cNvPr id="18494" name="Line 50"/>
            <p:cNvSpPr>
              <a:spLocks noChangeShapeType="1"/>
            </p:cNvSpPr>
            <p:nvPr/>
          </p:nvSpPr>
          <p:spPr bwMode="auto">
            <a:xfrm>
              <a:off x="70" y="828"/>
              <a:ext cx="2016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5" name="Line 51"/>
            <p:cNvSpPr>
              <a:spLocks noChangeShapeType="1"/>
            </p:cNvSpPr>
            <p:nvPr/>
          </p:nvSpPr>
          <p:spPr bwMode="auto">
            <a:xfrm flipH="1" flipV="1">
              <a:off x="262" y="120"/>
              <a:ext cx="0" cy="1332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6" name="Text Box 52"/>
            <p:cNvSpPr txBox="1">
              <a:spLocks noChangeArrowheads="1"/>
            </p:cNvSpPr>
            <p:nvPr/>
          </p:nvSpPr>
          <p:spPr bwMode="auto">
            <a:xfrm>
              <a:off x="4" y="9"/>
              <a:ext cx="20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8497" name="Text Box 53"/>
            <p:cNvSpPr txBox="1">
              <a:spLocks noChangeArrowheads="1"/>
            </p:cNvSpPr>
            <p:nvPr/>
          </p:nvSpPr>
          <p:spPr bwMode="auto">
            <a:xfrm>
              <a:off x="2001" y="795"/>
              <a:ext cx="33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 i="1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zh-CN" altLang="en-US" sz="2200" b="1" i="1">
                  <a:latin typeface="Times New Roman" panose="02020603050405020304" pitchFamily="18" charset="0"/>
                </a:rPr>
                <a:t> </a:t>
              </a:r>
              <a:r>
                <a:rPr lang="en-US" altLang="zh-CN" sz="2200" b="1" i="1">
                  <a:latin typeface="Times New Roman" panose="02020603050405020304" pitchFamily="18" charset="0"/>
                </a:rPr>
                <a:t>t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sp>
          <p:nvSpPr>
            <p:cNvPr id="18498" name="Text Box 54"/>
            <p:cNvSpPr txBox="1">
              <a:spLocks noChangeArrowheads="1"/>
            </p:cNvSpPr>
            <p:nvPr/>
          </p:nvSpPr>
          <p:spPr bwMode="auto">
            <a:xfrm>
              <a:off x="21" y="838"/>
              <a:ext cx="20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0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20535" name="Text Box 55"/>
          <p:cNvSpPr txBox="1">
            <a:spLocks noChangeArrowheads="1"/>
          </p:cNvSpPr>
          <p:nvPr/>
        </p:nvSpPr>
        <p:spPr bwMode="auto">
          <a:xfrm>
            <a:off x="5754688" y="3503613"/>
            <a:ext cx="3429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20536" name="Text Box 56"/>
          <p:cNvSpPr txBox="1">
            <a:spLocks noChangeArrowheads="1"/>
          </p:cNvSpPr>
          <p:nvPr/>
        </p:nvSpPr>
        <p:spPr bwMode="auto">
          <a:xfrm>
            <a:off x="6992938" y="3503613"/>
            <a:ext cx="3429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20537" name="Text Box 57"/>
          <p:cNvSpPr txBox="1">
            <a:spLocks noChangeArrowheads="1"/>
          </p:cNvSpPr>
          <p:nvPr/>
        </p:nvSpPr>
        <p:spPr bwMode="auto">
          <a:xfrm>
            <a:off x="6372225" y="4189413"/>
            <a:ext cx="3238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i="1">
                <a:solidFill>
                  <a:srgbClr val="FF0000"/>
                </a:solidFill>
                <a:latin typeface="Times New Roman" panose="02020603050405020304" pitchFamily="18" charset="0"/>
              </a:rPr>
              <a:t>–</a:t>
            </a:r>
          </a:p>
        </p:txBody>
      </p:sp>
      <p:sp>
        <p:nvSpPr>
          <p:cNvPr id="20538" name="Text Box 58"/>
          <p:cNvSpPr txBox="1">
            <a:spLocks noChangeArrowheads="1"/>
          </p:cNvSpPr>
          <p:nvPr/>
        </p:nvSpPr>
        <p:spPr bwMode="auto">
          <a:xfrm>
            <a:off x="7648575" y="4151313"/>
            <a:ext cx="3238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i="1">
                <a:solidFill>
                  <a:srgbClr val="FF0000"/>
                </a:solidFill>
                <a:latin typeface="Times New Roman" panose="02020603050405020304" pitchFamily="18" charset="0"/>
              </a:rPr>
              <a:t>–</a:t>
            </a:r>
          </a:p>
        </p:txBody>
      </p:sp>
      <p:sp>
        <p:nvSpPr>
          <p:cNvPr id="20539" name="Text Box 59"/>
          <p:cNvSpPr txBox="1">
            <a:spLocks noChangeArrowheads="1"/>
          </p:cNvSpPr>
          <p:nvPr/>
        </p:nvSpPr>
        <p:spPr bwMode="auto">
          <a:xfrm>
            <a:off x="990600" y="53340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当 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、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实际方向相同时</a:t>
            </a:r>
            <a:r>
              <a:rPr lang="zh-CN" altLang="en-US" b="1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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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增长</a:t>
            </a:r>
            <a:r>
              <a:rPr lang="zh-CN" altLang="en-US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</a:rPr>
              <a:t>p &gt; 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0 ，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电感吸收功率； </a:t>
            </a:r>
          </a:p>
        </p:txBody>
      </p:sp>
      <p:sp>
        <p:nvSpPr>
          <p:cNvPr id="20540" name="Text Box 60"/>
          <p:cNvSpPr txBox="1">
            <a:spLocks noChangeArrowheads="1"/>
          </p:cNvSpPr>
          <p:nvPr/>
        </p:nvSpPr>
        <p:spPr bwMode="auto">
          <a:xfrm>
            <a:off x="990600" y="5803900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当 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、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实际方向相反时</a:t>
            </a:r>
            <a:r>
              <a:rPr lang="zh-CN" altLang="en-US" b="1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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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减小</a:t>
            </a:r>
            <a:r>
              <a:rPr lang="zh-CN" altLang="en-US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</a:rPr>
              <a:t>p &lt; 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0，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电感提供功率。 </a:t>
            </a:r>
          </a:p>
        </p:txBody>
      </p:sp>
      <p:graphicFrame>
        <p:nvGraphicFramePr>
          <p:cNvPr id="18434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138168"/>
              </p:ext>
            </p:extLst>
          </p:nvPr>
        </p:nvGraphicFramePr>
        <p:xfrm>
          <a:off x="849313" y="2743200"/>
          <a:ext cx="1828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45" r:id="rId4" imgW="1829117" imgH="419417" progId="Equation.3">
                  <p:embed/>
                </p:oleObj>
              </mc:Choice>
              <mc:Fallback>
                <p:oleObj r:id="rId4" imgW="1829117" imgH="419417" progId="Equation.3">
                  <p:embed/>
                  <p:pic>
                    <p:nvPicPr>
                      <p:cNvPr id="18434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2743200"/>
                        <a:ext cx="1828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658516"/>
              </p:ext>
            </p:extLst>
          </p:nvPr>
        </p:nvGraphicFramePr>
        <p:xfrm>
          <a:off x="849313" y="3200400"/>
          <a:ext cx="278288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46" name="Equation" r:id="rId6" imgW="2781000" imgH="406080" progId="Equation.3">
                  <p:embed/>
                </p:oleObj>
              </mc:Choice>
              <mc:Fallback>
                <p:oleObj name="Equation" r:id="rId6" imgW="2781000" imgH="406080" progId="Equation.3">
                  <p:embed/>
                  <p:pic>
                    <p:nvPicPr>
                      <p:cNvPr id="18435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3200400"/>
                        <a:ext cx="2782887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3" name="Object 63"/>
          <p:cNvGraphicFramePr>
            <a:graphicFrameLocks noChangeAspect="1"/>
          </p:cNvGraphicFramePr>
          <p:nvPr/>
        </p:nvGraphicFramePr>
        <p:xfrm>
          <a:off x="2235200" y="3752850"/>
          <a:ext cx="27940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47" r:id="rId8" imgW="2793105" imgH="393846" progId="Equation.3">
                  <p:embed/>
                </p:oleObj>
              </mc:Choice>
              <mc:Fallback>
                <p:oleObj r:id="rId8" imgW="2793105" imgH="393846" progId="Equation.3">
                  <p:embed/>
                  <p:pic>
                    <p:nvPicPr>
                      <p:cNvPr id="20543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3752850"/>
                        <a:ext cx="27940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7" name="Line 64"/>
          <p:cNvSpPr>
            <a:spLocks noChangeShapeType="1"/>
          </p:cNvSpPr>
          <p:nvPr/>
        </p:nvSpPr>
        <p:spPr bwMode="auto">
          <a:xfrm>
            <a:off x="5562600" y="2089150"/>
            <a:ext cx="304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68" name="Text Box 65"/>
          <p:cNvSpPr txBox="1">
            <a:spLocks noChangeArrowheads="1"/>
          </p:cNvSpPr>
          <p:nvPr/>
        </p:nvSpPr>
        <p:spPr bwMode="auto">
          <a:xfrm>
            <a:off x="4533900" y="890588"/>
            <a:ext cx="528638" cy="925512"/>
          </a:xfrm>
          <a:prstGeom prst="rect">
            <a:avLst/>
          </a:prstGeom>
          <a:gradFill rotWithShape="0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vert="eaVert"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rgbClr val="FF00FF"/>
                </a:solidFill>
                <a:latin typeface="Times New Roman" panose="02020603050405020304" pitchFamily="18" charset="0"/>
              </a:rPr>
              <a:t>波形图</a:t>
            </a:r>
          </a:p>
        </p:txBody>
      </p:sp>
      <p:grpSp>
        <p:nvGrpSpPr>
          <p:cNvPr id="18469" name="Group 70"/>
          <p:cNvGrpSpPr>
            <a:grpSpLocks/>
          </p:cNvGrpSpPr>
          <p:nvPr/>
        </p:nvGrpSpPr>
        <p:grpSpPr bwMode="auto">
          <a:xfrm>
            <a:off x="1409700" y="838200"/>
            <a:ext cx="438150" cy="457200"/>
            <a:chOff x="0" y="0"/>
            <a:chExt cx="276" cy="288"/>
          </a:xfrm>
        </p:grpSpPr>
        <p:sp>
          <p:nvSpPr>
            <p:cNvPr id="18492" name="Line 71"/>
            <p:cNvSpPr>
              <a:spLocks noChangeShapeType="1"/>
            </p:cNvSpPr>
            <p:nvPr/>
          </p:nvSpPr>
          <p:spPr bwMode="auto">
            <a:xfrm flipV="1">
              <a:off x="0" y="276"/>
              <a:ext cx="276" cy="0"/>
            </a:xfrm>
            <a:prstGeom prst="line">
              <a:avLst/>
            </a:prstGeom>
            <a:noFill/>
            <a:ln w="25400">
              <a:solidFill>
                <a:srgbClr val="66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3" name="Text Box 72"/>
            <p:cNvSpPr txBox="1">
              <a:spLocks noChangeArrowheads="1"/>
            </p:cNvSpPr>
            <p:nvPr/>
          </p:nvSpPr>
          <p:spPr bwMode="auto">
            <a:xfrm>
              <a:off x="36" y="0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</p:grpSp>
      <p:sp>
        <p:nvSpPr>
          <p:cNvPr id="20563" name="AutoShape 83"/>
          <p:cNvSpPr>
            <a:spLocks noChangeArrowheads="1"/>
          </p:cNvSpPr>
          <p:nvPr/>
        </p:nvSpPr>
        <p:spPr bwMode="auto">
          <a:xfrm>
            <a:off x="557213" y="4335463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0564" name="AutoShape 84"/>
          <p:cNvSpPr>
            <a:spLocks noChangeArrowheads="1"/>
          </p:cNvSpPr>
          <p:nvPr/>
        </p:nvSpPr>
        <p:spPr bwMode="auto">
          <a:xfrm>
            <a:off x="862013" y="4335463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0565" name="Text Box 85"/>
          <p:cNvSpPr txBox="1">
            <a:spLocks noChangeArrowheads="1"/>
          </p:cNvSpPr>
          <p:nvPr/>
        </p:nvSpPr>
        <p:spPr bwMode="auto">
          <a:xfrm>
            <a:off x="1152525" y="4267200"/>
            <a:ext cx="3190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</a:rPr>
              <a:t>平均功率　</a:t>
            </a:r>
            <a:r>
              <a:rPr lang="en-US" altLang="zh-CN" b="1" i="1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</a:rPr>
              <a:t> = 0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66" name="Text Box 86"/>
          <p:cNvSpPr txBox="1">
            <a:spLocks noChangeArrowheads="1"/>
          </p:cNvSpPr>
          <p:nvPr/>
        </p:nvSpPr>
        <p:spPr bwMode="auto">
          <a:xfrm>
            <a:off x="1524000" y="4762500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无功功率</a:t>
            </a:r>
          </a:p>
        </p:txBody>
      </p:sp>
      <p:sp>
        <p:nvSpPr>
          <p:cNvPr id="20567" name="AutoShape 87"/>
          <p:cNvSpPr>
            <a:spLocks noChangeArrowheads="1"/>
          </p:cNvSpPr>
          <p:nvPr/>
        </p:nvSpPr>
        <p:spPr bwMode="auto">
          <a:xfrm>
            <a:off x="538163" y="4784725"/>
            <a:ext cx="282575" cy="300038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0568" name="AutoShape 88"/>
          <p:cNvSpPr>
            <a:spLocks noChangeArrowheads="1"/>
          </p:cNvSpPr>
          <p:nvPr/>
        </p:nvSpPr>
        <p:spPr bwMode="auto">
          <a:xfrm>
            <a:off x="842963" y="4784725"/>
            <a:ext cx="282575" cy="300038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0569" name="AutoShape 89"/>
          <p:cNvSpPr>
            <a:spLocks noChangeArrowheads="1"/>
          </p:cNvSpPr>
          <p:nvPr/>
        </p:nvSpPr>
        <p:spPr bwMode="auto">
          <a:xfrm>
            <a:off x="1147763" y="4803775"/>
            <a:ext cx="282575" cy="300038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0570" name="Text Box 90"/>
          <p:cNvSpPr txBox="1">
            <a:spLocks noChangeArrowheads="1"/>
          </p:cNvSpPr>
          <p:nvPr/>
        </p:nvSpPr>
        <p:spPr bwMode="auto">
          <a:xfrm>
            <a:off x="250825" y="5356225"/>
            <a:ext cx="8686800" cy="9683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　　电感与电源之间能量交换的规模称为无功功率。其值为瞬时功率的最大值，单位为</a:t>
            </a:r>
            <a:r>
              <a:rPr lang="en-US" altLang="zh-CN" b="1">
                <a:solidFill>
                  <a:schemeClr val="accent2"/>
                </a:solidFill>
              </a:rPr>
              <a:t>(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var</a:t>
            </a:r>
            <a:r>
              <a:rPr lang="en-US" altLang="zh-CN" b="1">
                <a:solidFill>
                  <a:schemeClr val="accent2"/>
                </a:solidFill>
              </a:rPr>
              <a:t>)</a:t>
            </a:r>
            <a:r>
              <a:rPr lang="en-US" altLang="zh-CN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乏。</a:t>
            </a:r>
          </a:p>
        </p:txBody>
      </p:sp>
      <p:sp>
        <p:nvSpPr>
          <p:cNvPr id="20571" name="Text Box 91"/>
          <p:cNvSpPr txBox="1">
            <a:spLocks noChangeArrowheads="1"/>
          </p:cNvSpPr>
          <p:nvPr/>
        </p:nvSpPr>
        <p:spPr bwMode="auto">
          <a:xfrm>
            <a:off x="2175703" y="6339518"/>
            <a:ext cx="4683125" cy="457200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电感不消耗功率，它是储能元件。 </a:t>
            </a:r>
          </a:p>
        </p:txBody>
      </p:sp>
      <p:graphicFrame>
        <p:nvGraphicFramePr>
          <p:cNvPr id="20573" name="Object 93"/>
          <p:cNvGraphicFramePr>
            <a:graphicFrameLocks noChangeAspect="1"/>
          </p:cNvGraphicFramePr>
          <p:nvPr/>
        </p:nvGraphicFramePr>
        <p:xfrm>
          <a:off x="3017838" y="4581525"/>
          <a:ext cx="22764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48" name="Equation" r:id="rId10" imgW="1371600" imgH="457200" progId="Equation.DSMT4">
                  <p:embed/>
                </p:oleObj>
              </mc:Choice>
              <mc:Fallback>
                <p:oleObj name="Equation" r:id="rId10" imgW="1371600" imgH="457200" progId="Equation.DSMT4">
                  <p:embed/>
                  <p:pic>
                    <p:nvPicPr>
                      <p:cNvPr id="20573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4581525"/>
                        <a:ext cx="227647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79" name="Rectangle 94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8482" name="Group 98"/>
          <p:cNvGrpSpPr>
            <a:grpSpLocks/>
          </p:cNvGrpSpPr>
          <p:nvPr/>
        </p:nvGrpSpPr>
        <p:grpSpPr bwMode="auto">
          <a:xfrm>
            <a:off x="1112838" y="1323975"/>
            <a:ext cx="1439862" cy="1343025"/>
            <a:chOff x="701" y="834"/>
            <a:chExt cx="907" cy="846"/>
          </a:xfrm>
        </p:grpSpPr>
        <p:grpSp>
          <p:nvGrpSpPr>
            <p:cNvPr id="18483" name="Group 66"/>
            <p:cNvGrpSpPr>
              <a:grpSpLocks/>
            </p:cNvGrpSpPr>
            <p:nvPr/>
          </p:nvGrpSpPr>
          <p:grpSpPr bwMode="auto">
            <a:xfrm>
              <a:off x="701" y="864"/>
              <a:ext cx="260" cy="816"/>
              <a:chOff x="0" y="0"/>
              <a:chExt cx="260" cy="816"/>
            </a:xfrm>
          </p:grpSpPr>
          <p:sp>
            <p:nvSpPr>
              <p:cNvPr id="18489" name="Text Box 67"/>
              <p:cNvSpPr txBox="1">
                <a:spLocks noChangeArrowheads="1"/>
              </p:cNvSpPr>
              <p:nvPr/>
            </p:nvSpPr>
            <p:spPr bwMode="auto">
              <a:xfrm>
                <a:off x="0" y="528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8490" name="Text Box 68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22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8491" name="Text Box 69"/>
              <p:cNvSpPr txBox="1">
                <a:spLocks noChangeArrowheads="1"/>
              </p:cNvSpPr>
              <p:nvPr/>
            </p:nvSpPr>
            <p:spPr bwMode="auto">
              <a:xfrm>
                <a:off x="0" y="240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8484" name="Text Box 74"/>
            <p:cNvSpPr txBox="1">
              <a:spLocks noChangeArrowheads="1"/>
            </p:cNvSpPr>
            <p:nvPr/>
          </p:nvSpPr>
          <p:spPr bwMode="auto">
            <a:xfrm flipH="1">
              <a:off x="1375" y="1152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b="1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85" name="未知"/>
            <p:cNvSpPr>
              <a:spLocks/>
            </p:cNvSpPr>
            <p:nvPr/>
          </p:nvSpPr>
          <p:spPr bwMode="auto">
            <a:xfrm>
              <a:off x="785" y="864"/>
              <a:ext cx="528" cy="240"/>
            </a:xfrm>
            <a:custGeom>
              <a:avLst/>
              <a:gdLst>
                <a:gd name="T0" fmla="*/ 0 w 528"/>
                <a:gd name="T1" fmla="*/ 0 h 240"/>
                <a:gd name="T2" fmla="*/ 528 w 528"/>
                <a:gd name="T3" fmla="*/ 0 h 240"/>
                <a:gd name="T4" fmla="*/ 528 w 528"/>
                <a:gd name="T5" fmla="*/ 240 h 240"/>
                <a:gd name="T6" fmla="*/ 0 60000 65536"/>
                <a:gd name="T7" fmla="*/ 0 60000 65536"/>
                <a:gd name="T8" fmla="*/ 0 60000 65536"/>
                <a:gd name="T9" fmla="*/ 0 w 528"/>
                <a:gd name="T10" fmla="*/ 0 h 240"/>
                <a:gd name="T11" fmla="*/ 528 w 52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240">
                  <a:moveTo>
                    <a:pt x="0" y="0"/>
                  </a:moveTo>
                  <a:lnTo>
                    <a:pt x="528" y="0"/>
                  </a:lnTo>
                  <a:lnTo>
                    <a:pt x="528" y="240"/>
                  </a:lnTo>
                </a:path>
              </a:pathLst>
            </a:custGeom>
            <a:noFill/>
            <a:ln w="25400" cap="flat" cmpd="sng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6" name="未知"/>
            <p:cNvSpPr>
              <a:spLocks/>
            </p:cNvSpPr>
            <p:nvPr/>
          </p:nvSpPr>
          <p:spPr bwMode="auto">
            <a:xfrm flipV="1">
              <a:off x="785" y="1416"/>
              <a:ext cx="528" cy="240"/>
            </a:xfrm>
            <a:custGeom>
              <a:avLst/>
              <a:gdLst>
                <a:gd name="T0" fmla="*/ 0 w 528"/>
                <a:gd name="T1" fmla="*/ 0 h 240"/>
                <a:gd name="T2" fmla="*/ 528 w 528"/>
                <a:gd name="T3" fmla="*/ 0 h 240"/>
                <a:gd name="T4" fmla="*/ 528 w 528"/>
                <a:gd name="T5" fmla="*/ 240 h 240"/>
                <a:gd name="T6" fmla="*/ 0 60000 65536"/>
                <a:gd name="T7" fmla="*/ 0 60000 65536"/>
                <a:gd name="T8" fmla="*/ 0 60000 65536"/>
                <a:gd name="T9" fmla="*/ 0 w 528"/>
                <a:gd name="T10" fmla="*/ 0 h 240"/>
                <a:gd name="T11" fmla="*/ 528 w 52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8" h="240">
                  <a:moveTo>
                    <a:pt x="0" y="0"/>
                  </a:moveTo>
                  <a:lnTo>
                    <a:pt x="528" y="0"/>
                  </a:lnTo>
                  <a:lnTo>
                    <a:pt x="528" y="240"/>
                  </a:lnTo>
                </a:path>
              </a:pathLst>
            </a:custGeom>
            <a:noFill/>
            <a:ln w="25400" cap="flat" cmpd="sng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7" name="Oval 81"/>
            <p:cNvSpPr>
              <a:spLocks noChangeArrowheads="1"/>
            </p:cNvSpPr>
            <p:nvPr/>
          </p:nvSpPr>
          <p:spPr bwMode="auto">
            <a:xfrm>
              <a:off x="768" y="1632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88" name="Oval 82"/>
            <p:cNvSpPr>
              <a:spLocks noChangeArrowheads="1"/>
            </p:cNvSpPr>
            <p:nvPr/>
          </p:nvSpPr>
          <p:spPr bwMode="auto">
            <a:xfrm>
              <a:off x="774" y="834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aphicFrame>
          <p:nvGraphicFramePr>
            <p:cNvPr id="18438" name="Object 97"/>
            <p:cNvGraphicFramePr>
              <a:graphicFrameLocks noChangeAspect="1"/>
            </p:cNvGraphicFramePr>
            <p:nvPr/>
          </p:nvGraphicFramePr>
          <p:xfrm>
            <a:off x="1289" y="1032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449" name="Visio" r:id="rId12" imgW="204454" imgH="719661" progId="Visio.Drawing.11">
                    <p:embed/>
                  </p:oleObj>
                </mc:Choice>
                <mc:Fallback>
                  <p:oleObj name="Visio" r:id="rId12" imgW="204454" imgH="719661" progId="Visio.Drawing.11">
                    <p:embed/>
                    <p:pic>
                      <p:nvPicPr>
                        <p:cNvPr id="18438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9" y="1032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414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20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0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0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0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0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0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0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0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75"/>
                                        <p:tgtEl>
                                          <p:spTgt spid="20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300"/>
                                        <p:tgtEl>
                                          <p:spTgt spid="20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6" grpId="0" autoUpdateAnimBg="0"/>
      <p:bldP spid="20535" grpId="0" autoUpdateAnimBg="0"/>
      <p:bldP spid="20536" grpId="0" autoUpdateAnimBg="0"/>
      <p:bldP spid="20537" grpId="0" autoUpdateAnimBg="0"/>
      <p:bldP spid="20538" grpId="0" autoUpdateAnimBg="0"/>
      <p:bldP spid="20539" grpId="0" autoUpdateAnimBg="0"/>
      <p:bldP spid="20540" grpId="0" autoUpdateAnimBg="0"/>
      <p:bldP spid="20565" grpId="0" autoUpdateAnimBg="0"/>
      <p:bldP spid="20566" grpId="0" autoUpdateAnimBg="0"/>
      <p:bldP spid="20570" grpId="0" animBg="1" autoUpdateAnimBg="0"/>
      <p:bldP spid="20571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42"/>
          <p:cNvSpPr>
            <a:spLocks noGrp="1" noChangeArrowheads="1"/>
          </p:cNvSpPr>
          <p:nvPr>
            <p:ph type="title" idx="4294967295"/>
          </p:nvPr>
        </p:nvSpPr>
        <p:spPr>
          <a:xfrm>
            <a:off x="9525" y="478631"/>
            <a:ext cx="4862512" cy="577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4.3.3　</a:t>
            </a:r>
            <a:r>
              <a:rPr lang="zh-CN" altLang="en-US" sz="2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电容元件的交流电路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588125" y="3646488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accent2"/>
                </a:solidFill>
              </a:rPr>
              <a:t>容抗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3641725" y="1473200"/>
            <a:ext cx="549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tx2"/>
                </a:solidFill>
              </a:rPr>
              <a:t>设</a:t>
            </a:r>
            <a:endParaRPr lang="zh-CN" altLang="en-US" b="1">
              <a:solidFill>
                <a:schemeClr val="tx2"/>
              </a:solidFill>
              <a:sym typeface="Symbol" panose="05050102010706020507" pitchFamily="18" charset="2"/>
            </a:endParaRP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836613" y="1492250"/>
            <a:ext cx="279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>
                <a:solidFill>
                  <a:srgbClr val="008000"/>
                </a:solidFill>
                <a:latin typeface="Times New Roman" panose="02020603050405020304" pitchFamily="18" charset="0"/>
              </a:rPr>
              <a:t>1．</a:t>
            </a:r>
            <a:r>
              <a:rPr lang="zh-CN" altLang="en-US" b="1">
                <a:solidFill>
                  <a:srgbClr val="008000"/>
                </a:solidFill>
                <a:latin typeface="Times New Roman" panose="02020603050405020304" pitchFamily="18" charset="0"/>
              </a:rPr>
              <a:t>电压电流关系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3279775" y="2590800"/>
            <a:ext cx="540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latin typeface="Times New Roman" panose="02020603050405020304" pitchFamily="18" charset="0"/>
              </a:rPr>
              <a:t>有　　</a:t>
            </a:r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>
                <a:latin typeface="Times New Roman" panose="02020603050405020304" pitchFamily="18" charset="0"/>
              </a:rPr>
              <a:t> = </a:t>
            </a:r>
            <a:r>
              <a:rPr lang="en-US" altLang="zh-CN" b="1" i="1">
                <a:latin typeface="Times New Roman" panose="02020603050405020304" pitchFamily="18" charset="0"/>
              </a:rPr>
              <a:t>C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U</a:t>
            </a:r>
            <a:r>
              <a:rPr lang="en-US" altLang="zh-CN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cos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t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sin(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t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+ 90) 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3665538" y="2076450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由</a:t>
            </a:r>
          </a:p>
        </p:txBody>
      </p:sp>
      <p:graphicFrame>
        <p:nvGraphicFramePr>
          <p:cNvPr id="21519" name="Object 15"/>
          <p:cNvGraphicFramePr>
            <a:graphicFrameLocks noChangeAspect="1"/>
          </p:cNvGraphicFramePr>
          <p:nvPr/>
        </p:nvGraphicFramePr>
        <p:xfrm>
          <a:off x="4876800" y="1512888"/>
          <a:ext cx="18415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74" r:id="rId3" imgW="1981517" imgH="419417" progId="Equation.3">
                  <p:embed/>
                </p:oleObj>
              </mc:Choice>
              <mc:Fallback>
                <p:oleObj r:id="rId3" imgW="1981517" imgH="419417" progId="Equation.3">
                  <p:embed/>
                  <p:pic>
                    <p:nvPicPr>
                      <p:cNvPr id="2151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512888"/>
                        <a:ext cx="184150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0" name="Object 16"/>
          <p:cNvGraphicFramePr>
            <a:graphicFrameLocks noChangeAspect="1"/>
          </p:cNvGraphicFramePr>
          <p:nvPr/>
        </p:nvGraphicFramePr>
        <p:xfrm>
          <a:off x="5216525" y="1949450"/>
          <a:ext cx="103187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75" name="Equation" r:id="rId5" imgW="1206360" imgH="774360" progId="Equation.3">
                  <p:embed/>
                </p:oleObj>
              </mc:Choice>
              <mc:Fallback>
                <p:oleObj name="Equation" r:id="rId5" imgW="1206360" imgH="774360" progId="Equation.3">
                  <p:embed/>
                  <p:pic>
                    <p:nvPicPr>
                      <p:cNvPr id="2152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525" y="1949450"/>
                        <a:ext cx="1031875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2" name="Object 18"/>
          <p:cNvGraphicFramePr>
            <a:graphicFrameLocks noChangeAspect="1"/>
          </p:cNvGraphicFramePr>
          <p:nvPr/>
        </p:nvGraphicFramePr>
        <p:xfrm>
          <a:off x="4211638" y="3429000"/>
          <a:ext cx="124777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76" name="Equation" r:id="rId7" imgW="672840" imgH="444240" progId="Equation.DSMT4">
                  <p:embed/>
                </p:oleObj>
              </mc:Choice>
              <mc:Fallback>
                <p:oleObj name="Equation" r:id="rId7" imgW="672840" imgH="444240" progId="Equation.DSMT4">
                  <p:embed/>
                  <p:pic>
                    <p:nvPicPr>
                      <p:cNvPr id="2152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429000"/>
                        <a:ext cx="1247775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4" name="Object 19"/>
          <p:cNvGraphicFramePr>
            <a:graphicFrameLocks noChangeAspect="1"/>
          </p:cNvGraphicFramePr>
          <p:nvPr/>
        </p:nvGraphicFramePr>
        <p:xfrm>
          <a:off x="7451725" y="3429000"/>
          <a:ext cx="1363663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77" name="Equation" r:id="rId9" imgW="698400" imgH="419040" progId="Equation.DSMT4">
                  <p:embed/>
                </p:oleObj>
              </mc:Choice>
              <mc:Fallback>
                <p:oleObj name="Equation" r:id="rId9" imgW="698400" imgH="419040" progId="Equation.DSMT4">
                  <p:embed/>
                  <p:pic>
                    <p:nvPicPr>
                      <p:cNvPr id="96274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3429000"/>
                        <a:ext cx="1363663" cy="81756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150938" y="1843088"/>
            <a:ext cx="1474787" cy="1798637"/>
            <a:chOff x="5" y="9"/>
            <a:chExt cx="929" cy="1133"/>
          </a:xfrm>
        </p:grpSpPr>
        <p:sp>
          <p:nvSpPr>
            <p:cNvPr id="96277" name="未知"/>
            <p:cNvSpPr>
              <a:spLocks/>
            </p:cNvSpPr>
            <p:nvPr/>
          </p:nvSpPr>
          <p:spPr bwMode="auto">
            <a:xfrm>
              <a:off x="60" y="348"/>
              <a:ext cx="528" cy="768"/>
            </a:xfrm>
            <a:custGeom>
              <a:avLst/>
              <a:gdLst>
                <a:gd name="T0" fmla="*/ 0 w 528"/>
                <a:gd name="T1" fmla="*/ 0 h 768"/>
                <a:gd name="T2" fmla="*/ 528 w 528"/>
                <a:gd name="T3" fmla="*/ 0 h 768"/>
                <a:gd name="T4" fmla="*/ 528 w 528"/>
                <a:gd name="T5" fmla="*/ 768 h 768"/>
                <a:gd name="T6" fmla="*/ 0 w 528"/>
                <a:gd name="T7" fmla="*/ 768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768"/>
                <a:gd name="T14" fmla="*/ 528 w 528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768">
                  <a:moveTo>
                    <a:pt x="0" y="0"/>
                  </a:moveTo>
                  <a:lnTo>
                    <a:pt x="528" y="0"/>
                  </a:lnTo>
                  <a:lnTo>
                    <a:pt x="528" y="768"/>
                  </a:lnTo>
                  <a:lnTo>
                    <a:pt x="0" y="76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8" name="Text Box 23"/>
            <p:cNvSpPr txBox="1">
              <a:spLocks noChangeArrowheads="1"/>
            </p:cNvSpPr>
            <p:nvPr/>
          </p:nvSpPr>
          <p:spPr bwMode="auto">
            <a:xfrm>
              <a:off x="701" y="585"/>
              <a:ext cx="23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200" b="1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79" name="Rectangle 24"/>
            <p:cNvSpPr>
              <a:spLocks noChangeArrowheads="1"/>
            </p:cNvSpPr>
            <p:nvPr/>
          </p:nvSpPr>
          <p:spPr bwMode="auto">
            <a:xfrm>
              <a:off x="493" y="685"/>
              <a:ext cx="24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280" name="Oval 25"/>
            <p:cNvSpPr>
              <a:spLocks noChangeArrowheads="1"/>
            </p:cNvSpPr>
            <p:nvPr/>
          </p:nvSpPr>
          <p:spPr bwMode="auto">
            <a:xfrm>
              <a:off x="72" y="324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281" name="Oval 26"/>
            <p:cNvSpPr>
              <a:spLocks noChangeArrowheads="1"/>
            </p:cNvSpPr>
            <p:nvPr/>
          </p:nvSpPr>
          <p:spPr bwMode="auto">
            <a:xfrm>
              <a:off x="72" y="1092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282" name="Text Box 27"/>
            <p:cNvSpPr txBox="1">
              <a:spLocks noChangeArrowheads="1"/>
            </p:cNvSpPr>
            <p:nvPr/>
          </p:nvSpPr>
          <p:spPr bwMode="auto">
            <a:xfrm>
              <a:off x="6" y="873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96283" name="Text Box 28"/>
            <p:cNvSpPr txBox="1">
              <a:spLocks noChangeArrowheads="1"/>
            </p:cNvSpPr>
            <p:nvPr/>
          </p:nvSpPr>
          <p:spPr bwMode="auto">
            <a:xfrm>
              <a:off x="5" y="345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6284" name="Text Box 29"/>
            <p:cNvSpPr txBox="1">
              <a:spLocks noChangeArrowheads="1"/>
            </p:cNvSpPr>
            <p:nvPr/>
          </p:nvSpPr>
          <p:spPr bwMode="auto">
            <a:xfrm>
              <a:off x="5" y="585"/>
              <a:ext cx="21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85" name="Line 30"/>
            <p:cNvSpPr>
              <a:spLocks noChangeShapeType="1"/>
            </p:cNvSpPr>
            <p:nvPr/>
          </p:nvSpPr>
          <p:spPr bwMode="auto">
            <a:xfrm flipV="1">
              <a:off x="180" y="276"/>
              <a:ext cx="276" cy="0"/>
            </a:xfrm>
            <a:prstGeom prst="line">
              <a:avLst/>
            </a:prstGeom>
            <a:noFill/>
            <a:ln w="25400">
              <a:solidFill>
                <a:srgbClr val="66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6" name="Text Box 31"/>
            <p:cNvSpPr txBox="1">
              <a:spLocks noChangeArrowheads="1"/>
            </p:cNvSpPr>
            <p:nvPr/>
          </p:nvSpPr>
          <p:spPr bwMode="auto">
            <a:xfrm>
              <a:off x="218" y="9"/>
              <a:ext cx="1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grpSp>
          <p:nvGrpSpPr>
            <p:cNvPr id="96287" name="Group 32"/>
            <p:cNvGrpSpPr>
              <a:grpSpLocks/>
            </p:cNvGrpSpPr>
            <p:nvPr/>
          </p:nvGrpSpPr>
          <p:grpSpPr bwMode="auto">
            <a:xfrm>
              <a:off x="468" y="696"/>
              <a:ext cx="240" cy="84"/>
              <a:chOff x="0" y="0"/>
              <a:chExt cx="240" cy="84"/>
            </a:xfrm>
          </p:grpSpPr>
          <p:sp>
            <p:nvSpPr>
              <p:cNvPr id="96288" name="Line 33"/>
              <p:cNvSpPr>
                <a:spLocks noChangeShapeType="1"/>
              </p:cNvSpPr>
              <p:nvPr/>
            </p:nvSpPr>
            <p:spPr bwMode="auto">
              <a:xfrm rot="-5400000">
                <a:off x="120" y="-3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6289" name="Line 34"/>
              <p:cNvSpPr>
                <a:spLocks noChangeShapeType="1"/>
              </p:cNvSpPr>
              <p:nvPr/>
            </p:nvSpPr>
            <p:spPr bwMode="auto">
              <a:xfrm rot="-5400000">
                <a:off x="120" y="-120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1541" name="Text Box 37"/>
          <p:cNvSpPr txBox="1">
            <a:spLocks noChangeArrowheads="1"/>
          </p:cNvSpPr>
          <p:nvPr/>
        </p:nvSpPr>
        <p:spPr bwMode="auto">
          <a:xfrm>
            <a:off x="3203575" y="3646488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/>
              <a:t>式中</a:t>
            </a:r>
          </a:p>
        </p:txBody>
      </p:sp>
      <p:sp>
        <p:nvSpPr>
          <p:cNvPr id="22570" name="AutoShape 42"/>
          <p:cNvSpPr>
            <a:spLocks noChangeArrowheads="1"/>
          </p:cNvSpPr>
          <p:nvPr/>
        </p:nvSpPr>
        <p:spPr bwMode="auto">
          <a:xfrm>
            <a:off x="1047474" y="5065713"/>
            <a:ext cx="3978275" cy="442912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</a:rPr>
              <a:t>电流超前电压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</a:rPr>
              <a:t>90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</a:t>
            </a:r>
          </a:p>
        </p:txBody>
      </p:sp>
      <p:sp>
        <p:nvSpPr>
          <p:cNvPr id="22575" name="Text Box 47"/>
          <p:cNvSpPr txBox="1">
            <a:spLocks noChangeArrowheads="1"/>
          </p:cNvSpPr>
          <p:nvPr/>
        </p:nvSpPr>
        <p:spPr bwMode="auto">
          <a:xfrm>
            <a:off x="1092200" y="5556250"/>
            <a:ext cx="4703936" cy="457200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</a:rPr>
              <a:t>电压与电流大小关系　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IX</a:t>
            </a:r>
            <a:r>
              <a:rPr lang="en-US" altLang="zh-CN" b="1" i="1" baseline="-25000" dirty="0">
                <a:solidFill>
                  <a:schemeClr val="tx2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endParaRPr lang="en-US" altLang="zh-CN" b="1" i="1" baseline="-250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79" name="AutoShape 51"/>
          <p:cNvSpPr>
            <a:spLocks noChangeArrowheads="1"/>
          </p:cNvSpPr>
          <p:nvPr/>
        </p:nvSpPr>
        <p:spPr bwMode="auto">
          <a:xfrm>
            <a:off x="442913" y="5170488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2580" name="AutoShape 52"/>
          <p:cNvSpPr>
            <a:spLocks noChangeArrowheads="1"/>
          </p:cNvSpPr>
          <p:nvPr/>
        </p:nvSpPr>
        <p:spPr bwMode="auto">
          <a:xfrm>
            <a:off x="395288" y="5556250"/>
            <a:ext cx="284162" cy="298450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2581" name="AutoShape 53"/>
          <p:cNvSpPr>
            <a:spLocks noChangeArrowheads="1"/>
          </p:cNvSpPr>
          <p:nvPr/>
        </p:nvSpPr>
        <p:spPr bwMode="auto">
          <a:xfrm>
            <a:off x="755650" y="5556250"/>
            <a:ext cx="282575" cy="298450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2582" name="AutoShape 54"/>
          <p:cNvSpPr>
            <a:spLocks noChangeArrowheads="1"/>
          </p:cNvSpPr>
          <p:nvPr/>
        </p:nvSpPr>
        <p:spPr bwMode="auto">
          <a:xfrm>
            <a:off x="179388" y="6021388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2583" name="AutoShape 55"/>
          <p:cNvSpPr>
            <a:spLocks noChangeArrowheads="1"/>
          </p:cNvSpPr>
          <p:nvPr/>
        </p:nvSpPr>
        <p:spPr bwMode="auto">
          <a:xfrm>
            <a:off x="468313" y="6021388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2584" name="AutoShape 56"/>
          <p:cNvSpPr>
            <a:spLocks noChangeArrowheads="1"/>
          </p:cNvSpPr>
          <p:nvPr/>
        </p:nvSpPr>
        <p:spPr bwMode="auto">
          <a:xfrm>
            <a:off x="755650" y="6021388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2585" name="AutoShape 57"/>
          <p:cNvSpPr>
            <a:spLocks noChangeArrowheads="1"/>
          </p:cNvSpPr>
          <p:nvPr/>
        </p:nvSpPr>
        <p:spPr bwMode="auto">
          <a:xfrm>
            <a:off x="1079500" y="6034088"/>
            <a:ext cx="4716636" cy="544512"/>
          </a:xfrm>
          <a:prstGeom prst="roundRect">
            <a:avLst>
              <a:gd name="adj" fmla="val 16667"/>
            </a:avLst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/>
              <a:t>电压与电流相量式</a:t>
            </a:r>
          </a:p>
        </p:txBody>
      </p:sp>
      <p:graphicFrame>
        <p:nvGraphicFramePr>
          <p:cNvPr id="22613" name="Object 85"/>
          <p:cNvGraphicFramePr>
            <a:graphicFrameLocks noChangeAspect="1"/>
          </p:cNvGraphicFramePr>
          <p:nvPr/>
        </p:nvGraphicFramePr>
        <p:xfrm>
          <a:off x="4229100" y="6108700"/>
          <a:ext cx="1371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78" name="Equation" r:id="rId11" imgW="1371600" imgH="393480" progId="Equation.3">
                  <p:embed/>
                </p:oleObj>
              </mc:Choice>
              <mc:Fallback>
                <p:oleObj name="Equation" r:id="rId11" imgW="1371600" imgH="393480" progId="Equation.3">
                  <p:embed/>
                  <p:pic>
                    <p:nvPicPr>
                      <p:cNvPr id="22613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9100" y="6108700"/>
                        <a:ext cx="1371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14" name="Rectangle 86"/>
          <p:cNvSpPr>
            <a:spLocks noChangeArrowheads="1"/>
          </p:cNvSpPr>
          <p:nvPr/>
        </p:nvSpPr>
        <p:spPr bwMode="auto">
          <a:xfrm>
            <a:off x="4140200" y="6021388"/>
            <a:ext cx="1439863" cy="576262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17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2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 autoUpdateAnimBg="0"/>
      <p:bldP spid="21513" grpId="0" autoUpdateAnimBg="0"/>
      <p:bldP spid="21514" grpId="0" autoUpdateAnimBg="0"/>
      <p:bldP spid="21515" grpId="0" autoUpdateAnimBg="0"/>
      <p:bldP spid="21516" grpId="0" autoUpdateAnimBg="0"/>
      <p:bldP spid="21541" grpId="0" autoUpdateAnimBg="0"/>
      <p:bldP spid="22570" grpId="0" animBg="1" autoUpdateAnimBg="0"/>
      <p:bldP spid="22575" grpId="0" animBg="1" autoUpdateAnimBg="0"/>
      <p:bldP spid="2258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588125" y="350202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accent2"/>
                </a:solidFill>
              </a:rPr>
              <a:t>容抗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3641725" y="1473200"/>
            <a:ext cx="549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tx2"/>
                </a:solidFill>
              </a:rPr>
              <a:t>设</a:t>
            </a:r>
            <a:endParaRPr lang="zh-CN" altLang="en-US" b="1">
              <a:solidFill>
                <a:schemeClr val="tx2"/>
              </a:solidFill>
              <a:sym typeface="Symbol" panose="05050102010706020507" pitchFamily="18" charset="2"/>
            </a:endParaRP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836613" y="1492250"/>
            <a:ext cx="279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>
                <a:solidFill>
                  <a:srgbClr val="008000"/>
                </a:solidFill>
                <a:latin typeface="Times New Roman" panose="02020603050405020304" pitchFamily="18" charset="0"/>
              </a:rPr>
              <a:t>1．</a:t>
            </a:r>
            <a:r>
              <a:rPr lang="zh-CN" altLang="en-US" b="1">
                <a:solidFill>
                  <a:srgbClr val="008000"/>
                </a:solidFill>
                <a:latin typeface="Times New Roman" panose="02020603050405020304" pitchFamily="18" charset="0"/>
              </a:rPr>
              <a:t>电压电流关系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3279775" y="2590800"/>
            <a:ext cx="540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latin typeface="Times New Roman" panose="02020603050405020304" pitchFamily="18" charset="0"/>
              </a:rPr>
              <a:t>有　　</a:t>
            </a:r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>
                <a:latin typeface="Times New Roman" panose="02020603050405020304" pitchFamily="18" charset="0"/>
              </a:rPr>
              <a:t> = </a:t>
            </a:r>
            <a:r>
              <a:rPr lang="en-US" altLang="zh-CN" b="1" i="1">
                <a:latin typeface="Times New Roman" panose="02020603050405020304" pitchFamily="18" charset="0"/>
              </a:rPr>
              <a:t>C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U</a:t>
            </a:r>
            <a:r>
              <a:rPr lang="en-US" altLang="zh-CN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cos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t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sin(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t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+ 90) 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3665538" y="2076450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由</a:t>
            </a:r>
          </a:p>
        </p:txBody>
      </p:sp>
      <p:graphicFrame>
        <p:nvGraphicFramePr>
          <p:cNvPr id="21519" name="Object 15"/>
          <p:cNvGraphicFramePr>
            <a:graphicFrameLocks noChangeAspect="1"/>
          </p:cNvGraphicFramePr>
          <p:nvPr/>
        </p:nvGraphicFramePr>
        <p:xfrm>
          <a:off x="4876800" y="1512888"/>
          <a:ext cx="18415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62" r:id="rId3" imgW="1981517" imgH="419417" progId="Equation.3">
                  <p:embed/>
                </p:oleObj>
              </mc:Choice>
              <mc:Fallback>
                <p:oleObj r:id="rId3" imgW="1981517" imgH="419417" progId="Equation.3">
                  <p:embed/>
                  <p:pic>
                    <p:nvPicPr>
                      <p:cNvPr id="2151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512888"/>
                        <a:ext cx="184150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0" name="Object 16"/>
          <p:cNvGraphicFramePr>
            <a:graphicFrameLocks noChangeAspect="1"/>
          </p:cNvGraphicFramePr>
          <p:nvPr/>
        </p:nvGraphicFramePr>
        <p:xfrm>
          <a:off x="5216525" y="1949450"/>
          <a:ext cx="103187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63" name="Equation" r:id="rId5" imgW="1206360" imgH="774360" progId="Equation.3">
                  <p:embed/>
                </p:oleObj>
              </mc:Choice>
              <mc:Fallback>
                <p:oleObj name="Equation" r:id="rId5" imgW="1206360" imgH="774360" progId="Equation.3">
                  <p:embed/>
                  <p:pic>
                    <p:nvPicPr>
                      <p:cNvPr id="2152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525" y="1949450"/>
                        <a:ext cx="1031875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90" name="Object 19"/>
          <p:cNvGraphicFramePr>
            <a:graphicFrameLocks noChangeAspect="1"/>
          </p:cNvGraphicFramePr>
          <p:nvPr/>
        </p:nvGraphicFramePr>
        <p:xfrm>
          <a:off x="7451725" y="3284538"/>
          <a:ext cx="1363663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64" name="Equation" r:id="rId7" imgW="698400" imgH="419040" progId="Equation.DSMT4">
                  <p:embed/>
                </p:oleObj>
              </mc:Choice>
              <mc:Fallback>
                <p:oleObj name="Equation" r:id="rId7" imgW="698400" imgH="419040" progId="Equation.DSMT4">
                  <p:embed/>
                  <p:pic>
                    <p:nvPicPr>
                      <p:cNvPr id="9729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3284538"/>
                        <a:ext cx="1363663" cy="81756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150938" y="1843088"/>
            <a:ext cx="1474787" cy="1798637"/>
            <a:chOff x="5" y="9"/>
            <a:chExt cx="929" cy="1133"/>
          </a:xfrm>
        </p:grpSpPr>
        <p:sp>
          <p:nvSpPr>
            <p:cNvPr id="97292" name="未知"/>
            <p:cNvSpPr>
              <a:spLocks/>
            </p:cNvSpPr>
            <p:nvPr/>
          </p:nvSpPr>
          <p:spPr bwMode="auto">
            <a:xfrm>
              <a:off x="60" y="348"/>
              <a:ext cx="528" cy="768"/>
            </a:xfrm>
            <a:custGeom>
              <a:avLst/>
              <a:gdLst>
                <a:gd name="T0" fmla="*/ 0 w 528"/>
                <a:gd name="T1" fmla="*/ 0 h 768"/>
                <a:gd name="T2" fmla="*/ 528 w 528"/>
                <a:gd name="T3" fmla="*/ 0 h 768"/>
                <a:gd name="T4" fmla="*/ 528 w 528"/>
                <a:gd name="T5" fmla="*/ 768 h 768"/>
                <a:gd name="T6" fmla="*/ 0 w 528"/>
                <a:gd name="T7" fmla="*/ 768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768"/>
                <a:gd name="T14" fmla="*/ 528 w 528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768">
                  <a:moveTo>
                    <a:pt x="0" y="0"/>
                  </a:moveTo>
                  <a:lnTo>
                    <a:pt x="528" y="0"/>
                  </a:lnTo>
                  <a:lnTo>
                    <a:pt x="528" y="768"/>
                  </a:lnTo>
                  <a:lnTo>
                    <a:pt x="0" y="76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293" name="Text Box 23"/>
            <p:cNvSpPr txBox="1">
              <a:spLocks noChangeArrowheads="1"/>
            </p:cNvSpPr>
            <p:nvPr/>
          </p:nvSpPr>
          <p:spPr bwMode="auto">
            <a:xfrm>
              <a:off x="701" y="585"/>
              <a:ext cx="23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200" b="1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7294" name="Rectangle 24"/>
            <p:cNvSpPr>
              <a:spLocks noChangeArrowheads="1"/>
            </p:cNvSpPr>
            <p:nvPr/>
          </p:nvSpPr>
          <p:spPr bwMode="auto">
            <a:xfrm>
              <a:off x="493" y="685"/>
              <a:ext cx="24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295" name="Oval 25"/>
            <p:cNvSpPr>
              <a:spLocks noChangeArrowheads="1"/>
            </p:cNvSpPr>
            <p:nvPr/>
          </p:nvSpPr>
          <p:spPr bwMode="auto">
            <a:xfrm>
              <a:off x="72" y="324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296" name="Oval 26"/>
            <p:cNvSpPr>
              <a:spLocks noChangeArrowheads="1"/>
            </p:cNvSpPr>
            <p:nvPr/>
          </p:nvSpPr>
          <p:spPr bwMode="auto">
            <a:xfrm>
              <a:off x="72" y="1092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297" name="Text Box 27"/>
            <p:cNvSpPr txBox="1">
              <a:spLocks noChangeArrowheads="1"/>
            </p:cNvSpPr>
            <p:nvPr/>
          </p:nvSpPr>
          <p:spPr bwMode="auto">
            <a:xfrm>
              <a:off x="6" y="873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97298" name="Text Box 28"/>
            <p:cNvSpPr txBox="1">
              <a:spLocks noChangeArrowheads="1"/>
            </p:cNvSpPr>
            <p:nvPr/>
          </p:nvSpPr>
          <p:spPr bwMode="auto">
            <a:xfrm>
              <a:off x="5" y="345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7299" name="Text Box 29"/>
            <p:cNvSpPr txBox="1">
              <a:spLocks noChangeArrowheads="1"/>
            </p:cNvSpPr>
            <p:nvPr/>
          </p:nvSpPr>
          <p:spPr bwMode="auto">
            <a:xfrm>
              <a:off x="5" y="585"/>
              <a:ext cx="21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7300" name="Line 30"/>
            <p:cNvSpPr>
              <a:spLocks noChangeShapeType="1"/>
            </p:cNvSpPr>
            <p:nvPr/>
          </p:nvSpPr>
          <p:spPr bwMode="auto">
            <a:xfrm flipV="1">
              <a:off x="180" y="276"/>
              <a:ext cx="276" cy="0"/>
            </a:xfrm>
            <a:prstGeom prst="line">
              <a:avLst/>
            </a:prstGeom>
            <a:noFill/>
            <a:ln w="25400">
              <a:solidFill>
                <a:srgbClr val="66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301" name="Text Box 31"/>
            <p:cNvSpPr txBox="1">
              <a:spLocks noChangeArrowheads="1"/>
            </p:cNvSpPr>
            <p:nvPr/>
          </p:nvSpPr>
          <p:spPr bwMode="auto">
            <a:xfrm>
              <a:off x="218" y="9"/>
              <a:ext cx="1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grpSp>
          <p:nvGrpSpPr>
            <p:cNvPr id="97302" name="Group 32"/>
            <p:cNvGrpSpPr>
              <a:grpSpLocks/>
            </p:cNvGrpSpPr>
            <p:nvPr/>
          </p:nvGrpSpPr>
          <p:grpSpPr bwMode="auto">
            <a:xfrm>
              <a:off x="468" y="696"/>
              <a:ext cx="240" cy="84"/>
              <a:chOff x="0" y="0"/>
              <a:chExt cx="240" cy="84"/>
            </a:xfrm>
          </p:grpSpPr>
          <p:sp>
            <p:nvSpPr>
              <p:cNvPr id="97303" name="Line 33"/>
              <p:cNvSpPr>
                <a:spLocks noChangeShapeType="1"/>
              </p:cNvSpPr>
              <p:nvPr/>
            </p:nvSpPr>
            <p:spPr bwMode="auto">
              <a:xfrm rot="-5400000">
                <a:off x="120" y="-3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04" name="Line 34"/>
              <p:cNvSpPr>
                <a:spLocks noChangeShapeType="1"/>
              </p:cNvSpPr>
              <p:nvPr/>
            </p:nvSpPr>
            <p:spPr bwMode="auto">
              <a:xfrm rot="-5400000">
                <a:off x="120" y="-120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7305" name="Group 25"/>
          <p:cNvGrpSpPr>
            <a:grpSpLocks/>
          </p:cNvGrpSpPr>
          <p:nvPr/>
        </p:nvGrpSpPr>
        <p:grpSpPr bwMode="auto">
          <a:xfrm>
            <a:off x="684213" y="3789363"/>
            <a:ext cx="2425700" cy="2732087"/>
            <a:chOff x="418" y="2397"/>
            <a:chExt cx="1528" cy="1721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418" y="2397"/>
              <a:ext cx="1528" cy="1361"/>
              <a:chOff x="-7" y="9"/>
              <a:chExt cx="1528" cy="1361"/>
            </a:xfrm>
          </p:grpSpPr>
          <p:sp>
            <p:nvSpPr>
              <p:cNvPr id="97307" name="Line 3"/>
              <p:cNvSpPr>
                <a:spLocks noChangeShapeType="1"/>
              </p:cNvSpPr>
              <p:nvPr/>
            </p:nvSpPr>
            <p:spPr bwMode="auto">
              <a:xfrm>
                <a:off x="281" y="109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08" name="Line 4"/>
              <p:cNvSpPr>
                <a:spLocks noChangeShapeType="1"/>
              </p:cNvSpPr>
              <p:nvPr/>
            </p:nvSpPr>
            <p:spPr bwMode="auto">
              <a:xfrm rot="-5400000">
                <a:off x="-259" y="73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7309" name="Text Box 5"/>
              <p:cNvSpPr txBox="1">
                <a:spLocks noChangeArrowheads="1"/>
              </p:cNvSpPr>
              <p:nvPr/>
            </p:nvSpPr>
            <p:spPr bwMode="auto">
              <a:xfrm>
                <a:off x="64" y="1101"/>
                <a:ext cx="24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latin typeface="Times New Roman" panose="02020603050405020304" pitchFamily="18" charset="0"/>
                  </a:rPr>
                  <a:t>O</a:t>
                </a:r>
                <a:endParaRPr lang="en-US" altLang="zh-CN" sz="22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10" name="Text Box 6"/>
              <p:cNvSpPr txBox="1">
                <a:spLocks noChangeArrowheads="1"/>
              </p:cNvSpPr>
              <p:nvPr/>
            </p:nvSpPr>
            <p:spPr bwMode="auto">
              <a:xfrm>
                <a:off x="1346" y="1101"/>
                <a:ext cx="17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latin typeface="Times New Roman" panose="02020603050405020304" pitchFamily="18" charset="0"/>
                  </a:rPr>
                  <a:t>f</a:t>
                </a:r>
                <a:endParaRPr lang="en-US" altLang="zh-CN" sz="2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311" name="Text Box 7"/>
              <p:cNvSpPr txBox="1">
                <a:spLocks noChangeArrowheads="1"/>
              </p:cNvSpPr>
              <p:nvPr/>
            </p:nvSpPr>
            <p:spPr bwMode="auto">
              <a:xfrm>
                <a:off x="-7" y="9"/>
                <a:ext cx="31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200" b="1" i="1" baseline="-25000">
                    <a:latin typeface="Times New Roman" panose="02020603050405020304" pitchFamily="18" charset="0"/>
                  </a:rPr>
                  <a:t>C</a:t>
                </a:r>
                <a:endParaRPr lang="en-US" altLang="zh-CN" sz="2200" b="1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1517" name="未知"/>
            <p:cNvSpPr>
              <a:spLocks/>
            </p:cNvSpPr>
            <p:nvPr/>
          </p:nvSpPr>
          <p:spPr bwMode="auto">
            <a:xfrm>
              <a:off x="912" y="2688"/>
              <a:ext cx="670" cy="744"/>
            </a:xfrm>
            <a:custGeom>
              <a:avLst/>
              <a:gdLst>
                <a:gd name="T0" fmla="*/ 15875 w 670"/>
                <a:gd name="T1" fmla="*/ 0 h 744"/>
                <a:gd name="T2" fmla="*/ 34925 w 670"/>
                <a:gd name="T3" fmla="*/ 628650 h 744"/>
                <a:gd name="T4" fmla="*/ 225425 w 670"/>
                <a:gd name="T5" fmla="*/ 971550 h 744"/>
                <a:gd name="T6" fmla="*/ 663575 w 670"/>
                <a:gd name="T7" fmla="*/ 1143000 h 744"/>
                <a:gd name="T8" fmla="*/ 1063625 w 670"/>
                <a:gd name="T9" fmla="*/ 1181100 h 7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0"/>
                <a:gd name="T16" fmla="*/ 0 h 744"/>
                <a:gd name="T17" fmla="*/ 670 w 670"/>
                <a:gd name="T18" fmla="*/ 744 h 7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0" h="744">
                  <a:moveTo>
                    <a:pt x="10" y="0"/>
                  </a:moveTo>
                  <a:cubicBezTo>
                    <a:pt x="5" y="147"/>
                    <a:pt x="0" y="294"/>
                    <a:pt x="22" y="396"/>
                  </a:cubicBezTo>
                  <a:cubicBezTo>
                    <a:pt x="44" y="498"/>
                    <a:pt x="76" y="558"/>
                    <a:pt x="142" y="612"/>
                  </a:cubicBezTo>
                  <a:cubicBezTo>
                    <a:pt x="208" y="666"/>
                    <a:pt x="330" y="698"/>
                    <a:pt x="418" y="720"/>
                  </a:cubicBezTo>
                  <a:cubicBezTo>
                    <a:pt x="506" y="742"/>
                    <a:pt x="588" y="743"/>
                    <a:pt x="670" y="744"/>
                  </a:cubicBezTo>
                </a:path>
              </a:pathLst>
            </a:custGeom>
            <a:noFill/>
            <a:ln w="38100" cap="flat" cmpd="sng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21524" name="Object 20"/>
            <p:cNvGraphicFramePr>
              <a:graphicFrameLocks noChangeAspect="1"/>
            </p:cNvGraphicFramePr>
            <p:nvPr/>
          </p:nvGraphicFramePr>
          <p:xfrm>
            <a:off x="938" y="2779"/>
            <a:ext cx="838" cy="4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365" name="Equation" r:id="rId9" imgW="774360" imgH="431640" progId="Equation.DSMT4">
                    <p:embed/>
                  </p:oleObj>
                </mc:Choice>
                <mc:Fallback>
                  <p:oleObj name="Equation" r:id="rId9" imgW="774360" imgH="431640" progId="Equation.DSMT4">
                    <p:embed/>
                    <p:pic>
                      <p:nvPicPr>
                        <p:cNvPr id="21524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8" y="2779"/>
                          <a:ext cx="838" cy="4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39" name="Text Box 35"/>
            <p:cNvSpPr txBox="1">
              <a:spLocks noChangeArrowheads="1"/>
            </p:cNvSpPr>
            <p:nvPr/>
          </p:nvSpPr>
          <p:spPr bwMode="auto">
            <a:xfrm>
              <a:off x="551" y="3849"/>
              <a:ext cx="136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200" b="1" i="1" baseline="-25000">
                  <a:solidFill>
                    <a:srgbClr val="6600FF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en-US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与 </a:t>
              </a:r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f </a:t>
              </a:r>
              <a:r>
                <a:rPr lang="zh-CN" altLang="en-US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的关系</a:t>
              </a:r>
            </a:p>
          </p:txBody>
        </p:sp>
      </p:grpSp>
      <p:sp>
        <p:nvSpPr>
          <p:cNvPr id="21542" name="Text Box 38"/>
          <p:cNvSpPr txBox="1">
            <a:spLocks noChangeArrowheads="1"/>
          </p:cNvSpPr>
          <p:nvPr/>
        </p:nvSpPr>
        <p:spPr bwMode="auto">
          <a:xfrm>
            <a:off x="3346450" y="5127625"/>
            <a:ext cx="54165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  容抗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>
                <a:solidFill>
                  <a:srgbClr val="6600FF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与频率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f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，电容 </a:t>
            </a:r>
            <a:r>
              <a:rPr lang="zh-CN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成反比</a:t>
            </a:r>
          </a:p>
          <a:p>
            <a:pPr algn="l" eaLnBrk="1" hangingPunct="1">
              <a:buFontTx/>
              <a:buChar char="•"/>
            </a:pPr>
            <a:r>
              <a:rPr lang="zh-CN" altLang="en-US" b="1">
                <a:solidFill>
                  <a:srgbClr val="6600FF"/>
                </a:solidFill>
              </a:rPr>
              <a:t> 频率</a:t>
            </a:r>
            <a:r>
              <a:rPr lang="zh-CN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f</a:t>
            </a:r>
            <a:r>
              <a:rPr lang="zh-CN" altLang="en-US" b="1" i="1">
                <a:solidFill>
                  <a:srgbClr val="66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越大，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>
                <a:solidFill>
                  <a:srgbClr val="6600FF"/>
                </a:solidFill>
                <a:latin typeface="Times New Roman" panose="02020603050405020304" pitchFamily="18" charset="0"/>
              </a:rPr>
              <a:t>C 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越小</a:t>
            </a:r>
          </a:p>
        </p:txBody>
      </p:sp>
    </p:spTree>
    <p:extLst>
      <p:ext uri="{BB962C8B-B14F-4D97-AF65-F5344CB8AC3E}">
        <p14:creationId xmlns:p14="http://schemas.microsoft.com/office/powerpoint/2010/main" val="104554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"/>
                                        <p:tgtEl>
                                          <p:spTgt spid="2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4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29" name="Rectangle 4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30" name="Rectangle 5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1187450" y="1196975"/>
            <a:ext cx="676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33CC"/>
                </a:solidFill>
              </a:rPr>
              <a:t>正弦量：</a:t>
            </a:r>
            <a:r>
              <a:rPr lang="zh-CN" altLang="en-US" b="1"/>
              <a:t>按正弦规律周期性变化的电压和电流。</a:t>
            </a:r>
            <a:endParaRPr lang="en-US" altLang="zh-CN" b="1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284663" y="3213100"/>
            <a:ext cx="2847975" cy="2347913"/>
            <a:chOff x="1052" y="2713"/>
            <a:chExt cx="1794" cy="1479"/>
          </a:xfrm>
        </p:grpSpPr>
        <p:grpSp>
          <p:nvGrpSpPr>
            <p:cNvPr id="1039" name="Group 7"/>
            <p:cNvGrpSpPr>
              <a:grpSpLocks/>
            </p:cNvGrpSpPr>
            <p:nvPr/>
          </p:nvGrpSpPr>
          <p:grpSpPr bwMode="auto">
            <a:xfrm>
              <a:off x="1052" y="2713"/>
              <a:ext cx="1794" cy="1408"/>
              <a:chOff x="-1" y="19"/>
              <a:chExt cx="1794" cy="1408"/>
            </a:xfrm>
          </p:grpSpPr>
          <p:sp>
            <p:nvSpPr>
              <p:cNvPr id="1041" name="Line 8"/>
              <p:cNvSpPr>
                <a:spLocks noChangeShapeType="1"/>
              </p:cNvSpPr>
              <p:nvPr/>
            </p:nvSpPr>
            <p:spPr bwMode="auto">
              <a:xfrm>
                <a:off x="170" y="947"/>
                <a:ext cx="153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2" name="Line 9"/>
              <p:cNvSpPr>
                <a:spLocks noChangeShapeType="1"/>
              </p:cNvSpPr>
              <p:nvPr/>
            </p:nvSpPr>
            <p:spPr bwMode="auto">
              <a:xfrm flipV="1">
                <a:off x="242" y="227"/>
                <a:ext cx="0" cy="12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3" name="Text Box 10"/>
              <p:cNvSpPr txBox="1">
                <a:spLocks noChangeArrowheads="1"/>
              </p:cNvSpPr>
              <p:nvPr/>
            </p:nvSpPr>
            <p:spPr bwMode="auto">
              <a:xfrm>
                <a:off x="1576" y="924"/>
                <a:ext cx="21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b="1" i="1">
                    <a:latin typeface="Times New Roman" panose="02020603050405020304" pitchFamily="18" charset="0"/>
                  </a:rPr>
                  <a:t>t</a:t>
                </a:r>
                <a:endParaRPr lang="en-US" altLang="zh-CN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4" name="Text Box 11"/>
              <p:cNvSpPr txBox="1">
                <a:spLocks noChangeArrowheads="1"/>
              </p:cNvSpPr>
              <p:nvPr/>
            </p:nvSpPr>
            <p:spPr bwMode="auto">
              <a:xfrm>
                <a:off x="123" y="19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latin typeface="Times New Roman" panose="02020603050405020304" pitchFamily="18" charset="0"/>
                  </a:rPr>
                  <a:t>i</a:t>
                </a:r>
                <a:endParaRPr lang="en-US" altLang="zh-CN" b="1" i="1" baseline="-25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5" name="Text Box 12"/>
              <p:cNvSpPr txBox="1">
                <a:spLocks noChangeArrowheads="1"/>
              </p:cNvSpPr>
              <p:nvPr/>
            </p:nvSpPr>
            <p:spPr bwMode="auto">
              <a:xfrm>
                <a:off x="-1" y="914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latin typeface="Times New Roman" panose="02020603050405020304" pitchFamily="18" charset="0"/>
                  </a:rPr>
                  <a:t>O</a:t>
                </a:r>
                <a:endParaRPr lang="en-US" altLang="zh-CN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40" name="未知"/>
            <p:cNvSpPr>
              <a:spLocks/>
            </p:cNvSpPr>
            <p:nvPr/>
          </p:nvSpPr>
          <p:spPr bwMode="auto">
            <a:xfrm>
              <a:off x="1292" y="3113"/>
              <a:ext cx="1275" cy="1079"/>
            </a:xfrm>
            <a:custGeom>
              <a:avLst/>
              <a:gdLst>
                <a:gd name="T0" fmla="*/ 0 w 2152"/>
                <a:gd name="T1" fmla="*/ 521 h 2024"/>
                <a:gd name="T2" fmla="*/ 354 w 2152"/>
                <a:gd name="T3" fmla="*/ 81 h 2024"/>
                <a:gd name="T4" fmla="*/ 903 w 2152"/>
                <a:gd name="T5" fmla="*/ 1006 h 2024"/>
                <a:gd name="T6" fmla="*/ 1275 w 2152"/>
                <a:gd name="T7" fmla="*/ 517 h 20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2"/>
                <a:gd name="T13" fmla="*/ 0 h 2024"/>
                <a:gd name="T14" fmla="*/ 2152 w 2152"/>
                <a:gd name="T15" fmla="*/ 2024 h 20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2" h="2024">
                  <a:moveTo>
                    <a:pt x="0" y="977"/>
                  </a:moveTo>
                  <a:cubicBezTo>
                    <a:pt x="99" y="840"/>
                    <a:pt x="343" y="0"/>
                    <a:pt x="597" y="152"/>
                  </a:cubicBezTo>
                  <a:cubicBezTo>
                    <a:pt x="851" y="304"/>
                    <a:pt x="1265" y="1752"/>
                    <a:pt x="1524" y="1888"/>
                  </a:cubicBezTo>
                  <a:cubicBezTo>
                    <a:pt x="1783" y="2024"/>
                    <a:pt x="2021" y="1161"/>
                    <a:pt x="2152" y="97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5250" name="Text Box 18"/>
          <p:cNvSpPr txBox="1">
            <a:spLocks noChangeArrowheads="1"/>
          </p:cNvSpPr>
          <p:nvPr/>
        </p:nvSpPr>
        <p:spPr bwMode="auto">
          <a:xfrm>
            <a:off x="323850" y="1916113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/>
              <a:t>正弦量表示方法：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971550" y="2636838"/>
            <a:ext cx="2738438" cy="3697287"/>
            <a:chOff x="612" y="1661"/>
            <a:chExt cx="1725" cy="2329"/>
          </a:xfrm>
        </p:grpSpPr>
        <p:sp>
          <p:nvSpPr>
            <p:cNvPr id="1035" name="Text Box 19"/>
            <p:cNvSpPr txBox="1">
              <a:spLocks noChangeArrowheads="1"/>
            </p:cNvSpPr>
            <p:nvPr/>
          </p:nvSpPr>
          <p:spPr bwMode="auto">
            <a:xfrm>
              <a:off x="930" y="1661"/>
              <a:ext cx="12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/>
                <a:t>三角函数式</a:t>
              </a:r>
            </a:p>
          </p:txBody>
        </p:sp>
        <p:sp>
          <p:nvSpPr>
            <p:cNvPr id="1036" name="Text Box 20"/>
            <p:cNvSpPr txBox="1">
              <a:spLocks noChangeArrowheads="1"/>
            </p:cNvSpPr>
            <p:nvPr/>
          </p:nvSpPr>
          <p:spPr bwMode="auto">
            <a:xfrm>
              <a:off x="975" y="2704"/>
              <a:ext cx="10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/>
                <a:t>正弦波形</a:t>
              </a:r>
            </a:p>
          </p:txBody>
        </p:sp>
        <p:sp>
          <p:nvSpPr>
            <p:cNvPr id="1037" name="Text Box 21"/>
            <p:cNvSpPr txBox="1">
              <a:spLocks noChangeArrowheads="1"/>
            </p:cNvSpPr>
            <p:nvPr/>
          </p:nvSpPr>
          <p:spPr bwMode="auto">
            <a:xfrm>
              <a:off x="975" y="3702"/>
              <a:ext cx="13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b="1">
                  <a:solidFill>
                    <a:srgbClr val="FF0066"/>
                  </a:solidFill>
                </a:rPr>
                <a:t>相量（复数）</a:t>
              </a:r>
              <a:endParaRPr lang="zh-CN" altLang="en-US" b="1"/>
            </a:p>
          </p:txBody>
        </p:sp>
        <p:sp>
          <p:nvSpPr>
            <p:cNvPr id="1038" name="AutoShape 23"/>
            <p:cNvSpPr>
              <a:spLocks/>
            </p:cNvSpPr>
            <p:nvPr/>
          </p:nvSpPr>
          <p:spPr bwMode="auto">
            <a:xfrm>
              <a:off x="612" y="1706"/>
              <a:ext cx="272" cy="2268"/>
            </a:xfrm>
            <a:prstGeom prst="leftBrace">
              <a:avLst>
                <a:gd name="adj1" fmla="val 69485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aphicFrame>
        <p:nvGraphicFramePr>
          <p:cNvPr id="3074" name="Object 26"/>
          <p:cNvGraphicFramePr>
            <a:graphicFrameLocks noChangeAspect="1"/>
          </p:cNvGraphicFramePr>
          <p:nvPr/>
        </p:nvGraphicFramePr>
        <p:xfrm>
          <a:off x="4427538" y="2708275"/>
          <a:ext cx="23288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84" name="Equation" r:id="rId3" imgW="1180800" imgH="228600" progId="Equation.DSMT4">
                  <p:embed/>
                </p:oleObj>
              </mc:Choice>
              <mc:Fallback>
                <p:oleObj name="Equation" r:id="rId3" imgW="1180800" imgH="228600" progId="Equation.DSMT4">
                  <p:embed/>
                  <p:pic>
                    <p:nvPicPr>
                      <p:cNvPr id="307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708275"/>
                        <a:ext cx="232886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28"/>
          <p:cNvGraphicFramePr>
            <a:graphicFrameLocks noChangeAspect="1"/>
          </p:cNvGraphicFramePr>
          <p:nvPr/>
        </p:nvGraphicFramePr>
        <p:xfrm>
          <a:off x="4500563" y="5805488"/>
          <a:ext cx="1252537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85" name="Equation" r:id="rId5" imgW="634680" imgH="317160" progId="Equation.DSMT4">
                  <p:embed/>
                </p:oleObj>
              </mc:Choice>
              <mc:Fallback>
                <p:oleObj name="Equation" r:id="rId5" imgW="634680" imgH="317160" progId="Equation.DSMT4">
                  <p:embed/>
                  <p:pic>
                    <p:nvPicPr>
                      <p:cNvPr id="3075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805488"/>
                        <a:ext cx="1252537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986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5"/>
                                        <p:tgtEl>
                                          <p:spTgt spid="95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8" grpId="0" autoUpdateAnimBg="0"/>
      <p:bldP spid="95250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588125" y="3357563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accent2"/>
                </a:solidFill>
              </a:rPr>
              <a:t>容抗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3641725" y="1473200"/>
            <a:ext cx="549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tx2"/>
                </a:solidFill>
              </a:rPr>
              <a:t>设</a:t>
            </a:r>
            <a:endParaRPr lang="zh-CN" altLang="en-US" b="1">
              <a:solidFill>
                <a:schemeClr val="tx2"/>
              </a:solidFill>
              <a:sym typeface="Symbol" panose="05050102010706020507" pitchFamily="18" charset="2"/>
            </a:endParaRP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836613" y="1492250"/>
            <a:ext cx="2795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>
                <a:solidFill>
                  <a:srgbClr val="008000"/>
                </a:solidFill>
                <a:latin typeface="Times New Roman" panose="02020603050405020304" pitchFamily="18" charset="0"/>
              </a:rPr>
              <a:t>1．</a:t>
            </a:r>
            <a:r>
              <a:rPr lang="zh-CN" altLang="en-US" b="1">
                <a:solidFill>
                  <a:srgbClr val="008000"/>
                </a:solidFill>
                <a:latin typeface="Times New Roman" panose="02020603050405020304" pitchFamily="18" charset="0"/>
              </a:rPr>
              <a:t>电压电流关系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3279775" y="2590800"/>
            <a:ext cx="540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latin typeface="Times New Roman" panose="02020603050405020304" pitchFamily="18" charset="0"/>
              </a:rPr>
              <a:t>有　　</a:t>
            </a:r>
            <a:r>
              <a:rPr lang="en-US" altLang="zh-CN" b="1" i="1">
                <a:latin typeface="Times New Roman" panose="02020603050405020304" pitchFamily="18" charset="0"/>
              </a:rPr>
              <a:t>i</a:t>
            </a:r>
            <a:r>
              <a:rPr lang="en-US" altLang="zh-CN" b="1">
                <a:latin typeface="Times New Roman" panose="02020603050405020304" pitchFamily="18" charset="0"/>
              </a:rPr>
              <a:t> = </a:t>
            </a:r>
            <a:r>
              <a:rPr lang="en-US" altLang="zh-CN" b="1" i="1">
                <a:latin typeface="Times New Roman" panose="02020603050405020304" pitchFamily="18" charset="0"/>
              </a:rPr>
              <a:t>C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U</a:t>
            </a:r>
            <a:r>
              <a:rPr lang="en-US" altLang="zh-CN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cos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t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b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sin(</a:t>
            </a:r>
            <a:r>
              <a:rPr lang="en-US" altLang="zh-CN" b="1" i="1">
                <a:latin typeface="Times New Roman" panose="02020603050405020304" pitchFamily="18" charset="0"/>
                <a:sym typeface="Symbol" panose="05050102010706020507" pitchFamily="18" charset="2"/>
              </a:rPr>
              <a:t>t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 + 90) 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3665538" y="2076450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由</a:t>
            </a:r>
          </a:p>
        </p:txBody>
      </p:sp>
      <p:graphicFrame>
        <p:nvGraphicFramePr>
          <p:cNvPr id="21519" name="Object 15"/>
          <p:cNvGraphicFramePr>
            <a:graphicFrameLocks noChangeAspect="1"/>
          </p:cNvGraphicFramePr>
          <p:nvPr/>
        </p:nvGraphicFramePr>
        <p:xfrm>
          <a:off x="4876800" y="1512888"/>
          <a:ext cx="18415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50" r:id="rId3" imgW="1981517" imgH="419417" progId="Equation.3">
                  <p:embed/>
                </p:oleObj>
              </mc:Choice>
              <mc:Fallback>
                <p:oleObj r:id="rId3" imgW="1981517" imgH="419417" progId="Equation.3">
                  <p:embed/>
                  <p:pic>
                    <p:nvPicPr>
                      <p:cNvPr id="2151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512888"/>
                        <a:ext cx="184150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0" name="Object 16"/>
          <p:cNvGraphicFramePr>
            <a:graphicFrameLocks noChangeAspect="1"/>
          </p:cNvGraphicFramePr>
          <p:nvPr/>
        </p:nvGraphicFramePr>
        <p:xfrm>
          <a:off x="5216525" y="1949450"/>
          <a:ext cx="103187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51" name="Equation" r:id="rId5" imgW="1206360" imgH="774360" progId="Equation.3">
                  <p:embed/>
                </p:oleObj>
              </mc:Choice>
              <mc:Fallback>
                <p:oleObj name="Equation" r:id="rId5" imgW="1206360" imgH="774360" progId="Equation.3">
                  <p:embed/>
                  <p:pic>
                    <p:nvPicPr>
                      <p:cNvPr id="2152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525" y="1949450"/>
                        <a:ext cx="1031875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19"/>
          <p:cNvGraphicFramePr>
            <a:graphicFrameLocks noChangeAspect="1"/>
          </p:cNvGraphicFramePr>
          <p:nvPr/>
        </p:nvGraphicFramePr>
        <p:xfrm>
          <a:off x="7451725" y="3213100"/>
          <a:ext cx="1363663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52" name="Equation" r:id="rId7" imgW="698400" imgH="419040" progId="Equation.DSMT4">
                  <p:embed/>
                </p:oleObj>
              </mc:Choice>
              <mc:Fallback>
                <p:oleObj name="Equation" r:id="rId7" imgW="698400" imgH="419040" progId="Equation.DSMT4">
                  <p:embed/>
                  <p:pic>
                    <p:nvPicPr>
                      <p:cNvPr id="1946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3213100"/>
                        <a:ext cx="1363663" cy="81756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150938" y="1843088"/>
            <a:ext cx="1474787" cy="1798637"/>
            <a:chOff x="5" y="9"/>
            <a:chExt cx="929" cy="1133"/>
          </a:xfrm>
        </p:grpSpPr>
        <p:sp>
          <p:nvSpPr>
            <p:cNvPr id="19479" name="未知"/>
            <p:cNvSpPr>
              <a:spLocks/>
            </p:cNvSpPr>
            <p:nvPr/>
          </p:nvSpPr>
          <p:spPr bwMode="auto">
            <a:xfrm>
              <a:off x="60" y="348"/>
              <a:ext cx="528" cy="768"/>
            </a:xfrm>
            <a:custGeom>
              <a:avLst/>
              <a:gdLst>
                <a:gd name="T0" fmla="*/ 0 w 528"/>
                <a:gd name="T1" fmla="*/ 0 h 768"/>
                <a:gd name="T2" fmla="*/ 528 w 528"/>
                <a:gd name="T3" fmla="*/ 0 h 768"/>
                <a:gd name="T4" fmla="*/ 528 w 528"/>
                <a:gd name="T5" fmla="*/ 768 h 768"/>
                <a:gd name="T6" fmla="*/ 0 w 528"/>
                <a:gd name="T7" fmla="*/ 768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768"/>
                <a:gd name="T14" fmla="*/ 528 w 528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768">
                  <a:moveTo>
                    <a:pt x="0" y="0"/>
                  </a:moveTo>
                  <a:lnTo>
                    <a:pt x="528" y="0"/>
                  </a:lnTo>
                  <a:lnTo>
                    <a:pt x="528" y="768"/>
                  </a:lnTo>
                  <a:lnTo>
                    <a:pt x="0" y="76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0" name="Text Box 23"/>
            <p:cNvSpPr txBox="1">
              <a:spLocks noChangeArrowheads="1"/>
            </p:cNvSpPr>
            <p:nvPr/>
          </p:nvSpPr>
          <p:spPr bwMode="auto">
            <a:xfrm>
              <a:off x="701" y="585"/>
              <a:ext cx="23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200" b="1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81" name="Rectangle 24"/>
            <p:cNvSpPr>
              <a:spLocks noChangeArrowheads="1"/>
            </p:cNvSpPr>
            <p:nvPr/>
          </p:nvSpPr>
          <p:spPr bwMode="auto">
            <a:xfrm>
              <a:off x="493" y="685"/>
              <a:ext cx="24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82" name="Oval 25"/>
            <p:cNvSpPr>
              <a:spLocks noChangeArrowheads="1"/>
            </p:cNvSpPr>
            <p:nvPr/>
          </p:nvSpPr>
          <p:spPr bwMode="auto">
            <a:xfrm>
              <a:off x="72" y="324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83" name="Oval 26"/>
            <p:cNvSpPr>
              <a:spLocks noChangeArrowheads="1"/>
            </p:cNvSpPr>
            <p:nvPr/>
          </p:nvSpPr>
          <p:spPr bwMode="auto">
            <a:xfrm>
              <a:off x="72" y="1092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84" name="Text Box 27"/>
            <p:cNvSpPr txBox="1">
              <a:spLocks noChangeArrowheads="1"/>
            </p:cNvSpPr>
            <p:nvPr/>
          </p:nvSpPr>
          <p:spPr bwMode="auto">
            <a:xfrm>
              <a:off x="6" y="873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19485" name="Text Box 28"/>
            <p:cNvSpPr txBox="1">
              <a:spLocks noChangeArrowheads="1"/>
            </p:cNvSpPr>
            <p:nvPr/>
          </p:nvSpPr>
          <p:spPr bwMode="auto">
            <a:xfrm>
              <a:off x="5" y="345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9486" name="Text Box 29"/>
            <p:cNvSpPr txBox="1">
              <a:spLocks noChangeArrowheads="1"/>
            </p:cNvSpPr>
            <p:nvPr/>
          </p:nvSpPr>
          <p:spPr bwMode="auto">
            <a:xfrm>
              <a:off x="5" y="585"/>
              <a:ext cx="21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87" name="Line 30"/>
            <p:cNvSpPr>
              <a:spLocks noChangeShapeType="1"/>
            </p:cNvSpPr>
            <p:nvPr/>
          </p:nvSpPr>
          <p:spPr bwMode="auto">
            <a:xfrm flipV="1">
              <a:off x="180" y="276"/>
              <a:ext cx="276" cy="0"/>
            </a:xfrm>
            <a:prstGeom prst="line">
              <a:avLst/>
            </a:prstGeom>
            <a:noFill/>
            <a:ln w="25400">
              <a:solidFill>
                <a:srgbClr val="66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8" name="Text Box 31"/>
            <p:cNvSpPr txBox="1">
              <a:spLocks noChangeArrowheads="1"/>
            </p:cNvSpPr>
            <p:nvPr/>
          </p:nvSpPr>
          <p:spPr bwMode="auto">
            <a:xfrm>
              <a:off x="218" y="9"/>
              <a:ext cx="1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grpSp>
          <p:nvGrpSpPr>
            <p:cNvPr id="19489" name="Group 32"/>
            <p:cNvGrpSpPr>
              <a:grpSpLocks/>
            </p:cNvGrpSpPr>
            <p:nvPr/>
          </p:nvGrpSpPr>
          <p:grpSpPr bwMode="auto">
            <a:xfrm>
              <a:off x="468" y="696"/>
              <a:ext cx="240" cy="84"/>
              <a:chOff x="0" y="0"/>
              <a:chExt cx="240" cy="84"/>
            </a:xfrm>
          </p:grpSpPr>
          <p:sp>
            <p:nvSpPr>
              <p:cNvPr id="19490" name="Line 33"/>
              <p:cNvSpPr>
                <a:spLocks noChangeShapeType="1"/>
              </p:cNvSpPr>
              <p:nvPr/>
            </p:nvSpPr>
            <p:spPr bwMode="auto">
              <a:xfrm rot="-5400000">
                <a:off x="120" y="-3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1" name="Line 34"/>
              <p:cNvSpPr>
                <a:spLocks noChangeShapeType="1"/>
              </p:cNvSpPr>
              <p:nvPr/>
            </p:nvSpPr>
            <p:spPr bwMode="auto">
              <a:xfrm rot="-5400000">
                <a:off x="120" y="-120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9499" name="AutoShape 2"/>
          <p:cNvSpPr>
            <a:spLocks noChangeArrowheads="1"/>
          </p:cNvSpPr>
          <p:nvPr/>
        </p:nvSpPr>
        <p:spPr bwMode="auto">
          <a:xfrm>
            <a:off x="590550" y="5076825"/>
            <a:ext cx="5445125" cy="90011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46375" y="4681538"/>
            <a:ext cx="2597150" cy="1670050"/>
            <a:chOff x="0" y="13"/>
            <a:chExt cx="1636" cy="1052"/>
          </a:xfrm>
        </p:grpSpPr>
        <p:sp>
          <p:nvSpPr>
            <p:cNvPr id="19501" name="Text Box 5"/>
            <p:cNvSpPr txBox="1">
              <a:spLocks noChangeArrowheads="1"/>
            </p:cNvSpPr>
            <p:nvPr/>
          </p:nvSpPr>
          <p:spPr bwMode="auto">
            <a:xfrm>
              <a:off x="835" y="29"/>
              <a:ext cx="21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b="1" i="1" baseline="-2500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9502" name="Group 6"/>
            <p:cNvGrpSpPr>
              <a:grpSpLocks/>
            </p:cNvGrpSpPr>
            <p:nvPr/>
          </p:nvGrpSpPr>
          <p:grpSpPr bwMode="auto">
            <a:xfrm flipV="1">
              <a:off x="0" y="179"/>
              <a:ext cx="820" cy="442"/>
              <a:chOff x="0" y="0"/>
              <a:chExt cx="670" cy="735"/>
            </a:xfrm>
          </p:grpSpPr>
          <p:sp>
            <p:nvSpPr>
              <p:cNvPr id="19503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4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9505" name="Group 9"/>
            <p:cNvGrpSpPr>
              <a:grpSpLocks/>
            </p:cNvGrpSpPr>
            <p:nvPr/>
          </p:nvGrpSpPr>
          <p:grpSpPr bwMode="auto">
            <a:xfrm>
              <a:off x="816" y="623"/>
              <a:ext cx="820" cy="442"/>
              <a:chOff x="0" y="0"/>
              <a:chExt cx="670" cy="735"/>
            </a:xfrm>
          </p:grpSpPr>
          <p:sp>
            <p:nvSpPr>
              <p:cNvPr id="19506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07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508" name="AutoShape 12"/>
            <p:cNvSpPr>
              <a:spLocks noChangeArrowheads="1"/>
            </p:cNvSpPr>
            <p:nvPr/>
          </p:nvSpPr>
          <p:spPr bwMode="auto">
            <a:xfrm>
              <a:off x="754" y="13"/>
              <a:ext cx="396" cy="264"/>
            </a:xfrm>
            <a:prstGeom prst="wedgeRoundRectCallout">
              <a:avLst>
                <a:gd name="adj1" fmla="val -62120"/>
                <a:gd name="adj2" fmla="val 97347"/>
                <a:gd name="adj3" fmla="val 16667"/>
              </a:avLst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2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1400175" y="5391150"/>
            <a:ext cx="547688" cy="944563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vert="eaVert"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波形图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2057400" y="4214813"/>
            <a:ext cx="3878263" cy="1885950"/>
            <a:chOff x="0" y="0"/>
            <a:chExt cx="2443" cy="1188"/>
          </a:xfrm>
        </p:grpSpPr>
        <p:sp>
          <p:nvSpPr>
            <p:cNvPr id="19511" name="Text Box 15"/>
            <p:cNvSpPr txBox="1">
              <a:spLocks noChangeArrowheads="1"/>
            </p:cNvSpPr>
            <p:nvPr/>
          </p:nvSpPr>
          <p:spPr bwMode="auto">
            <a:xfrm>
              <a:off x="2157" y="826"/>
              <a:ext cx="28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 i="1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sz="2200" b="1" i="1">
                  <a:latin typeface="Times New Roman" panose="02020603050405020304" pitchFamily="18" charset="0"/>
                </a:rPr>
                <a:t>t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sp>
          <p:nvSpPr>
            <p:cNvPr id="19512" name="Line 16"/>
            <p:cNvSpPr>
              <a:spLocks noChangeShapeType="1"/>
            </p:cNvSpPr>
            <p:nvPr/>
          </p:nvSpPr>
          <p:spPr bwMode="auto">
            <a:xfrm flipH="1" flipV="1">
              <a:off x="420" y="0"/>
              <a:ext cx="0" cy="11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3" name="Text Box 17"/>
            <p:cNvSpPr txBox="1">
              <a:spLocks noChangeArrowheads="1"/>
            </p:cNvSpPr>
            <p:nvPr/>
          </p:nvSpPr>
          <p:spPr bwMode="auto">
            <a:xfrm>
              <a:off x="198" y="892"/>
              <a:ext cx="28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latin typeface="Times New Roman" panose="02020603050405020304" pitchFamily="18" charset="0"/>
                </a:rPr>
                <a:t>O 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9514" name="Line 18"/>
            <p:cNvSpPr>
              <a:spLocks noChangeShapeType="1"/>
            </p:cNvSpPr>
            <p:nvPr/>
          </p:nvSpPr>
          <p:spPr bwMode="auto">
            <a:xfrm>
              <a:off x="0" y="906"/>
              <a:ext cx="224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2124075" y="4365625"/>
            <a:ext cx="3892550" cy="2197100"/>
            <a:chOff x="0" y="48"/>
            <a:chExt cx="2452" cy="1384"/>
          </a:xfrm>
        </p:grpSpPr>
        <p:grpSp>
          <p:nvGrpSpPr>
            <p:cNvPr id="19516" name="Group 20"/>
            <p:cNvGrpSpPr>
              <a:grpSpLocks/>
            </p:cNvGrpSpPr>
            <p:nvPr/>
          </p:nvGrpSpPr>
          <p:grpSpPr bwMode="auto">
            <a:xfrm flipV="1">
              <a:off x="0" y="198"/>
              <a:ext cx="820" cy="622"/>
              <a:chOff x="0" y="0"/>
              <a:chExt cx="670" cy="735"/>
            </a:xfrm>
          </p:grpSpPr>
          <p:sp>
            <p:nvSpPr>
              <p:cNvPr id="19517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18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519" name="Text Box 23"/>
            <p:cNvSpPr txBox="1">
              <a:spLocks noChangeArrowheads="1"/>
            </p:cNvSpPr>
            <p:nvPr/>
          </p:nvSpPr>
          <p:spPr bwMode="auto">
            <a:xfrm>
              <a:off x="693" y="48"/>
              <a:ext cx="1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200" b="1" i="1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9520" name="Group 24"/>
            <p:cNvGrpSpPr>
              <a:grpSpLocks/>
            </p:cNvGrpSpPr>
            <p:nvPr/>
          </p:nvGrpSpPr>
          <p:grpSpPr bwMode="auto">
            <a:xfrm>
              <a:off x="816" y="810"/>
              <a:ext cx="820" cy="622"/>
              <a:chOff x="0" y="0"/>
              <a:chExt cx="670" cy="735"/>
            </a:xfrm>
          </p:grpSpPr>
          <p:sp>
            <p:nvSpPr>
              <p:cNvPr id="19521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2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9523" name="AutoShape 27"/>
            <p:cNvSpPr>
              <a:spLocks noChangeArrowheads="1"/>
            </p:cNvSpPr>
            <p:nvPr/>
          </p:nvSpPr>
          <p:spPr bwMode="auto">
            <a:xfrm>
              <a:off x="634" y="68"/>
              <a:ext cx="336" cy="216"/>
            </a:xfrm>
            <a:prstGeom prst="wedgeRoundRectCallout">
              <a:avLst>
                <a:gd name="adj1" fmla="val -50000"/>
                <a:gd name="adj2" fmla="val 96759"/>
                <a:gd name="adj3" fmla="val 16667"/>
              </a:avLst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200" b="1">
                <a:latin typeface="Times New Roman" panose="02020603050405020304" pitchFamily="18" charset="0"/>
              </a:endParaRPr>
            </a:p>
          </p:txBody>
        </p:sp>
        <p:grpSp>
          <p:nvGrpSpPr>
            <p:cNvPr id="19524" name="Group 28"/>
            <p:cNvGrpSpPr>
              <a:grpSpLocks/>
            </p:cNvGrpSpPr>
            <p:nvPr/>
          </p:nvGrpSpPr>
          <p:grpSpPr bwMode="auto">
            <a:xfrm flipV="1">
              <a:off x="1632" y="198"/>
              <a:ext cx="820" cy="622"/>
              <a:chOff x="0" y="0"/>
              <a:chExt cx="670" cy="735"/>
            </a:xfrm>
          </p:grpSpPr>
          <p:sp>
            <p:nvSpPr>
              <p:cNvPr id="19525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526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Group 33"/>
          <p:cNvGrpSpPr>
            <a:grpSpLocks/>
          </p:cNvGrpSpPr>
          <p:nvPr/>
        </p:nvGrpSpPr>
        <p:grpSpPr bwMode="auto">
          <a:xfrm>
            <a:off x="7637463" y="5942013"/>
            <a:ext cx="400050" cy="646112"/>
            <a:chOff x="8" y="9"/>
            <a:chExt cx="252" cy="407"/>
          </a:xfrm>
        </p:grpSpPr>
        <p:sp>
          <p:nvSpPr>
            <p:cNvPr id="19530" name="Text Box 34"/>
            <p:cNvSpPr txBox="1">
              <a:spLocks noChangeArrowheads="1"/>
            </p:cNvSpPr>
            <p:nvPr/>
          </p:nvSpPr>
          <p:spPr bwMode="auto">
            <a:xfrm>
              <a:off x="17" y="147"/>
              <a:ext cx="2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i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531" name="Text Box 35"/>
            <p:cNvSpPr txBox="1">
              <a:spLocks noChangeArrowheads="1"/>
            </p:cNvSpPr>
            <p:nvPr/>
          </p:nvSpPr>
          <p:spPr bwMode="auto">
            <a:xfrm>
              <a:off x="8" y="9"/>
              <a:ext cx="22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6491288" y="4252913"/>
            <a:ext cx="2328862" cy="2200275"/>
            <a:chOff x="0" y="9"/>
            <a:chExt cx="1467" cy="1386"/>
          </a:xfrm>
        </p:grpSpPr>
        <p:sp>
          <p:nvSpPr>
            <p:cNvPr id="19533" name="Text Box 37"/>
            <p:cNvSpPr txBox="1">
              <a:spLocks noChangeArrowheads="1"/>
            </p:cNvSpPr>
            <p:nvPr/>
          </p:nvSpPr>
          <p:spPr bwMode="auto">
            <a:xfrm>
              <a:off x="1163" y="1126"/>
              <a:ext cx="30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+1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9534" name="Text Box 38"/>
            <p:cNvSpPr txBox="1">
              <a:spLocks noChangeArrowheads="1"/>
            </p:cNvSpPr>
            <p:nvPr/>
          </p:nvSpPr>
          <p:spPr bwMode="auto">
            <a:xfrm>
              <a:off x="0" y="9"/>
              <a:ext cx="4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+j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  <p:sp>
          <p:nvSpPr>
            <p:cNvPr id="19535" name="Text Box 39"/>
            <p:cNvSpPr txBox="1">
              <a:spLocks noChangeArrowheads="1"/>
            </p:cNvSpPr>
            <p:nvPr/>
          </p:nvSpPr>
          <p:spPr bwMode="auto">
            <a:xfrm>
              <a:off x="147" y="1114"/>
              <a:ext cx="2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latin typeface="Times New Roman" panose="02020603050405020304" pitchFamily="18" charset="0"/>
                </a:rPr>
                <a:t>O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sp>
          <p:nvSpPr>
            <p:cNvPr id="19536" name="Line 40"/>
            <p:cNvSpPr>
              <a:spLocks noChangeShapeType="1"/>
            </p:cNvSpPr>
            <p:nvPr/>
          </p:nvSpPr>
          <p:spPr bwMode="auto">
            <a:xfrm rot="5400000" flipV="1">
              <a:off x="751" y="549"/>
              <a:ext cx="0" cy="10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37" name="Line 41"/>
            <p:cNvSpPr>
              <a:spLocks noChangeShapeType="1"/>
            </p:cNvSpPr>
            <p:nvPr/>
          </p:nvSpPr>
          <p:spPr bwMode="auto">
            <a:xfrm flipV="1">
              <a:off x="362" y="156"/>
              <a:ext cx="0" cy="1056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571" name="Text Box 43"/>
          <p:cNvSpPr txBox="1">
            <a:spLocks noChangeArrowheads="1"/>
          </p:cNvSpPr>
          <p:nvPr/>
        </p:nvSpPr>
        <p:spPr bwMode="auto">
          <a:xfrm>
            <a:off x="7812088" y="4437063"/>
            <a:ext cx="1127125" cy="485775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28575">
            <a:solidFill>
              <a:srgbClr val="6600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相量图</a:t>
            </a:r>
          </a:p>
        </p:txBody>
      </p:sp>
      <p:grpSp>
        <p:nvGrpSpPr>
          <p:cNvPr id="12" name="Group 44"/>
          <p:cNvGrpSpPr>
            <a:grpSpLocks/>
          </p:cNvGrpSpPr>
          <p:nvPr/>
        </p:nvGrpSpPr>
        <p:grpSpPr bwMode="auto">
          <a:xfrm>
            <a:off x="7169150" y="4341813"/>
            <a:ext cx="331788" cy="646112"/>
            <a:chOff x="9" y="-19"/>
            <a:chExt cx="209" cy="407"/>
          </a:xfrm>
        </p:grpSpPr>
        <p:sp>
          <p:nvSpPr>
            <p:cNvPr id="19540" name="Text Box 45"/>
            <p:cNvSpPr txBox="1">
              <a:spLocks noChangeArrowheads="1"/>
            </p:cNvSpPr>
            <p:nvPr/>
          </p:nvSpPr>
          <p:spPr bwMode="auto">
            <a:xfrm>
              <a:off x="9" y="119"/>
              <a:ext cx="1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2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541" name="Text Box 46"/>
            <p:cNvSpPr txBox="1">
              <a:spLocks noChangeArrowheads="1"/>
            </p:cNvSpPr>
            <p:nvPr/>
          </p:nvSpPr>
          <p:spPr bwMode="auto">
            <a:xfrm>
              <a:off x="40" y="-19"/>
              <a:ext cx="17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>
                  <a:solidFill>
                    <a:srgbClr val="FF0000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sp>
        <p:nvSpPr>
          <p:cNvPr id="22576" name="Line 48"/>
          <p:cNvSpPr>
            <a:spLocks noChangeShapeType="1"/>
          </p:cNvSpPr>
          <p:nvPr/>
        </p:nvSpPr>
        <p:spPr bwMode="auto">
          <a:xfrm rot="17522802" flipV="1">
            <a:off x="6494463" y="5132388"/>
            <a:ext cx="1147762" cy="4683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77" name="Line 49"/>
          <p:cNvSpPr>
            <a:spLocks noChangeShapeType="1"/>
          </p:cNvSpPr>
          <p:nvPr/>
        </p:nvSpPr>
        <p:spPr bwMode="auto">
          <a:xfrm rot="1289326" flipV="1">
            <a:off x="7089775" y="5811838"/>
            <a:ext cx="877888" cy="3381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 useBgFill="1">
        <p:nvSpPr>
          <p:cNvPr id="19544" name="Rectangle 88"/>
          <p:cNvSpPr>
            <a:spLocks noChangeArrowheads="1"/>
          </p:cNvSpPr>
          <p:nvPr/>
        </p:nvSpPr>
        <p:spPr bwMode="auto">
          <a:xfrm>
            <a:off x="2051050" y="4508500"/>
            <a:ext cx="649288" cy="1081088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 useBgFill="1">
        <p:nvSpPr>
          <p:cNvPr id="19545" name="Rectangle 89"/>
          <p:cNvSpPr>
            <a:spLocks noChangeArrowheads="1"/>
          </p:cNvSpPr>
          <p:nvPr/>
        </p:nvSpPr>
        <p:spPr bwMode="auto">
          <a:xfrm>
            <a:off x="5364163" y="4437063"/>
            <a:ext cx="792162" cy="1152525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75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1" grpId="0" animBg="1" autoUpdateAnimBg="0"/>
      <p:bldP spid="22571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AutoShape 2"/>
          <p:cNvSpPr>
            <a:spLocks noChangeArrowheads="1"/>
          </p:cNvSpPr>
          <p:nvPr/>
        </p:nvSpPr>
        <p:spPr bwMode="auto">
          <a:xfrm>
            <a:off x="557213" y="3794125"/>
            <a:ext cx="282575" cy="300038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 flipV="1">
            <a:off x="5641975" y="3143250"/>
            <a:ext cx="614363" cy="928688"/>
            <a:chOff x="0" y="0"/>
            <a:chExt cx="670" cy="735"/>
          </a:xfrm>
        </p:grpSpPr>
        <p:sp>
          <p:nvSpPr>
            <p:cNvPr id="21597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98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253163" y="4033838"/>
            <a:ext cx="614362" cy="938212"/>
            <a:chOff x="0" y="0"/>
            <a:chExt cx="670" cy="735"/>
          </a:xfrm>
        </p:grpSpPr>
        <p:sp>
          <p:nvSpPr>
            <p:cNvPr id="21595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96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 flipV="1">
            <a:off x="6842125" y="3143250"/>
            <a:ext cx="671513" cy="966788"/>
            <a:chOff x="0" y="0"/>
            <a:chExt cx="670" cy="735"/>
          </a:xfrm>
        </p:grpSpPr>
        <p:sp>
          <p:nvSpPr>
            <p:cNvPr id="21593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94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7491413" y="4033838"/>
            <a:ext cx="671512" cy="938212"/>
            <a:chOff x="0" y="0"/>
            <a:chExt cx="670" cy="735"/>
          </a:xfrm>
        </p:grpSpPr>
        <p:sp>
          <p:nvSpPr>
            <p:cNvPr id="21591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92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515" name="Text Box 15"/>
          <p:cNvSpPr txBox="1">
            <a:spLocks noChangeArrowheads="1"/>
          </p:cNvSpPr>
          <p:nvPr/>
        </p:nvSpPr>
        <p:spPr bwMode="auto">
          <a:xfrm>
            <a:off x="942975" y="519113"/>
            <a:ext cx="187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>
                <a:solidFill>
                  <a:srgbClr val="008000"/>
                </a:solidFill>
                <a:latin typeface="Times New Roman" panose="02020603050405020304" pitchFamily="18" charset="0"/>
              </a:rPr>
              <a:t>2．</a:t>
            </a:r>
            <a:r>
              <a:rPr lang="zh-CN" altLang="en-US" b="1">
                <a:solidFill>
                  <a:srgbClr val="008000"/>
                </a:solidFill>
                <a:latin typeface="Times New Roman" panose="02020603050405020304" pitchFamily="18" charset="0"/>
              </a:rPr>
              <a:t>功率</a:t>
            </a:r>
          </a:p>
        </p:txBody>
      </p:sp>
      <p:sp>
        <p:nvSpPr>
          <p:cNvPr id="23568" name="Text Box 16"/>
          <p:cNvSpPr txBox="1">
            <a:spLocks noChangeArrowheads="1"/>
          </p:cNvSpPr>
          <p:nvPr/>
        </p:nvSpPr>
        <p:spPr bwMode="auto">
          <a:xfrm>
            <a:off x="819150" y="3733800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瞬时功率</a:t>
            </a:r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248400" y="1346200"/>
            <a:ext cx="1924050" cy="2768600"/>
            <a:chOff x="0" y="0"/>
            <a:chExt cx="1212" cy="1920"/>
          </a:xfrm>
        </p:grpSpPr>
        <p:sp>
          <p:nvSpPr>
            <p:cNvPr id="21587" name="Line 18"/>
            <p:cNvSpPr>
              <a:spLocks noChangeShapeType="1"/>
            </p:cNvSpPr>
            <p:nvPr/>
          </p:nvSpPr>
          <p:spPr bwMode="auto">
            <a:xfrm>
              <a:off x="0" y="0"/>
              <a:ext cx="0" cy="1896"/>
            </a:xfrm>
            <a:prstGeom prst="line">
              <a:avLst/>
            </a:prstGeom>
            <a:noFill/>
            <a:ln w="25400">
              <a:solidFill>
                <a:srgbClr val="FF00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88" name="Line 19"/>
            <p:cNvSpPr>
              <a:spLocks noChangeShapeType="1"/>
            </p:cNvSpPr>
            <p:nvPr/>
          </p:nvSpPr>
          <p:spPr bwMode="auto">
            <a:xfrm flipH="1">
              <a:off x="372" y="516"/>
              <a:ext cx="12" cy="1404"/>
            </a:xfrm>
            <a:prstGeom prst="line">
              <a:avLst/>
            </a:prstGeom>
            <a:noFill/>
            <a:ln w="25400">
              <a:solidFill>
                <a:srgbClr val="FF00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89" name="Line 20"/>
            <p:cNvSpPr>
              <a:spLocks noChangeShapeType="1"/>
            </p:cNvSpPr>
            <p:nvPr/>
          </p:nvSpPr>
          <p:spPr bwMode="auto">
            <a:xfrm flipH="1">
              <a:off x="792" y="480"/>
              <a:ext cx="12" cy="1404"/>
            </a:xfrm>
            <a:prstGeom prst="line">
              <a:avLst/>
            </a:prstGeom>
            <a:noFill/>
            <a:ln w="25400">
              <a:solidFill>
                <a:srgbClr val="FF00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90" name="Line 21"/>
            <p:cNvSpPr>
              <a:spLocks noChangeShapeType="1"/>
            </p:cNvSpPr>
            <p:nvPr/>
          </p:nvSpPr>
          <p:spPr bwMode="auto">
            <a:xfrm flipH="1">
              <a:off x="1200" y="444"/>
              <a:ext cx="12" cy="1404"/>
            </a:xfrm>
            <a:prstGeom prst="line">
              <a:avLst/>
            </a:prstGeom>
            <a:noFill/>
            <a:ln w="25400">
              <a:solidFill>
                <a:srgbClr val="FF00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1518" name="Text Box 22"/>
          <p:cNvSpPr txBox="1">
            <a:spLocks noChangeArrowheads="1"/>
          </p:cNvSpPr>
          <p:nvPr/>
        </p:nvSpPr>
        <p:spPr bwMode="auto">
          <a:xfrm>
            <a:off x="5692775" y="2117725"/>
            <a:ext cx="1841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00">
              <a:latin typeface="Times New Roman" panose="02020603050405020304" pitchFamily="18" charset="0"/>
            </a:endParaRPr>
          </a:p>
        </p:txBody>
      </p:sp>
      <p:sp>
        <p:nvSpPr>
          <p:cNvPr id="21519" name="Text Box 23"/>
          <p:cNvSpPr txBox="1">
            <a:spLocks noChangeArrowheads="1"/>
          </p:cNvSpPr>
          <p:nvPr/>
        </p:nvSpPr>
        <p:spPr bwMode="auto">
          <a:xfrm>
            <a:off x="6965950" y="1009650"/>
            <a:ext cx="3397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u</a:t>
            </a:r>
            <a:endParaRPr lang="en-US" altLang="zh-CN" sz="2200" b="1" i="1" baseline="-250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1520" name="Group 24"/>
          <p:cNvGrpSpPr>
            <a:grpSpLocks/>
          </p:cNvGrpSpPr>
          <p:nvPr/>
        </p:nvGrpSpPr>
        <p:grpSpPr bwMode="auto">
          <a:xfrm>
            <a:off x="4975225" y="787400"/>
            <a:ext cx="2597150" cy="2197100"/>
            <a:chOff x="0" y="29"/>
            <a:chExt cx="1636" cy="1384"/>
          </a:xfrm>
        </p:grpSpPr>
        <p:grpSp>
          <p:nvGrpSpPr>
            <p:cNvPr id="21579" name="Group 25"/>
            <p:cNvGrpSpPr>
              <a:grpSpLocks/>
            </p:cNvGrpSpPr>
            <p:nvPr/>
          </p:nvGrpSpPr>
          <p:grpSpPr bwMode="auto">
            <a:xfrm flipV="1">
              <a:off x="0" y="179"/>
              <a:ext cx="820" cy="622"/>
              <a:chOff x="0" y="0"/>
              <a:chExt cx="670" cy="735"/>
            </a:xfrm>
          </p:grpSpPr>
          <p:sp>
            <p:nvSpPr>
              <p:cNvPr id="21585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86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580" name="Text Box 28"/>
            <p:cNvSpPr txBox="1">
              <a:spLocks noChangeArrowheads="1"/>
            </p:cNvSpPr>
            <p:nvPr/>
          </p:nvSpPr>
          <p:spPr bwMode="auto">
            <a:xfrm>
              <a:off x="692" y="29"/>
              <a:ext cx="1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200" b="1" i="1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21581" name="Group 29"/>
            <p:cNvGrpSpPr>
              <a:grpSpLocks/>
            </p:cNvGrpSpPr>
            <p:nvPr/>
          </p:nvGrpSpPr>
          <p:grpSpPr bwMode="auto">
            <a:xfrm>
              <a:off x="816" y="791"/>
              <a:ext cx="820" cy="622"/>
              <a:chOff x="0" y="0"/>
              <a:chExt cx="670" cy="735"/>
            </a:xfrm>
          </p:grpSpPr>
          <p:sp>
            <p:nvSpPr>
              <p:cNvPr id="21583" name="未知"/>
              <p:cNvSpPr>
                <a:spLocks/>
              </p:cNvSpPr>
              <p:nvPr/>
            </p:nvSpPr>
            <p:spPr bwMode="auto">
              <a:xfrm flipH="1" flipV="1">
                <a:off x="326" y="4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84" name="未知"/>
              <p:cNvSpPr>
                <a:spLocks/>
              </p:cNvSpPr>
              <p:nvPr/>
            </p:nvSpPr>
            <p:spPr bwMode="auto">
              <a:xfrm flipV="1">
                <a:off x="0" y="0"/>
                <a:ext cx="344" cy="731"/>
              </a:xfrm>
              <a:custGeom>
                <a:avLst/>
                <a:gdLst>
                  <a:gd name="T0" fmla="*/ 0 w 344"/>
                  <a:gd name="T1" fmla="*/ 731 h 731"/>
                  <a:gd name="T2" fmla="*/ 211 w 344"/>
                  <a:gd name="T3" fmla="*/ 120 h 731"/>
                  <a:gd name="T4" fmla="*/ 344 w 344"/>
                  <a:gd name="T5" fmla="*/ 8 h 731"/>
                  <a:gd name="T6" fmla="*/ 0 60000 65536"/>
                  <a:gd name="T7" fmla="*/ 0 60000 65536"/>
                  <a:gd name="T8" fmla="*/ 0 60000 65536"/>
                  <a:gd name="T9" fmla="*/ 0 w 344"/>
                  <a:gd name="T10" fmla="*/ 0 h 731"/>
                  <a:gd name="T11" fmla="*/ 344 w 344"/>
                  <a:gd name="T12" fmla="*/ 731 h 7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4" h="731">
                    <a:moveTo>
                      <a:pt x="0" y="731"/>
                    </a:moveTo>
                    <a:cubicBezTo>
                      <a:pt x="35" y="627"/>
                      <a:pt x="154" y="240"/>
                      <a:pt x="211" y="120"/>
                    </a:cubicBezTo>
                    <a:cubicBezTo>
                      <a:pt x="268" y="0"/>
                      <a:pt x="316" y="31"/>
                      <a:pt x="344" y="8"/>
                    </a:cubicBezTo>
                  </a:path>
                </a:pathLst>
              </a:custGeom>
              <a:noFill/>
              <a:ln w="38100" cap="flat" cmpd="sng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582" name="AutoShape 32"/>
            <p:cNvSpPr>
              <a:spLocks noChangeArrowheads="1"/>
            </p:cNvSpPr>
            <p:nvPr/>
          </p:nvSpPr>
          <p:spPr bwMode="auto">
            <a:xfrm>
              <a:off x="634" y="73"/>
              <a:ext cx="336" cy="216"/>
            </a:xfrm>
            <a:prstGeom prst="wedgeRoundRectCallout">
              <a:avLst>
                <a:gd name="adj1" fmla="val -50000"/>
                <a:gd name="adj2" fmla="val 96759"/>
                <a:gd name="adj3" fmla="val 16667"/>
              </a:avLst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2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1521" name="Group 33"/>
          <p:cNvGrpSpPr>
            <a:grpSpLocks/>
          </p:cNvGrpSpPr>
          <p:nvPr/>
        </p:nvGrpSpPr>
        <p:grpSpPr bwMode="auto">
          <a:xfrm flipV="1">
            <a:off x="5584825" y="1343025"/>
            <a:ext cx="1301750" cy="701675"/>
            <a:chOff x="0" y="0"/>
            <a:chExt cx="670" cy="735"/>
          </a:xfrm>
        </p:grpSpPr>
        <p:sp>
          <p:nvSpPr>
            <p:cNvPr id="21577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8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522" name="Group 36"/>
          <p:cNvGrpSpPr>
            <a:grpSpLocks/>
          </p:cNvGrpSpPr>
          <p:nvPr/>
        </p:nvGrpSpPr>
        <p:grpSpPr bwMode="auto">
          <a:xfrm>
            <a:off x="6880225" y="2047875"/>
            <a:ext cx="1301750" cy="701675"/>
            <a:chOff x="0" y="0"/>
            <a:chExt cx="670" cy="735"/>
          </a:xfrm>
        </p:grpSpPr>
        <p:sp>
          <p:nvSpPr>
            <p:cNvPr id="21575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6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523" name="AutoShape 39"/>
          <p:cNvSpPr>
            <a:spLocks noChangeArrowheads="1"/>
          </p:cNvSpPr>
          <p:nvPr/>
        </p:nvSpPr>
        <p:spPr bwMode="auto">
          <a:xfrm>
            <a:off x="6819900" y="1003300"/>
            <a:ext cx="628650" cy="419100"/>
          </a:xfrm>
          <a:prstGeom prst="wedgeRoundRectCallout">
            <a:avLst>
              <a:gd name="adj1" fmla="val -83333"/>
              <a:gd name="adj2" fmla="val 94319"/>
              <a:gd name="adj3" fmla="val 16667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00" b="1">
              <a:latin typeface="Times New Roman" panose="02020603050405020304" pitchFamily="18" charset="0"/>
            </a:endParaRPr>
          </a:p>
        </p:txBody>
      </p:sp>
      <p:sp>
        <p:nvSpPr>
          <p:cNvPr id="21524" name="Text Box 40"/>
          <p:cNvSpPr txBox="1">
            <a:spLocks noChangeArrowheads="1"/>
          </p:cNvSpPr>
          <p:nvPr/>
        </p:nvSpPr>
        <p:spPr bwMode="auto">
          <a:xfrm>
            <a:off x="8320088" y="2071688"/>
            <a:ext cx="4540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200" b="1" i="1">
                <a:latin typeface="Times New Roman" panose="02020603050405020304" pitchFamily="18" charset="0"/>
              </a:rPr>
              <a:t>t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21525" name="Line 41"/>
          <p:cNvSpPr>
            <a:spLocks noChangeShapeType="1"/>
          </p:cNvSpPr>
          <p:nvPr/>
        </p:nvSpPr>
        <p:spPr bwMode="auto">
          <a:xfrm flipH="1" flipV="1">
            <a:off x="5562600" y="612775"/>
            <a:ext cx="0" cy="18859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6" name="Text Box 42"/>
          <p:cNvSpPr txBox="1">
            <a:spLocks noChangeArrowheads="1"/>
          </p:cNvSpPr>
          <p:nvPr/>
        </p:nvSpPr>
        <p:spPr bwMode="auto">
          <a:xfrm>
            <a:off x="5210175" y="2028825"/>
            <a:ext cx="4556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i="1">
                <a:latin typeface="Times New Roman" panose="02020603050405020304" pitchFamily="18" charset="0"/>
              </a:rPr>
              <a:t>O </a:t>
            </a:r>
            <a:endParaRPr lang="en-US" altLang="zh-CN" sz="2200">
              <a:latin typeface="Times New Roman" panose="02020603050405020304" pitchFamily="18" charset="0"/>
            </a:endParaRPr>
          </a:p>
        </p:txBody>
      </p:sp>
      <p:grpSp>
        <p:nvGrpSpPr>
          <p:cNvPr id="21527" name="Group 43"/>
          <p:cNvGrpSpPr>
            <a:grpSpLocks/>
          </p:cNvGrpSpPr>
          <p:nvPr/>
        </p:nvGrpSpPr>
        <p:grpSpPr bwMode="auto">
          <a:xfrm flipV="1">
            <a:off x="7546975" y="1019175"/>
            <a:ext cx="1301750" cy="987425"/>
            <a:chOff x="0" y="0"/>
            <a:chExt cx="670" cy="735"/>
          </a:xfrm>
        </p:grpSpPr>
        <p:sp>
          <p:nvSpPr>
            <p:cNvPr id="21573" name="未知"/>
            <p:cNvSpPr>
              <a:spLocks/>
            </p:cNvSpPr>
            <p:nvPr/>
          </p:nvSpPr>
          <p:spPr bwMode="auto">
            <a:xfrm flipH="1" flipV="1">
              <a:off x="326" y="4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74" name="未知"/>
            <p:cNvSpPr>
              <a:spLocks/>
            </p:cNvSpPr>
            <p:nvPr/>
          </p:nvSpPr>
          <p:spPr bwMode="auto">
            <a:xfrm flipV="1">
              <a:off x="0" y="0"/>
              <a:ext cx="344" cy="731"/>
            </a:xfrm>
            <a:custGeom>
              <a:avLst/>
              <a:gdLst>
                <a:gd name="T0" fmla="*/ 0 w 344"/>
                <a:gd name="T1" fmla="*/ 731 h 731"/>
                <a:gd name="T2" fmla="*/ 211 w 344"/>
                <a:gd name="T3" fmla="*/ 120 h 731"/>
                <a:gd name="T4" fmla="*/ 344 w 344"/>
                <a:gd name="T5" fmla="*/ 8 h 731"/>
                <a:gd name="T6" fmla="*/ 0 60000 65536"/>
                <a:gd name="T7" fmla="*/ 0 60000 65536"/>
                <a:gd name="T8" fmla="*/ 0 60000 65536"/>
                <a:gd name="T9" fmla="*/ 0 w 344"/>
                <a:gd name="T10" fmla="*/ 0 h 731"/>
                <a:gd name="T11" fmla="*/ 344 w 344"/>
                <a:gd name="T12" fmla="*/ 731 h 7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31">
                  <a:moveTo>
                    <a:pt x="0" y="731"/>
                  </a:moveTo>
                  <a:cubicBezTo>
                    <a:pt x="35" y="627"/>
                    <a:pt x="154" y="240"/>
                    <a:pt x="211" y="120"/>
                  </a:cubicBezTo>
                  <a:cubicBezTo>
                    <a:pt x="268" y="0"/>
                    <a:pt x="316" y="31"/>
                    <a:pt x="344" y="8"/>
                  </a:cubicBezTo>
                </a:path>
              </a:pathLst>
            </a:custGeom>
            <a:noFill/>
            <a:ln w="38100" cap="flat" cmpd="sng">
              <a:solidFill>
                <a:srgbClr val="FF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 useBgFill="1">
        <p:nvSpPr>
          <p:cNvPr id="21528" name="Rectangle 46"/>
          <p:cNvSpPr>
            <a:spLocks noChangeArrowheads="1"/>
          </p:cNvSpPr>
          <p:nvPr/>
        </p:nvSpPr>
        <p:spPr bwMode="auto">
          <a:xfrm>
            <a:off x="4822825" y="1041400"/>
            <a:ext cx="723900" cy="9906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1529" name="Rectangle 47" descr="20%"/>
          <p:cNvSpPr>
            <a:spLocks noChangeArrowheads="1"/>
          </p:cNvSpPr>
          <p:nvPr/>
        </p:nvSpPr>
        <p:spPr bwMode="auto">
          <a:xfrm>
            <a:off x="8734425" y="1784350"/>
            <a:ext cx="219075" cy="2381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 useBgFill="1">
        <p:nvSpPr>
          <p:cNvPr id="21530" name="Rectangle 48"/>
          <p:cNvSpPr>
            <a:spLocks noChangeArrowheads="1"/>
          </p:cNvSpPr>
          <p:nvPr/>
        </p:nvSpPr>
        <p:spPr bwMode="auto">
          <a:xfrm>
            <a:off x="8172450" y="993775"/>
            <a:ext cx="971550" cy="10096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3" name="Group 49"/>
          <p:cNvGrpSpPr>
            <a:grpSpLocks/>
          </p:cNvGrpSpPr>
          <p:nvPr/>
        </p:nvGrpSpPr>
        <p:grpSpPr bwMode="auto">
          <a:xfrm>
            <a:off x="5207000" y="2757488"/>
            <a:ext cx="3662363" cy="2290762"/>
            <a:chOff x="2" y="9"/>
            <a:chExt cx="2307" cy="1443"/>
          </a:xfrm>
        </p:grpSpPr>
        <p:sp>
          <p:nvSpPr>
            <p:cNvPr id="21568" name="Line 50"/>
            <p:cNvSpPr>
              <a:spLocks noChangeShapeType="1"/>
            </p:cNvSpPr>
            <p:nvPr/>
          </p:nvSpPr>
          <p:spPr bwMode="auto">
            <a:xfrm>
              <a:off x="70" y="828"/>
              <a:ext cx="2016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69" name="Line 51"/>
            <p:cNvSpPr>
              <a:spLocks noChangeShapeType="1"/>
            </p:cNvSpPr>
            <p:nvPr/>
          </p:nvSpPr>
          <p:spPr bwMode="auto">
            <a:xfrm flipH="1" flipV="1">
              <a:off x="262" y="120"/>
              <a:ext cx="0" cy="1332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70" name="Text Box 52"/>
            <p:cNvSpPr txBox="1">
              <a:spLocks noChangeArrowheads="1"/>
            </p:cNvSpPr>
            <p:nvPr/>
          </p:nvSpPr>
          <p:spPr bwMode="auto">
            <a:xfrm>
              <a:off x="4" y="9"/>
              <a:ext cx="20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21571" name="Text Box 53"/>
            <p:cNvSpPr txBox="1">
              <a:spLocks noChangeArrowheads="1"/>
            </p:cNvSpPr>
            <p:nvPr/>
          </p:nvSpPr>
          <p:spPr bwMode="auto">
            <a:xfrm>
              <a:off x="2023" y="795"/>
              <a:ext cx="28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 i="1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sz="2200" b="1" i="1">
                  <a:latin typeface="Times New Roman" panose="02020603050405020304" pitchFamily="18" charset="0"/>
                </a:rPr>
                <a:t>t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sp>
          <p:nvSpPr>
            <p:cNvPr id="21572" name="Text Box 54"/>
            <p:cNvSpPr txBox="1">
              <a:spLocks noChangeArrowheads="1"/>
            </p:cNvSpPr>
            <p:nvPr/>
          </p:nvSpPr>
          <p:spPr bwMode="auto">
            <a:xfrm>
              <a:off x="2" y="838"/>
              <a:ext cx="2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latin typeface="Times New Roman" panose="02020603050405020304" pitchFamily="18" charset="0"/>
                </a:rPr>
                <a:t>O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sp>
        <p:nvSpPr>
          <p:cNvPr id="23607" name="Text Box 55"/>
          <p:cNvSpPr txBox="1">
            <a:spLocks noChangeArrowheads="1"/>
          </p:cNvSpPr>
          <p:nvPr/>
        </p:nvSpPr>
        <p:spPr bwMode="auto">
          <a:xfrm>
            <a:off x="5754688" y="3503613"/>
            <a:ext cx="3429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23608" name="Text Box 56"/>
          <p:cNvSpPr txBox="1">
            <a:spLocks noChangeArrowheads="1"/>
          </p:cNvSpPr>
          <p:nvPr/>
        </p:nvSpPr>
        <p:spPr bwMode="auto">
          <a:xfrm>
            <a:off x="6992938" y="3503613"/>
            <a:ext cx="3429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23609" name="Text Box 57"/>
          <p:cNvSpPr txBox="1">
            <a:spLocks noChangeArrowheads="1"/>
          </p:cNvSpPr>
          <p:nvPr/>
        </p:nvSpPr>
        <p:spPr bwMode="auto">
          <a:xfrm>
            <a:off x="6372225" y="4189413"/>
            <a:ext cx="3238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i="1">
                <a:solidFill>
                  <a:srgbClr val="FF0000"/>
                </a:solidFill>
                <a:latin typeface="Times New Roman" panose="02020603050405020304" pitchFamily="18" charset="0"/>
              </a:rPr>
              <a:t>–</a:t>
            </a:r>
          </a:p>
        </p:txBody>
      </p:sp>
      <p:sp>
        <p:nvSpPr>
          <p:cNvPr id="23610" name="Text Box 58"/>
          <p:cNvSpPr txBox="1">
            <a:spLocks noChangeArrowheads="1"/>
          </p:cNvSpPr>
          <p:nvPr/>
        </p:nvSpPr>
        <p:spPr bwMode="auto">
          <a:xfrm>
            <a:off x="7648575" y="4151313"/>
            <a:ext cx="3238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i="1">
                <a:solidFill>
                  <a:srgbClr val="FF0000"/>
                </a:solidFill>
                <a:latin typeface="Times New Roman" panose="02020603050405020304" pitchFamily="18" charset="0"/>
              </a:rPr>
              <a:t>–</a:t>
            </a:r>
          </a:p>
        </p:txBody>
      </p:sp>
      <p:sp>
        <p:nvSpPr>
          <p:cNvPr id="23611" name="Text Box 59"/>
          <p:cNvSpPr txBox="1">
            <a:spLocks noChangeArrowheads="1"/>
          </p:cNvSpPr>
          <p:nvPr/>
        </p:nvSpPr>
        <p:spPr bwMode="auto">
          <a:xfrm>
            <a:off x="762000" y="53340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当 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、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实际方向相同时</a:t>
            </a:r>
            <a:r>
              <a:rPr lang="zh-CN" altLang="en-US" b="1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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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增长</a:t>
            </a:r>
            <a:r>
              <a:rPr lang="zh-CN" altLang="en-US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</a:rPr>
              <a:t>p &gt; 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0，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电容吸收功率； </a:t>
            </a:r>
          </a:p>
        </p:txBody>
      </p:sp>
      <p:sp>
        <p:nvSpPr>
          <p:cNvPr id="23612" name="Text Box 60"/>
          <p:cNvSpPr txBox="1">
            <a:spLocks noChangeArrowheads="1"/>
          </p:cNvSpPr>
          <p:nvPr/>
        </p:nvSpPr>
        <p:spPr bwMode="auto">
          <a:xfrm>
            <a:off x="762000" y="57785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当 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、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实际方向相反时</a:t>
            </a:r>
            <a:r>
              <a:rPr lang="zh-CN" altLang="en-US" b="1">
                <a:solidFill>
                  <a:schemeClr val="accent2"/>
                </a:solidFill>
              </a:rPr>
              <a:t>(</a:t>
            </a:r>
            <a:r>
              <a:rPr lang="zh-CN" altLang="en-US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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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减小</a:t>
            </a:r>
            <a:r>
              <a:rPr lang="zh-CN" altLang="en-US" b="1">
                <a:solidFill>
                  <a:schemeClr val="accent2"/>
                </a:solidFill>
                <a:sym typeface="Symbol" panose="05050102010706020507" pitchFamily="18" charset="2"/>
              </a:rPr>
              <a:t>)</a:t>
            </a:r>
            <a:r>
              <a:rPr lang="en-US" altLang="zh-CN" b="1" i="1">
                <a:solidFill>
                  <a:schemeClr val="accent2"/>
                </a:solidFill>
                <a:latin typeface="Times New Roman" panose="02020603050405020304" pitchFamily="18" charset="0"/>
              </a:rPr>
              <a:t>p &lt; 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0，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电容提供功率。 </a:t>
            </a:r>
          </a:p>
        </p:txBody>
      </p:sp>
      <p:sp>
        <p:nvSpPr>
          <p:cNvPr id="21538" name="Line 62"/>
          <p:cNvSpPr>
            <a:spLocks noChangeShapeType="1"/>
          </p:cNvSpPr>
          <p:nvPr/>
        </p:nvSpPr>
        <p:spPr bwMode="auto">
          <a:xfrm>
            <a:off x="5562600" y="2089150"/>
            <a:ext cx="304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39" name="Text Box 63"/>
          <p:cNvSpPr txBox="1">
            <a:spLocks noChangeArrowheads="1"/>
          </p:cNvSpPr>
          <p:nvPr/>
        </p:nvSpPr>
        <p:spPr bwMode="auto">
          <a:xfrm>
            <a:off x="4533900" y="890588"/>
            <a:ext cx="528638" cy="925512"/>
          </a:xfrm>
          <a:prstGeom prst="rect">
            <a:avLst/>
          </a:prstGeom>
          <a:gradFill rotWithShape="0">
            <a:gsLst>
              <a:gs pos="0">
                <a:srgbClr val="CCFFCC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vert="eaVert"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rgbClr val="FF00FF"/>
                </a:solidFill>
                <a:latin typeface="Times New Roman" panose="02020603050405020304" pitchFamily="18" charset="0"/>
              </a:rPr>
              <a:t>波形图</a:t>
            </a:r>
          </a:p>
        </p:txBody>
      </p:sp>
      <p:sp>
        <p:nvSpPr>
          <p:cNvPr id="23616" name="AutoShape 64"/>
          <p:cNvSpPr>
            <a:spLocks noChangeArrowheads="1"/>
          </p:cNvSpPr>
          <p:nvPr/>
        </p:nvSpPr>
        <p:spPr bwMode="auto">
          <a:xfrm>
            <a:off x="557213" y="4335463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3617" name="AutoShape 65"/>
          <p:cNvSpPr>
            <a:spLocks noChangeArrowheads="1"/>
          </p:cNvSpPr>
          <p:nvPr/>
        </p:nvSpPr>
        <p:spPr bwMode="auto">
          <a:xfrm>
            <a:off x="862013" y="4335463"/>
            <a:ext cx="282575" cy="300037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3618" name="Text Box 66"/>
          <p:cNvSpPr txBox="1">
            <a:spLocks noChangeArrowheads="1"/>
          </p:cNvSpPr>
          <p:nvPr/>
        </p:nvSpPr>
        <p:spPr bwMode="auto">
          <a:xfrm>
            <a:off x="1152525" y="4267200"/>
            <a:ext cx="280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</a:rPr>
              <a:t>平均功率　</a:t>
            </a:r>
            <a:r>
              <a:rPr lang="en-US" altLang="zh-CN" b="1" i="1">
                <a:solidFill>
                  <a:schemeClr val="tx2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</a:rPr>
              <a:t> = 0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619" name="Text Box 67"/>
          <p:cNvSpPr txBox="1">
            <a:spLocks noChangeArrowheads="1"/>
          </p:cNvSpPr>
          <p:nvPr/>
        </p:nvSpPr>
        <p:spPr bwMode="auto">
          <a:xfrm>
            <a:off x="1409700" y="4762500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无功功率</a:t>
            </a:r>
          </a:p>
        </p:txBody>
      </p:sp>
      <p:sp>
        <p:nvSpPr>
          <p:cNvPr id="23620" name="AutoShape 68"/>
          <p:cNvSpPr>
            <a:spLocks noChangeArrowheads="1"/>
          </p:cNvSpPr>
          <p:nvPr/>
        </p:nvSpPr>
        <p:spPr bwMode="auto">
          <a:xfrm>
            <a:off x="538163" y="4784725"/>
            <a:ext cx="282575" cy="300038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3621" name="AutoShape 69"/>
          <p:cNvSpPr>
            <a:spLocks noChangeArrowheads="1"/>
          </p:cNvSpPr>
          <p:nvPr/>
        </p:nvSpPr>
        <p:spPr bwMode="auto">
          <a:xfrm>
            <a:off x="842963" y="4784725"/>
            <a:ext cx="282575" cy="300038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3622" name="AutoShape 70"/>
          <p:cNvSpPr>
            <a:spLocks noChangeArrowheads="1"/>
          </p:cNvSpPr>
          <p:nvPr/>
        </p:nvSpPr>
        <p:spPr bwMode="auto">
          <a:xfrm>
            <a:off x="1147763" y="4803775"/>
            <a:ext cx="282575" cy="300038"/>
          </a:xfrm>
          <a:prstGeom prst="star5">
            <a:avLst/>
          </a:prstGeom>
          <a:solidFill>
            <a:srgbClr val="FF00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宋体" charset="-122"/>
              <a:ea typeface="宋体" charset="-122"/>
            </a:endParaRPr>
          </a:p>
        </p:txBody>
      </p:sp>
      <p:sp>
        <p:nvSpPr>
          <p:cNvPr id="23623" name="Text Box 71"/>
          <p:cNvSpPr txBox="1">
            <a:spLocks noChangeArrowheads="1"/>
          </p:cNvSpPr>
          <p:nvPr/>
        </p:nvSpPr>
        <p:spPr bwMode="auto">
          <a:xfrm>
            <a:off x="396875" y="5353050"/>
            <a:ext cx="8518525" cy="89535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　　电容与电源之间能量交换的规模称为无功功率。其值为瞬时功率的最大值，单位为</a:t>
            </a:r>
            <a:r>
              <a:rPr lang="en-US" altLang="zh-CN" b="1">
                <a:solidFill>
                  <a:schemeClr val="accent2"/>
                </a:solidFill>
              </a:rPr>
              <a:t>(</a:t>
            </a:r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var</a:t>
            </a:r>
            <a:r>
              <a:rPr lang="en-US" altLang="zh-CN" b="1">
                <a:solidFill>
                  <a:schemeClr val="accent2"/>
                </a:solidFill>
              </a:rPr>
              <a:t>)</a:t>
            </a:r>
            <a:r>
              <a:rPr lang="en-US" altLang="zh-CN" b="1" baseline="300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乏。</a:t>
            </a:r>
          </a:p>
        </p:txBody>
      </p:sp>
      <p:sp>
        <p:nvSpPr>
          <p:cNvPr id="23624" name="Text Box 72"/>
          <p:cNvSpPr txBox="1">
            <a:spLocks noChangeArrowheads="1"/>
          </p:cNvSpPr>
          <p:nvPr/>
        </p:nvSpPr>
        <p:spPr bwMode="auto">
          <a:xfrm>
            <a:off x="2168338" y="6284913"/>
            <a:ext cx="4746812" cy="461665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  电容不消耗功率，它是储能元件 </a:t>
            </a:r>
          </a:p>
        </p:txBody>
      </p:sp>
      <p:graphicFrame>
        <p:nvGraphicFramePr>
          <p:cNvPr id="23626" name="Object 74"/>
          <p:cNvGraphicFramePr>
            <a:graphicFrameLocks noChangeAspect="1"/>
          </p:cNvGraphicFramePr>
          <p:nvPr/>
        </p:nvGraphicFramePr>
        <p:xfrm>
          <a:off x="3124200" y="4762500"/>
          <a:ext cx="24098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10" r:id="rId4" imgW="2705417" imgH="508317" progId="Equation.3">
                  <p:embed/>
                </p:oleObj>
              </mc:Choice>
              <mc:Fallback>
                <p:oleObj r:id="rId4" imgW="2705417" imgH="508317" progId="Equation.3">
                  <p:embed/>
                  <p:pic>
                    <p:nvPicPr>
                      <p:cNvPr id="23626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762500"/>
                        <a:ext cx="2409825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75"/>
          <p:cNvGraphicFramePr>
            <a:graphicFrameLocks noChangeAspect="1"/>
          </p:cNvGraphicFramePr>
          <p:nvPr/>
        </p:nvGraphicFramePr>
        <p:xfrm>
          <a:off x="901700" y="2768600"/>
          <a:ext cx="17653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11" r:id="rId6" imgW="1981517" imgH="419417" progId="Equation.3">
                  <p:embed/>
                </p:oleObj>
              </mc:Choice>
              <mc:Fallback>
                <p:oleObj r:id="rId6" imgW="1981517" imgH="419417" progId="Equation.3">
                  <p:embed/>
                  <p:pic>
                    <p:nvPicPr>
                      <p:cNvPr id="21508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2768600"/>
                        <a:ext cx="176530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76"/>
          <p:cNvGraphicFramePr>
            <a:graphicFrameLocks noChangeAspect="1"/>
          </p:cNvGraphicFramePr>
          <p:nvPr/>
        </p:nvGraphicFramePr>
        <p:xfrm>
          <a:off x="765175" y="3189288"/>
          <a:ext cx="242093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12" name="Equation" r:id="rId8" imgW="1244520" imgH="228600" progId="Equation.DSMT4">
                  <p:embed/>
                </p:oleObj>
              </mc:Choice>
              <mc:Fallback>
                <p:oleObj name="Equation" r:id="rId8" imgW="1244520" imgH="228600" progId="Equation.DSMT4">
                  <p:embed/>
                  <p:pic>
                    <p:nvPicPr>
                      <p:cNvPr id="21509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3189288"/>
                        <a:ext cx="242093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49" name="Group 77"/>
          <p:cNvGrpSpPr>
            <a:grpSpLocks/>
          </p:cNvGrpSpPr>
          <p:nvPr/>
        </p:nvGrpSpPr>
        <p:grpSpPr bwMode="auto">
          <a:xfrm>
            <a:off x="996950" y="877888"/>
            <a:ext cx="1476375" cy="1798637"/>
            <a:chOff x="4" y="9"/>
            <a:chExt cx="930" cy="1133"/>
          </a:xfrm>
        </p:grpSpPr>
        <p:sp>
          <p:nvSpPr>
            <p:cNvPr id="21555" name="未知"/>
            <p:cNvSpPr>
              <a:spLocks/>
            </p:cNvSpPr>
            <p:nvPr/>
          </p:nvSpPr>
          <p:spPr bwMode="auto">
            <a:xfrm>
              <a:off x="60" y="348"/>
              <a:ext cx="528" cy="768"/>
            </a:xfrm>
            <a:custGeom>
              <a:avLst/>
              <a:gdLst>
                <a:gd name="T0" fmla="*/ 0 w 528"/>
                <a:gd name="T1" fmla="*/ 0 h 768"/>
                <a:gd name="T2" fmla="*/ 528 w 528"/>
                <a:gd name="T3" fmla="*/ 0 h 768"/>
                <a:gd name="T4" fmla="*/ 528 w 528"/>
                <a:gd name="T5" fmla="*/ 768 h 768"/>
                <a:gd name="T6" fmla="*/ 0 w 528"/>
                <a:gd name="T7" fmla="*/ 768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768"/>
                <a:gd name="T14" fmla="*/ 528 w 528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768">
                  <a:moveTo>
                    <a:pt x="0" y="0"/>
                  </a:moveTo>
                  <a:lnTo>
                    <a:pt x="528" y="0"/>
                  </a:lnTo>
                  <a:lnTo>
                    <a:pt x="528" y="768"/>
                  </a:lnTo>
                  <a:lnTo>
                    <a:pt x="0" y="76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56" name="Text Box 79"/>
            <p:cNvSpPr txBox="1">
              <a:spLocks noChangeArrowheads="1"/>
            </p:cNvSpPr>
            <p:nvPr/>
          </p:nvSpPr>
          <p:spPr bwMode="auto">
            <a:xfrm>
              <a:off x="701" y="585"/>
              <a:ext cx="23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200" b="1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57" name="Rectangle 80"/>
            <p:cNvSpPr>
              <a:spLocks noChangeArrowheads="1"/>
            </p:cNvSpPr>
            <p:nvPr/>
          </p:nvSpPr>
          <p:spPr bwMode="auto">
            <a:xfrm>
              <a:off x="493" y="685"/>
              <a:ext cx="24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58" name="Oval 81"/>
            <p:cNvSpPr>
              <a:spLocks noChangeArrowheads="1"/>
            </p:cNvSpPr>
            <p:nvPr/>
          </p:nvSpPr>
          <p:spPr bwMode="auto">
            <a:xfrm>
              <a:off x="72" y="324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59" name="Oval 82"/>
            <p:cNvSpPr>
              <a:spLocks noChangeArrowheads="1"/>
            </p:cNvSpPr>
            <p:nvPr/>
          </p:nvSpPr>
          <p:spPr bwMode="auto">
            <a:xfrm>
              <a:off x="72" y="1092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0" name="Text Box 83"/>
            <p:cNvSpPr txBox="1">
              <a:spLocks noChangeArrowheads="1"/>
            </p:cNvSpPr>
            <p:nvPr/>
          </p:nvSpPr>
          <p:spPr bwMode="auto">
            <a:xfrm>
              <a:off x="6" y="873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21561" name="Text Box 84"/>
            <p:cNvSpPr txBox="1">
              <a:spLocks noChangeArrowheads="1"/>
            </p:cNvSpPr>
            <p:nvPr/>
          </p:nvSpPr>
          <p:spPr bwMode="auto">
            <a:xfrm>
              <a:off x="4" y="345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1562" name="Text Box 85"/>
            <p:cNvSpPr txBox="1">
              <a:spLocks noChangeArrowheads="1"/>
            </p:cNvSpPr>
            <p:nvPr/>
          </p:nvSpPr>
          <p:spPr bwMode="auto">
            <a:xfrm>
              <a:off x="4" y="585"/>
              <a:ext cx="21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63" name="Line 86"/>
            <p:cNvSpPr>
              <a:spLocks noChangeShapeType="1"/>
            </p:cNvSpPr>
            <p:nvPr/>
          </p:nvSpPr>
          <p:spPr bwMode="auto">
            <a:xfrm flipV="1">
              <a:off x="180" y="276"/>
              <a:ext cx="276" cy="0"/>
            </a:xfrm>
            <a:prstGeom prst="line">
              <a:avLst/>
            </a:prstGeom>
            <a:noFill/>
            <a:ln w="25400">
              <a:solidFill>
                <a:srgbClr val="6600FF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64" name="Text Box 87"/>
            <p:cNvSpPr txBox="1">
              <a:spLocks noChangeArrowheads="1"/>
            </p:cNvSpPr>
            <p:nvPr/>
          </p:nvSpPr>
          <p:spPr bwMode="auto">
            <a:xfrm>
              <a:off x="218" y="9"/>
              <a:ext cx="16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grpSp>
          <p:nvGrpSpPr>
            <p:cNvPr id="21565" name="Group 88"/>
            <p:cNvGrpSpPr>
              <a:grpSpLocks/>
            </p:cNvGrpSpPr>
            <p:nvPr/>
          </p:nvGrpSpPr>
          <p:grpSpPr bwMode="auto">
            <a:xfrm>
              <a:off x="468" y="696"/>
              <a:ext cx="240" cy="84"/>
              <a:chOff x="0" y="0"/>
              <a:chExt cx="240" cy="84"/>
            </a:xfrm>
          </p:grpSpPr>
          <p:sp>
            <p:nvSpPr>
              <p:cNvPr id="21566" name="Line 89"/>
              <p:cNvSpPr>
                <a:spLocks noChangeShapeType="1"/>
              </p:cNvSpPr>
              <p:nvPr/>
            </p:nvSpPr>
            <p:spPr bwMode="auto">
              <a:xfrm rot="-5400000">
                <a:off x="120" y="-3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7" name="Line 90"/>
              <p:cNvSpPr>
                <a:spLocks noChangeShapeType="1"/>
              </p:cNvSpPr>
              <p:nvPr/>
            </p:nvSpPr>
            <p:spPr bwMode="auto">
              <a:xfrm rot="-5400000">
                <a:off x="120" y="-120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297714"/>
              </p:ext>
            </p:extLst>
          </p:nvPr>
        </p:nvGraphicFramePr>
        <p:xfrm>
          <a:off x="2314574" y="3758683"/>
          <a:ext cx="2404853" cy="392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13" name="Equation" r:id="rId10" imgW="1244520" imgH="203040" progId="Equation.DSMT4">
                  <p:embed/>
                </p:oleObj>
              </mc:Choice>
              <mc:Fallback>
                <p:oleObj name="Equation" r:id="rId10" imgW="12445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4574" y="3758683"/>
                        <a:ext cx="2404853" cy="392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77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300"/>
                                        <p:tgtEl>
                                          <p:spTgt spid="2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300"/>
                                        <p:tgtEl>
                                          <p:spTgt spid="2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2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75"/>
                                        <p:tgtEl>
                                          <p:spTgt spid="2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300"/>
                                        <p:tgtEl>
                                          <p:spTgt spid="23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8" grpId="0" autoUpdateAnimBg="0"/>
      <p:bldP spid="23607" grpId="0" autoUpdateAnimBg="0"/>
      <p:bldP spid="23608" grpId="0" autoUpdateAnimBg="0"/>
      <p:bldP spid="23609" grpId="0" autoUpdateAnimBg="0"/>
      <p:bldP spid="23610" grpId="0" autoUpdateAnimBg="0"/>
      <p:bldP spid="23611" grpId="0" autoUpdateAnimBg="0"/>
      <p:bldP spid="23612" grpId="0" autoUpdateAnimBg="0"/>
      <p:bldP spid="23618" grpId="0" autoUpdateAnimBg="0"/>
      <p:bldP spid="23619" grpId="0" autoUpdateAnimBg="0"/>
      <p:bldP spid="23623" grpId="0" animBg="1" autoUpdateAnimBg="0"/>
      <p:bldP spid="23624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" descr="40%"/>
          <p:cNvSpPr txBox="1">
            <a:spLocks noChangeArrowheads="1"/>
          </p:cNvSpPr>
          <p:nvPr/>
        </p:nvSpPr>
        <p:spPr bwMode="auto">
          <a:xfrm>
            <a:off x="1863725" y="654050"/>
            <a:ext cx="5670550" cy="641350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99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新魏" panose="02010800040101010101" pitchFamily="2" charset="-122"/>
              </a:rPr>
              <a:t>单一参数电路中的基本关系</a:t>
            </a:r>
          </a:p>
        </p:txBody>
      </p:sp>
      <p:grpSp>
        <p:nvGrpSpPr>
          <p:cNvPr id="98307" name="Group 3"/>
          <p:cNvGrpSpPr>
            <a:grpSpLocks/>
          </p:cNvGrpSpPr>
          <p:nvPr/>
        </p:nvGrpSpPr>
        <p:grpSpPr bwMode="auto">
          <a:xfrm>
            <a:off x="0" y="1539875"/>
            <a:ext cx="8915400" cy="4556125"/>
            <a:chOff x="0" y="864"/>
            <a:chExt cx="5616" cy="2870"/>
          </a:xfrm>
        </p:grpSpPr>
        <p:sp>
          <p:nvSpPr>
            <p:cNvPr id="98308" name="Text Box 4"/>
            <p:cNvSpPr txBox="1">
              <a:spLocks noChangeArrowheads="1"/>
            </p:cNvSpPr>
            <p:nvPr/>
          </p:nvSpPr>
          <p:spPr bwMode="auto">
            <a:xfrm>
              <a:off x="0" y="960"/>
              <a:ext cx="720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参数</a:t>
              </a:r>
            </a:p>
          </p:txBody>
        </p:sp>
        <p:graphicFrame>
          <p:nvGraphicFramePr>
            <p:cNvPr id="98309" name="Object 5" descr="30%"/>
            <p:cNvGraphicFramePr>
              <a:graphicFrameLocks noChangeAspect="1"/>
            </p:cNvGraphicFramePr>
            <p:nvPr/>
          </p:nvGraphicFramePr>
          <p:xfrm>
            <a:off x="816" y="2016"/>
            <a:ext cx="1104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403" name="Equation" r:id="rId3" imgW="736560" imgH="215640" progId="Equation.3">
                    <p:embed/>
                  </p:oleObj>
                </mc:Choice>
                <mc:Fallback>
                  <p:oleObj name="Equation" r:id="rId3" imgW="736560" imgH="215640" progId="Equation.3">
                    <p:embed/>
                    <p:pic>
                      <p:nvPicPr>
                        <p:cNvPr id="98309" name="Object 5" descr="3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016"/>
                          <a:ext cx="1104" cy="3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30">
                                <a:fgClr>
                                  <a:srgbClr val="CCCCFF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0" name="Object 6" descr="大棋盘"/>
            <p:cNvGraphicFramePr>
              <a:graphicFrameLocks noChangeAspect="1"/>
            </p:cNvGraphicFramePr>
            <p:nvPr/>
          </p:nvGraphicFramePr>
          <p:xfrm>
            <a:off x="2016" y="1872"/>
            <a:ext cx="1050" cy="6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404" name="Equation" r:id="rId5" imgW="571320" imgH="393480" progId="Equation.3">
                    <p:embed/>
                  </p:oleObj>
                </mc:Choice>
                <mc:Fallback>
                  <p:oleObj name="Equation" r:id="rId5" imgW="571320" imgH="393480" progId="Equation.3">
                    <p:embed/>
                    <p:pic>
                      <p:nvPicPr>
                        <p:cNvPr id="98310" name="Object 6" descr="大棋盘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872"/>
                          <a:ext cx="1050" cy="6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lgCheck">
                                <a:fgClr>
                                  <a:srgbClr val="CCFFFF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11" name="Text Box 7"/>
            <p:cNvSpPr txBox="1">
              <a:spLocks noChangeArrowheads="1"/>
            </p:cNvSpPr>
            <p:nvPr/>
          </p:nvSpPr>
          <p:spPr bwMode="auto">
            <a:xfrm>
              <a:off x="288" y="2064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L</a:t>
              </a:r>
              <a:endParaRPr kumimoji="1"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12" name="Line 8"/>
            <p:cNvSpPr>
              <a:spLocks noChangeShapeType="1"/>
            </p:cNvSpPr>
            <p:nvPr/>
          </p:nvSpPr>
          <p:spPr bwMode="auto">
            <a:xfrm>
              <a:off x="144" y="1776"/>
              <a:ext cx="542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8313" name="Object 9" descr="30%"/>
            <p:cNvGraphicFramePr>
              <a:graphicFrameLocks noChangeAspect="1"/>
            </p:cNvGraphicFramePr>
            <p:nvPr/>
          </p:nvGraphicFramePr>
          <p:xfrm>
            <a:off x="768" y="2880"/>
            <a:ext cx="1114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405" name="Equation" r:id="rId7" imgW="990360" imgH="431640" progId="Equation.3">
                    <p:embed/>
                  </p:oleObj>
                </mc:Choice>
                <mc:Fallback>
                  <p:oleObj name="Equation" r:id="rId7" imgW="990360" imgH="431640" progId="Equation.3">
                    <p:embed/>
                    <p:pic>
                      <p:nvPicPr>
                        <p:cNvPr id="98313" name="Object 9" descr="3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880"/>
                          <a:ext cx="1114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30">
                                <a:fgClr>
                                  <a:srgbClr val="CCCCFF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14" name="Object 10" descr="大棋盘"/>
            <p:cNvGraphicFramePr>
              <a:graphicFrameLocks noChangeAspect="1"/>
            </p:cNvGraphicFramePr>
            <p:nvPr/>
          </p:nvGraphicFramePr>
          <p:xfrm>
            <a:off x="2064" y="2832"/>
            <a:ext cx="960" cy="6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406" name="Equation" r:id="rId9" imgW="571320" imgH="393480" progId="Equation.3">
                    <p:embed/>
                  </p:oleObj>
                </mc:Choice>
                <mc:Fallback>
                  <p:oleObj name="Equation" r:id="rId9" imgW="571320" imgH="393480" progId="Equation.3">
                    <p:embed/>
                    <p:pic>
                      <p:nvPicPr>
                        <p:cNvPr id="98314" name="Object 10" descr="大棋盘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832"/>
                          <a:ext cx="960" cy="6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lgCheck">
                                <a:fgClr>
                                  <a:srgbClr val="CCFFFF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15" name="Text Box 11"/>
            <p:cNvSpPr txBox="1">
              <a:spLocks noChangeArrowheads="1"/>
            </p:cNvSpPr>
            <p:nvPr/>
          </p:nvSpPr>
          <p:spPr bwMode="auto">
            <a:xfrm>
              <a:off x="288" y="3024"/>
              <a:ext cx="2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  <a:endParaRPr kumimoji="1"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16" name="Line 12"/>
            <p:cNvSpPr>
              <a:spLocks noChangeShapeType="1"/>
            </p:cNvSpPr>
            <p:nvPr/>
          </p:nvSpPr>
          <p:spPr bwMode="auto">
            <a:xfrm>
              <a:off x="144" y="2736"/>
              <a:ext cx="547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17" name="Text Box 13"/>
            <p:cNvSpPr txBox="1">
              <a:spLocks noChangeArrowheads="1"/>
            </p:cNvSpPr>
            <p:nvPr/>
          </p:nvSpPr>
          <p:spPr bwMode="auto">
            <a:xfrm>
              <a:off x="289" y="1363"/>
              <a:ext cx="2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R</a:t>
              </a:r>
              <a:endParaRPr kumimoji="1" lang="en-US" altLang="zh-CN" sz="32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8318" name="Text Box 14"/>
            <p:cNvSpPr txBox="1">
              <a:spLocks noChangeArrowheads="1"/>
            </p:cNvSpPr>
            <p:nvPr/>
          </p:nvSpPr>
          <p:spPr bwMode="auto">
            <a:xfrm>
              <a:off x="1944" y="914"/>
              <a:ext cx="117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时域关系</a:t>
              </a:r>
            </a:p>
          </p:txBody>
        </p:sp>
        <p:graphicFrame>
          <p:nvGraphicFramePr>
            <p:cNvPr id="98319" name="Object 15" descr="大棋盘"/>
            <p:cNvGraphicFramePr>
              <a:graphicFrameLocks noChangeAspect="1"/>
            </p:cNvGraphicFramePr>
            <p:nvPr/>
          </p:nvGraphicFramePr>
          <p:xfrm>
            <a:off x="2112" y="1392"/>
            <a:ext cx="96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407" name="公式" r:id="rId11" imgW="431640" imgH="177480" progId="Equation.3">
                    <p:embed/>
                  </p:oleObj>
                </mc:Choice>
                <mc:Fallback>
                  <p:oleObj name="公式" r:id="rId11" imgW="431640" imgH="177480" progId="Equation.3">
                    <p:embed/>
                    <p:pic>
                      <p:nvPicPr>
                        <p:cNvPr id="98319" name="Object 15" descr="大棋盘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1392"/>
                          <a:ext cx="960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lgCheck">
                                <a:fgClr>
                                  <a:srgbClr val="CCFFFF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20" name="Text Box 16"/>
            <p:cNvSpPr txBox="1">
              <a:spLocks noChangeArrowheads="1"/>
            </p:cNvSpPr>
            <p:nvPr/>
          </p:nvSpPr>
          <p:spPr bwMode="auto">
            <a:xfrm>
              <a:off x="774" y="916"/>
              <a:ext cx="10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大小关系</a:t>
              </a:r>
            </a:p>
          </p:txBody>
        </p:sp>
        <p:graphicFrame>
          <p:nvGraphicFramePr>
            <p:cNvPr id="98321" name="Object 17"/>
            <p:cNvGraphicFramePr>
              <a:graphicFrameLocks noChangeAspect="1"/>
            </p:cNvGraphicFramePr>
            <p:nvPr/>
          </p:nvGraphicFramePr>
          <p:xfrm>
            <a:off x="1104" y="1440"/>
            <a:ext cx="276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408" name="公式" r:id="rId13" imgW="164880" imgH="164880" progId="Equation.3">
                    <p:embed/>
                  </p:oleObj>
                </mc:Choice>
                <mc:Fallback>
                  <p:oleObj name="公式" r:id="rId13" imgW="164880" imgH="164880" progId="Equation.3">
                    <p:embed/>
                    <p:pic>
                      <p:nvPicPr>
                        <p:cNvPr id="98321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440"/>
                          <a:ext cx="276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22" name="Line 18"/>
            <p:cNvSpPr>
              <a:spLocks noChangeShapeType="1"/>
            </p:cNvSpPr>
            <p:nvPr/>
          </p:nvSpPr>
          <p:spPr bwMode="auto">
            <a:xfrm>
              <a:off x="192" y="864"/>
              <a:ext cx="537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3" name="Text Box 19"/>
            <p:cNvSpPr txBox="1">
              <a:spLocks noChangeArrowheads="1"/>
            </p:cNvSpPr>
            <p:nvPr/>
          </p:nvSpPr>
          <p:spPr bwMode="auto">
            <a:xfrm>
              <a:off x="3249" y="902"/>
              <a:ext cx="10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相量关系</a:t>
              </a:r>
            </a:p>
          </p:txBody>
        </p:sp>
        <p:graphicFrame>
          <p:nvGraphicFramePr>
            <p:cNvPr id="98324" name="Object 20" descr="大棋盘"/>
            <p:cNvGraphicFramePr>
              <a:graphicFrameLocks noChangeAspect="1"/>
            </p:cNvGraphicFramePr>
            <p:nvPr/>
          </p:nvGraphicFramePr>
          <p:xfrm>
            <a:off x="3408" y="1352"/>
            <a:ext cx="808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409" name="公式" r:id="rId15" imgW="495000" imgH="203040" progId="Equation.3">
                    <p:embed/>
                  </p:oleObj>
                </mc:Choice>
                <mc:Fallback>
                  <p:oleObj name="公式" r:id="rId15" imgW="495000" imgH="203040" progId="Equation.3">
                    <p:embed/>
                    <p:pic>
                      <p:nvPicPr>
                        <p:cNvPr id="98324" name="Object 20" descr="大棋盘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352"/>
                          <a:ext cx="808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lgCheck">
                                <a:fgClr>
                                  <a:srgbClr val="FFFFCC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25" name="Object 21" descr="大棋盘"/>
            <p:cNvGraphicFramePr>
              <a:graphicFrameLocks noChangeAspect="1"/>
            </p:cNvGraphicFramePr>
            <p:nvPr/>
          </p:nvGraphicFramePr>
          <p:xfrm>
            <a:off x="3264" y="2064"/>
            <a:ext cx="1008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410" name="Equation" r:id="rId17" imgW="647640" imgH="228600" progId="Equation.3">
                    <p:embed/>
                  </p:oleObj>
                </mc:Choice>
                <mc:Fallback>
                  <p:oleObj name="Equation" r:id="rId17" imgW="647640" imgH="228600" progId="Equation.3">
                    <p:embed/>
                    <p:pic>
                      <p:nvPicPr>
                        <p:cNvPr id="98325" name="Object 21" descr="大棋盘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2064"/>
                          <a:ext cx="1008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lgCheck">
                                <a:fgClr>
                                  <a:srgbClr val="FFFFCC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326" name="Object 22" descr="大棋盘"/>
            <p:cNvGraphicFramePr>
              <a:graphicFrameLocks noChangeAspect="1"/>
            </p:cNvGraphicFramePr>
            <p:nvPr/>
          </p:nvGraphicFramePr>
          <p:xfrm>
            <a:off x="3168" y="2976"/>
            <a:ext cx="1248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411" name="Equation" r:id="rId19" imgW="736560" imgH="241200" progId="Equation.3">
                    <p:embed/>
                  </p:oleObj>
                </mc:Choice>
                <mc:Fallback>
                  <p:oleObj name="Equation" r:id="rId19" imgW="736560" imgH="241200" progId="Equation.3">
                    <p:embed/>
                    <p:pic>
                      <p:nvPicPr>
                        <p:cNvPr id="98326" name="Object 22" descr="大棋盘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2976"/>
                          <a:ext cx="1248" cy="4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lgCheck">
                                <a:fgClr>
                                  <a:srgbClr val="FFFFCC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27" name="Line 23"/>
            <p:cNvSpPr>
              <a:spLocks noChangeShapeType="1"/>
            </p:cNvSpPr>
            <p:nvPr/>
          </p:nvSpPr>
          <p:spPr bwMode="auto">
            <a:xfrm>
              <a:off x="144" y="1296"/>
              <a:ext cx="542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28" name="Rectangle 24"/>
            <p:cNvSpPr>
              <a:spLocks noChangeArrowheads="1"/>
            </p:cNvSpPr>
            <p:nvPr/>
          </p:nvSpPr>
          <p:spPr bwMode="auto">
            <a:xfrm>
              <a:off x="4727" y="897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相量图</a:t>
              </a:r>
            </a:p>
          </p:txBody>
        </p:sp>
        <p:sp>
          <p:nvSpPr>
            <p:cNvPr id="98329" name="Line 25"/>
            <p:cNvSpPr>
              <a:spLocks noChangeShapeType="1"/>
            </p:cNvSpPr>
            <p:nvPr/>
          </p:nvSpPr>
          <p:spPr bwMode="auto">
            <a:xfrm>
              <a:off x="672" y="864"/>
              <a:ext cx="0" cy="2832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0" name="Line 26"/>
            <p:cNvSpPr>
              <a:spLocks noChangeShapeType="1"/>
            </p:cNvSpPr>
            <p:nvPr/>
          </p:nvSpPr>
          <p:spPr bwMode="auto">
            <a:xfrm>
              <a:off x="1968" y="864"/>
              <a:ext cx="0" cy="2832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1" name="Line 27"/>
            <p:cNvSpPr>
              <a:spLocks noChangeShapeType="1"/>
            </p:cNvSpPr>
            <p:nvPr/>
          </p:nvSpPr>
          <p:spPr bwMode="auto">
            <a:xfrm>
              <a:off x="3120" y="864"/>
              <a:ext cx="0" cy="2832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32" name="Line 28"/>
            <p:cNvSpPr>
              <a:spLocks noChangeShapeType="1"/>
            </p:cNvSpPr>
            <p:nvPr/>
          </p:nvSpPr>
          <p:spPr bwMode="auto">
            <a:xfrm>
              <a:off x="4512" y="864"/>
              <a:ext cx="0" cy="2832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8333" name="Group 29"/>
            <p:cNvGrpSpPr>
              <a:grpSpLocks/>
            </p:cNvGrpSpPr>
            <p:nvPr/>
          </p:nvGrpSpPr>
          <p:grpSpPr bwMode="auto">
            <a:xfrm>
              <a:off x="4656" y="1296"/>
              <a:ext cx="960" cy="518"/>
              <a:chOff x="4704" y="1392"/>
              <a:chExt cx="960" cy="518"/>
            </a:xfrm>
          </p:grpSpPr>
          <p:sp>
            <p:nvSpPr>
              <p:cNvPr id="98334" name="Line 30"/>
              <p:cNvSpPr>
                <a:spLocks noChangeShapeType="1"/>
              </p:cNvSpPr>
              <p:nvPr/>
            </p:nvSpPr>
            <p:spPr bwMode="auto">
              <a:xfrm>
                <a:off x="4704" y="1709"/>
                <a:ext cx="367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35" name="Line 31"/>
              <p:cNvSpPr>
                <a:spLocks noChangeShapeType="1"/>
              </p:cNvSpPr>
              <p:nvPr/>
            </p:nvSpPr>
            <p:spPr bwMode="auto">
              <a:xfrm>
                <a:off x="4704" y="1776"/>
                <a:ext cx="66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8336" name="Object 32"/>
              <p:cNvGraphicFramePr>
                <a:graphicFrameLocks noChangeAspect="1"/>
              </p:cNvGraphicFramePr>
              <p:nvPr/>
            </p:nvGraphicFramePr>
            <p:xfrm>
              <a:off x="5328" y="1632"/>
              <a:ext cx="336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7412" name="公式" r:id="rId21" imgW="164880" imgH="203040" progId="Equation.3">
                      <p:embed/>
                    </p:oleObj>
                  </mc:Choice>
                  <mc:Fallback>
                    <p:oleObj name="公式" r:id="rId21" imgW="164880" imgH="203040" progId="Equation.3">
                      <p:embed/>
                      <p:pic>
                        <p:nvPicPr>
                          <p:cNvPr id="98336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28" y="1632"/>
                            <a:ext cx="336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337" name="Object 33"/>
              <p:cNvGraphicFramePr>
                <a:graphicFrameLocks noChangeAspect="1"/>
              </p:cNvGraphicFramePr>
              <p:nvPr/>
            </p:nvGraphicFramePr>
            <p:xfrm>
              <a:off x="4896" y="1392"/>
              <a:ext cx="28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7413" name="公式" r:id="rId23" imgW="126720" imgH="190440" progId="Equation.3">
                      <p:embed/>
                    </p:oleObj>
                  </mc:Choice>
                  <mc:Fallback>
                    <p:oleObj name="公式" r:id="rId23" imgW="126720" imgH="190440" progId="Equation.3">
                      <p:embed/>
                      <p:pic>
                        <p:nvPicPr>
                          <p:cNvPr id="98337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6" y="1392"/>
                            <a:ext cx="282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8338" name="Group 34"/>
            <p:cNvGrpSpPr>
              <a:grpSpLocks/>
            </p:cNvGrpSpPr>
            <p:nvPr/>
          </p:nvGrpSpPr>
          <p:grpSpPr bwMode="auto">
            <a:xfrm>
              <a:off x="4704" y="1824"/>
              <a:ext cx="858" cy="912"/>
              <a:chOff x="4704" y="2160"/>
              <a:chExt cx="858" cy="912"/>
            </a:xfrm>
          </p:grpSpPr>
          <p:sp>
            <p:nvSpPr>
              <p:cNvPr id="98339" name="Line 35"/>
              <p:cNvSpPr>
                <a:spLocks noChangeShapeType="1"/>
              </p:cNvSpPr>
              <p:nvPr/>
            </p:nvSpPr>
            <p:spPr bwMode="auto">
              <a:xfrm flipV="1">
                <a:off x="4711" y="2288"/>
                <a:ext cx="0" cy="64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40" name="Line 36"/>
              <p:cNvSpPr>
                <a:spLocks noChangeShapeType="1"/>
              </p:cNvSpPr>
              <p:nvPr/>
            </p:nvSpPr>
            <p:spPr bwMode="auto">
              <a:xfrm>
                <a:off x="4704" y="2928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8341" name="Object 37"/>
              <p:cNvGraphicFramePr>
                <a:graphicFrameLocks noChangeAspect="1"/>
              </p:cNvGraphicFramePr>
              <p:nvPr/>
            </p:nvGraphicFramePr>
            <p:xfrm>
              <a:off x="4704" y="2160"/>
              <a:ext cx="336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7414" name="公式" r:id="rId25" imgW="164880" imgH="203040" progId="Equation.3">
                      <p:embed/>
                    </p:oleObj>
                  </mc:Choice>
                  <mc:Fallback>
                    <p:oleObj name="公式" r:id="rId25" imgW="164880" imgH="203040" progId="Equation.3">
                      <p:embed/>
                      <p:pic>
                        <p:nvPicPr>
                          <p:cNvPr id="98341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04" y="2160"/>
                            <a:ext cx="336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342" name="Object 38"/>
              <p:cNvGraphicFramePr>
                <a:graphicFrameLocks noChangeAspect="1"/>
              </p:cNvGraphicFramePr>
              <p:nvPr/>
            </p:nvGraphicFramePr>
            <p:xfrm>
              <a:off x="5280" y="2784"/>
              <a:ext cx="28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7415" name="公式" r:id="rId27" imgW="126720" imgH="190440" progId="Equation.3">
                      <p:embed/>
                    </p:oleObj>
                  </mc:Choice>
                  <mc:Fallback>
                    <p:oleObj name="公式" r:id="rId27" imgW="126720" imgH="190440" progId="Equation.3">
                      <p:embed/>
                      <p:pic>
                        <p:nvPicPr>
                          <p:cNvPr id="98342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2784"/>
                            <a:ext cx="282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8343" name="Group 39"/>
            <p:cNvGrpSpPr>
              <a:grpSpLocks/>
            </p:cNvGrpSpPr>
            <p:nvPr/>
          </p:nvGrpSpPr>
          <p:grpSpPr bwMode="auto">
            <a:xfrm>
              <a:off x="4656" y="2880"/>
              <a:ext cx="906" cy="854"/>
              <a:chOff x="4704" y="3264"/>
              <a:chExt cx="906" cy="854"/>
            </a:xfrm>
          </p:grpSpPr>
          <p:sp>
            <p:nvSpPr>
              <p:cNvPr id="98344" name="Line 40"/>
              <p:cNvSpPr>
                <a:spLocks noChangeShapeType="1"/>
              </p:cNvSpPr>
              <p:nvPr/>
            </p:nvSpPr>
            <p:spPr bwMode="auto">
              <a:xfrm flipV="1">
                <a:off x="4704" y="3368"/>
                <a:ext cx="0" cy="64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sm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45" name="Line 41"/>
              <p:cNvSpPr>
                <a:spLocks noChangeShapeType="1"/>
              </p:cNvSpPr>
              <p:nvPr/>
            </p:nvSpPr>
            <p:spPr bwMode="auto">
              <a:xfrm>
                <a:off x="4704" y="3360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8346" name="Object 42"/>
              <p:cNvGraphicFramePr>
                <a:graphicFrameLocks noChangeAspect="1"/>
              </p:cNvGraphicFramePr>
              <p:nvPr/>
            </p:nvGraphicFramePr>
            <p:xfrm>
              <a:off x="4752" y="3840"/>
              <a:ext cx="336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7416" name="公式" r:id="rId29" imgW="164880" imgH="203040" progId="Equation.3">
                      <p:embed/>
                    </p:oleObj>
                  </mc:Choice>
                  <mc:Fallback>
                    <p:oleObj name="公式" r:id="rId29" imgW="164880" imgH="203040" progId="Equation.3">
                      <p:embed/>
                      <p:pic>
                        <p:nvPicPr>
                          <p:cNvPr id="98346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52" y="3840"/>
                            <a:ext cx="336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347" name="Object 43"/>
              <p:cNvGraphicFramePr>
                <a:graphicFrameLocks noChangeAspect="1"/>
              </p:cNvGraphicFramePr>
              <p:nvPr/>
            </p:nvGraphicFramePr>
            <p:xfrm>
              <a:off x="5328" y="3264"/>
              <a:ext cx="28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7417" name="公式" r:id="rId31" imgW="126720" imgH="190440" progId="Equation.3">
                      <p:embed/>
                    </p:oleObj>
                  </mc:Choice>
                  <mc:Fallback>
                    <p:oleObj name="公式" r:id="rId31" imgW="126720" imgH="190440" progId="Equation.3">
                      <p:embed/>
                      <p:pic>
                        <p:nvPicPr>
                          <p:cNvPr id="98347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28" y="3264"/>
                            <a:ext cx="282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8348" name="Line 44"/>
            <p:cNvSpPr>
              <a:spLocks noChangeShapeType="1"/>
            </p:cNvSpPr>
            <p:nvPr/>
          </p:nvSpPr>
          <p:spPr bwMode="auto">
            <a:xfrm>
              <a:off x="144" y="3696"/>
              <a:ext cx="542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370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3505200" y="381000"/>
            <a:ext cx="3200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endParaRPr lang="en-US" altLang="zh-CN" sz="4800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381000" y="838200"/>
            <a:ext cx="7431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指出下列各式中哪些是对的，哪些是错的？</a:t>
            </a:r>
          </a:p>
        </p:txBody>
      </p:sp>
      <p:sp>
        <p:nvSpPr>
          <p:cNvPr id="102404" name="Line 4"/>
          <p:cNvSpPr>
            <a:spLocks noChangeShapeType="1"/>
          </p:cNvSpPr>
          <p:nvPr/>
        </p:nvSpPr>
        <p:spPr bwMode="auto">
          <a:xfrm>
            <a:off x="2514600" y="1295400"/>
            <a:ext cx="0" cy="49530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2405" name="Group 5"/>
          <p:cNvGrpSpPr>
            <a:grpSpLocks/>
          </p:cNvGrpSpPr>
          <p:nvPr/>
        </p:nvGrpSpPr>
        <p:grpSpPr bwMode="auto">
          <a:xfrm>
            <a:off x="2730475" y="1371600"/>
            <a:ext cx="3708401" cy="4959350"/>
            <a:chOff x="1821" y="768"/>
            <a:chExt cx="2336" cy="3124"/>
          </a:xfrm>
        </p:grpSpPr>
        <p:sp>
          <p:nvSpPr>
            <p:cNvPr id="102406" name="Rectangle 6"/>
            <p:cNvSpPr>
              <a:spLocks noChangeArrowheads="1"/>
            </p:cNvSpPr>
            <p:nvPr/>
          </p:nvSpPr>
          <p:spPr bwMode="auto">
            <a:xfrm>
              <a:off x="1824" y="768"/>
              <a:ext cx="1920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CN" altLang="en-US" sz="2800" b="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在电感电路中：</a:t>
              </a:r>
            </a:p>
          </p:txBody>
        </p:sp>
        <p:graphicFrame>
          <p:nvGraphicFramePr>
            <p:cNvPr id="10240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3763777"/>
                </p:ext>
              </p:extLst>
            </p:nvPr>
          </p:nvGraphicFramePr>
          <p:xfrm>
            <a:off x="1837" y="1096"/>
            <a:ext cx="616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8442" name="公式" r:id="rId3" imgW="482400" imgH="431640" progId="Equation.3">
                    <p:embed/>
                  </p:oleObj>
                </mc:Choice>
                <mc:Fallback>
                  <p:oleObj name="公式" r:id="rId3" imgW="482400" imgH="431640" progId="Equation.3">
                    <p:embed/>
                    <p:pic>
                      <p:nvPicPr>
                        <p:cNvPr id="10240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7" y="1096"/>
                          <a:ext cx="616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08" name="Object 8"/>
            <p:cNvGraphicFramePr>
              <a:graphicFrameLocks noChangeAspect="1"/>
            </p:cNvGraphicFramePr>
            <p:nvPr/>
          </p:nvGraphicFramePr>
          <p:xfrm>
            <a:off x="1872" y="3216"/>
            <a:ext cx="996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8443" name="公式" r:id="rId5" imgW="507960" imgH="431640" progId="Equation.3">
                    <p:embed/>
                  </p:oleObj>
                </mc:Choice>
                <mc:Fallback>
                  <p:oleObj name="公式" r:id="rId5" imgW="507960" imgH="431640" progId="Equation.3">
                    <p:embed/>
                    <p:pic>
                      <p:nvPicPr>
                        <p:cNvPr id="10240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3216"/>
                          <a:ext cx="996" cy="6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09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9811719"/>
                </p:ext>
              </p:extLst>
            </p:nvPr>
          </p:nvGraphicFramePr>
          <p:xfrm>
            <a:off x="1839" y="1834"/>
            <a:ext cx="985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8444" name="公式" r:id="rId7" imgW="545760" imgH="431640" progId="Equation.3">
                    <p:embed/>
                  </p:oleObj>
                </mc:Choice>
                <mc:Fallback>
                  <p:oleObj name="公式" r:id="rId7" imgW="545760" imgH="431640" progId="Equation.3">
                    <p:embed/>
                    <p:pic>
                      <p:nvPicPr>
                        <p:cNvPr id="10240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9" y="1834"/>
                          <a:ext cx="985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10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5376689"/>
                </p:ext>
              </p:extLst>
            </p:nvPr>
          </p:nvGraphicFramePr>
          <p:xfrm>
            <a:off x="3077" y="1199"/>
            <a:ext cx="934" cy="5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8445" name="Equation" r:id="rId9" imgW="672840" imgH="393480" progId="Equation.3">
                    <p:embed/>
                  </p:oleObj>
                </mc:Choice>
                <mc:Fallback>
                  <p:oleObj name="Equation" r:id="rId9" imgW="672840" imgH="393480" progId="Equation.3">
                    <p:embed/>
                    <p:pic>
                      <p:nvPicPr>
                        <p:cNvPr id="10241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1199"/>
                          <a:ext cx="934" cy="5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1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9102722"/>
                </p:ext>
              </p:extLst>
            </p:nvPr>
          </p:nvGraphicFramePr>
          <p:xfrm>
            <a:off x="1821" y="2517"/>
            <a:ext cx="1069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8446" name="公式" r:id="rId11" imgW="533160" imgH="419040" progId="Equation.3">
                    <p:embed/>
                  </p:oleObj>
                </mc:Choice>
                <mc:Fallback>
                  <p:oleObj name="公式" r:id="rId11" imgW="533160" imgH="419040" progId="Equation.3">
                    <p:embed/>
                    <p:pic>
                      <p:nvPicPr>
                        <p:cNvPr id="10241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1" y="2517"/>
                          <a:ext cx="1069" cy="6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1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721412"/>
                </p:ext>
              </p:extLst>
            </p:nvPr>
          </p:nvGraphicFramePr>
          <p:xfrm>
            <a:off x="3030" y="1783"/>
            <a:ext cx="1127" cy="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8447" name="Equation" r:id="rId13" imgW="583920" imgH="419040" progId="Equation.3">
                    <p:embed/>
                  </p:oleObj>
                </mc:Choice>
                <mc:Fallback>
                  <p:oleObj name="Equation" r:id="rId13" imgW="583920" imgH="419040" progId="Equation.3">
                    <p:embed/>
                    <p:pic>
                      <p:nvPicPr>
                        <p:cNvPr id="10241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0" y="1783"/>
                          <a:ext cx="1127" cy="6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13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1276311"/>
                </p:ext>
              </p:extLst>
            </p:nvPr>
          </p:nvGraphicFramePr>
          <p:xfrm>
            <a:off x="3071" y="2573"/>
            <a:ext cx="1080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528" name="Equation" r:id="rId15" imgW="571320" imgH="393480" progId="Equation.3">
                    <p:embed/>
                  </p:oleObj>
                </mc:Choice>
                <mc:Fallback>
                  <p:oleObj name="Equation" r:id="rId15" imgW="571320" imgH="393480" progId="Equation.3">
                    <p:embed/>
                    <p:pic>
                      <p:nvPicPr>
                        <p:cNvPr id="10241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1" y="2573"/>
                          <a:ext cx="1080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14" name="Line 14"/>
          <p:cNvSpPr>
            <a:spLocks noChangeShapeType="1"/>
          </p:cNvSpPr>
          <p:nvPr/>
        </p:nvSpPr>
        <p:spPr bwMode="auto">
          <a:xfrm>
            <a:off x="6428937" y="1409700"/>
            <a:ext cx="0" cy="4800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15" name="Text Box 15"/>
          <p:cNvSpPr txBox="1">
            <a:spLocks noChangeArrowheads="1"/>
          </p:cNvSpPr>
          <p:nvPr/>
        </p:nvSpPr>
        <p:spPr bwMode="auto">
          <a:xfrm>
            <a:off x="304800" y="381000"/>
            <a:ext cx="2179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kumimoji="1"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【</a:t>
            </a:r>
            <a:r>
              <a:rPr kumimoji="1"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练习</a:t>
            </a:r>
            <a:r>
              <a:rPr kumimoji="1"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幼圆" panose="02010509060101010101" pitchFamily="49" charset="-122"/>
              </a:rPr>
              <a:t>】</a:t>
            </a:r>
            <a:endParaRPr kumimoji="1" lang="en-US" altLang="zh-CN" sz="2800" b="1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102416" name="Group 16"/>
          <p:cNvGrpSpPr>
            <a:grpSpLocks/>
          </p:cNvGrpSpPr>
          <p:nvPr/>
        </p:nvGrpSpPr>
        <p:grpSpPr bwMode="auto">
          <a:xfrm>
            <a:off x="0" y="1371600"/>
            <a:ext cx="2819400" cy="4797425"/>
            <a:chOff x="96" y="864"/>
            <a:chExt cx="1776" cy="3022"/>
          </a:xfrm>
        </p:grpSpPr>
        <p:sp>
          <p:nvSpPr>
            <p:cNvPr id="102417" name="Rectangle 17"/>
            <p:cNvSpPr>
              <a:spLocks noChangeArrowheads="1"/>
            </p:cNvSpPr>
            <p:nvPr/>
          </p:nvSpPr>
          <p:spPr bwMode="auto">
            <a:xfrm>
              <a:off x="96" y="864"/>
              <a:ext cx="1776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7432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32004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657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41148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zh-CN" altLang="en-US" sz="2800" b="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在电阻电路中：</a:t>
              </a:r>
            </a:p>
          </p:txBody>
        </p:sp>
        <p:grpSp>
          <p:nvGrpSpPr>
            <p:cNvPr id="102418" name="Group 18"/>
            <p:cNvGrpSpPr>
              <a:grpSpLocks/>
            </p:cNvGrpSpPr>
            <p:nvPr/>
          </p:nvGrpSpPr>
          <p:grpSpPr bwMode="auto">
            <a:xfrm>
              <a:off x="384" y="1190"/>
              <a:ext cx="1070" cy="2696"/>
              <a:chOff x="384" y="1190"/>
              <a:chExt cx="1070" cy="2696"/>
            </a:xfrm>
          </p:grpSpPr>
          <p:graphicFrame>
            <p:nvGraphicFramePr>
              <p:cNvPr id="102419" name="Object 19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480" y="1824"/>
              <a:ext cx="912" cy="6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4529" name="公式" r:id="rId17" imgW="393480" imgH="393480" progId="Equation.3">
                      <p:embed/>
                    </p:oleObj>
                  </mc:Choice>
                  <mc:Fallback>
                    <p:oleObj name="公式" r:id="rId17" imgW="393480" imgH="393480" progId="Equation.3">
                      <p:embed/>
                      <p:pic>
                        <p:nvPicPr>
                          <p:cNvPr id="102419" name="Object 19">
                            <a:hlinkClick r:id="" action="ppaction://ole?verb=0"/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" y="1824"/>
                            <a:ext cx="912" cy="6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20" name="Object 20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432" y="1190"/>
              <a:ext cx="1022" cy="6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4530" name="Equation" r:id="rId19" imgW="431640" imgH="406080" progId="Equation.3">
                      <p:embed/>
                    </p:oleObj>
                  </mc:Choice>
                  <mc:Fallback>
                    <p:oleObj name="Equation" r:id="rId19" imgW="431640" imgH="406080" progId="Equation.3">
                      <p:embed/>
                      <p:pic>
                        <p:nvPicPr>
                          <p:cNvPr id="102420" name="Object 20">
                            <a:hlinkClick r:id="" action="ppaction://ole?verb=0"/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" y="1190"/>
                            <a:ext cx="1022" cy="6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21" name="Object 21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480" y="2448"/>
              <a:ext cx="864" cy="7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4531" name="公式" r:id="rId21" imgW="393480" imgH="393480" progId="Equation.3">
                      <p:embed/>
                    </p:oleObj>
                  </mc:Choice>
                  <mc:Fallback>
                    <p:oleObj name="公式" r:id="rId21" imgW="393480" imgH="393480" progId="Equation.3">
                      <p:embed/>
                      <p:pic>
                        <p:nvPicPr>
                          <p:cNvPr id="102421" name="Object 21">
                            <a:hlinkClick r:id="" action="ppaction://ole?verb=0"/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" y="2448"/>
                            <a:ext cx="864" cy="7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22" name="Object 22">
                <a:hlinkClick r:id="" action="ppaction://ole?verb=0"/>
              </p:cNvPr>
              <p:cNvGraphicFramePr>
                <a:graphicFrameLocks/>
              </p:cNvGraphicFramePr>
              <p:nvPr/>
            </p:nvGraphicFramePr>
            <p:xfrm>
              <a:off x="384" y="3168"/>
              <a:ext cx="1022" cy="7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4532" name="公式" r:id="rId23" imgW="431640" imgH="419040" progId="Equation.3">
                      <p:embed/>
                    </p:oleObj>
                  </mc:Choice>
                  <mc:Fallback>
                    <p:oleObj name="公式" r:id="rId23" imgW="431640" imgH="419040" progId="Equation.3">
                      <p:embed/>
                      <p:pic>
                        <p:nvPicPr>
                          <p:cNvPr id="102422" name="Object 22">
                            <a:hlinkClick r:id="" action="ppaction://ole?verb=0"/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" y="3168"/>
                            <a:ext cx="1022" cy="7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02423" name="Group 23"/>
          <p:cNvGrpSpPr>
            <a:grpSpLocks/>
          </p:cNvGrpSpPr>
          <p:nvPr/>
        </p:nvGrpSpPr>
        <p:grpSpPr bwMode="auto">
          <a:xfrm>
            <a:off x="6553200" y="1371600"/>
            <a:ext cx="2819400" cy="4443413"/>
            <a:chOff x="4224" y="912"/>
            <a:chExt cx="1776" cy="2799"/>
          </a:xfrm>
        </p:grpSpPr>
        <p:sp>
          <p:nvSpPr>
            <p:cNvPr id="102424" name="Rectangle 24"/>
            <p:cNvSpPr>
              <a:spLocks noChangeArrowheads="1"/>
            </p:cNvSpPr>
            <p:nvPr/>
          </p:nvSpPr>
          <p:spPr bwMode="auto">
            <a:xfrm>
              <a:off x="4224" y="912"/>
              <a:ext cx="1776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defTabSz="762000">
                <a:spcBef>
                  <a:spcPct val="50000"/>
                </a:spcBef>
              </a:pPr>
              <a:r>
                <a:rPr lang="zh-CN" altLang="en-US" sz="2800" b="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在电容电路中：</a:t>
              </a:r>
            </a:p>
          </p:txBody>
        </p:sp>
        <p:graphicFrame>
          <p:nvGraphicFramePr>
            <p:cNvPr id="102425" name="Object 25"/>
            <p:cNvGraphicFramePr>
              <a:graphicFrameLocks noChangeAspect="1"/>
            </p:cNvGraphicFramePr>
            <p:nvPr/>
          </p:nvGraphicFramePr>
          <p:xfrm>
            <a:off x="4272" y="1440"/>
            <a:ext cx="126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533" name="公式" r:id="rId25" imgW="698400" imgH="203040" progId="Equation.3">
                    <p:embed/>
                  </p:oleObj>
                </mc:Choice>
                <mc:Fallback>
                  <p:oleObj name="公式" r:id="rId25" imgW="698400" imgH="203040" progId="Equation.3">
                    <p:embed/>
                    <p:pic>
                      <p:nvPicPr>
                        <p:cNvPr id="102425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440"/>
                          <a:ext cx="1264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26" name="Object 26"/>
            <p:cNvGraphicFramePr>
              <a:graphicFrameLocks noChangeAspect="1"/>
            </p:cNvGraphicFramePr>
            <p:nvPr/>
          </p:nvGraphicFramePr>
          <p:xfrm>
            <a:off x="4272" y="1872"/>
            <a:ext cx="1195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534" name="公式" r:id="rId27" imgW="609480" imgH="228600" progId="Equation.3">
                    <p:embed/>
                  </p:oleObj>
                </mc:Choice>
                <mc:Fallback>
                  <p:oleObj name="公式" r:id="rId27" imgW="609480" imgH="228600" progId="Equation.3">
                    <p:embed/>
                    <p:pic>
                      <p:nvPicPr>
                        <p:cNvPr id="102426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872"/>
                          <a:ext cx="1195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27" name="Object 27"/>
            <p:cNvGraphicFramePr>
              <a:graphicFrameLocks noChangeAspect="1"/>
            </p:cNvGraphicFramePr>
            <p:nvPr/>
          </p:nvGraphicFramePr>
          <p:xfrm>
            <a:off x="4224" y="2448"/>
            <a:ext cx="1363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535" name="Equation" r:id="rId29" imgW="774360" imgH="228600" progId="Equation.3">
                    <p:embed/>
                  </p:oleObj>
                </mc:Choice>
                <mc:Fallback>
                  <p:oleObj name="Equation" r:id="rId29" imgW="774360" imgH="228600" progId="Equation.3">
                    <p:embed/>
                    <p:pic>
                      <p:nvPicPr>
                        <p:cNvPr id="102427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448"/>
                          <a:ext cx="1363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28" name="Object 28"/>
            <p:cNvGraphicFramePr>
              <a:graphicFrameLocks noChangeAspect="1"/>
            </p:cNvGraphicFramePr>
            <p:nvPr/>
          </p:nvGraphicFramePr>
          <p:xfrm>
            <a:off x="4224" y="2976"/>
            <a:ext cx="1350" cy="7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536" name="Equation" r:id="rId31" imgW="672840" imgH="457200" progId="Equation.3">
                    <p:embed/>
                  </p:oleObj>
                </mc:Choice>
                <mc:Fallback>
                  <p:oleObj name="Equation" r:id="rId31" imgW="672840" imgH="457200" progId="Equation.3">
                    <p:embed/>
                    <p:pic>
                      <p:nvPicPr>
                        <p:cNvPr id="102428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976"/>
                          <a:ext cx="1350" cy="7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29" name="Text Box 29"/>
          <p:cNvSpPr txBox="1">
            <a:spLocks noChangeArrowheads="1"/>
          </p:cNvSpPr>
          <p:nvPr/>
        </p:nvSpPr>
        <p:spPr bwMode="auto">
          <a:xfrm>
            <a:off x="1714500" y="2095500"/>
            <a:ext cx="99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4000" b="1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</a:p>
        </p:txBody>
      </p:sp>
      <p:sp>
        <p:nvSpPr>
          <p:cNvPr id="102430" name="Text Box 30"/>
          <p:cNvSpPr txBox="1">
            <a:spLocks noChangeArrowheads="1"/>
          </p:cNvSpPr>
          <p:nvPr/>
        </p:nvSpPr>
        <p:spPr bwMode="auto">
          <a:xfrm>
            <a:off x="1758950" y="309245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36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102431" name="Text Box 31"/>
          <p:cNvSpPr txBox="1">
            <a:spLocks noChangeArrowheads="1"/>
          </p:cNvSpPr>
          <p:nvPr/>
        </p:nvSpPr>
        <p:spPr bwMode="auto">
          <a:xfrm>
            <a:off x="1739900" y="4102100"/>
            <a:ext cx="99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4000" b="1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</a:p>
        </p:txBody>
      </p:sp>
      <p:sp>
        <p:nvSpPr>
          <p:cNvPr id="102432" name="Text Box 32"/>
          <p:cNvSpPr txBox="1">
            <a:spLocks noChangeArrowheads="1"/>
          </p:cNvSpPr>
          <p:nvPr/>
        </p:nvSpPr>
        <p:spPr bwMode="auto">
          <a:xfrm>
            <a:off x="1720850" y="5302250"/>
            <a:ext cx="99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4000" b="1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</a:p>
        </p:txBody>
      </p:sp>
      <p:sp>
        <p:nvSpPr>
          <p:cNvPr id="102433" name="Text Box 33"/>
          <p:cNvSpPr txBox="1">
            <a:spLocks noChangeArrowheads="1"/>
          </p:cNvSpPr>
          <p:nvPr/>
        </p:nvSpPr>
        <p:spPr bwMode="auto">
          <a:xfrm>
            <a:off x="3587750" y="3606800"/>
            <a:ext cx="99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4000" b="1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</a:p>
        </p:txBody>
      </p:sp>
      <p:sp>
        <p:nvSpPr>
          <p:cNvPr id="102434" name="Text Box 34"/>
          <p:cNvSpPr txBox="1">
            <a:spLocks noChangeArrowheads="1"/>
          </p:cNvSpPr>
          <p:nvPr/>
        </p:nvSpPr>
        <p:spPr bwMode="auto">
          <a:xfrm>
            <a:off x="5670550" y="20701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36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102435" name="Text Box 35"/>
          <p:cNvSpPr txBox="1">
            <a:spLocks noChangeArrowheads="1"/>
          </p:cNvSpPr>
          <p:nvPr/>
        </p:nvSpPr>
        <p:spPr bwMode="auto">
          <a:xfrm>
            <a:off x="3619500" y="20574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36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102436" name="Text Box 36"/>
          <p:cNvSpPr txBox="1">
            <a:spLocks noChangeArrowheads="1"/>
          </p:cNvSpPr>
          <p:nvPr/>
        </p:nvSpPr>
        <p:spPr bwMode="auto">
          <a:xfrm>
            <a:off x="4146550" y="54610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36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102437" name="Text Box 37"/>
          <p:cNvSpPr txBox="1">
            <a:spLocks noChangeArrowheads="1"/>
          </p:cNvSpPr>
          <p:nvPr/>
        </p:nvSpPr>
        <p:spPr bwMode="auto">
          <a:xfrm>
            <a:off x="3644899" y="4681538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102438" name="Text Box 38"/>
          <p:cNvSpPr txBox="1">
            <a:spLocks noChangeArrowheads="1"/>
          </p:cNvSpPr>
          <p:nvPr/>
        </p:nvSpPr>
        <p:spPr bwMode="auto">
          <a:xfrm>
            <a:off x="5613400" y="3594100"/>
            <a:ext cx="99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4000" b="1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</a:p>
        </p:txBody>
      </p:sp>
      <p:sp>
        <p:nvSpPr>
          <p:cNvPr id="102439" name="Text Box 39"/>
          <p:cNvSpPr txBox="1">
            <a:spLocks noChangeArrowheads="1"/>
          </p:cNvSpPr>
          <p:nvPr/>
        </p:nvSpPr>
        <p:spPr bwMode="auto">
          <a:xfrm>
            <a:off x="5518103" y="4754563"/>
            <a:ext cx="99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</a:p>
        </p:txBody>
      </p:sp>
      <p:sp>
        <p:nvSpPr>
          <p:cNvPr id="102440" name="Text Box 40"/>
          <p:cNvSpPr txBox="1">
            <a:spLocks noChangeArrowheads="1"/>
          </p:cNvSpPr>
          <p:nvPr/>
        </p:nvSpPr>
        <p:spPr bwMode="auto">
          <a:xfrm>
            <a:off x="8305800" y="3759200"/>
            <a:ext cx="99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4000" b="1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</a:p>
        </p:txBody>
      </p:sp>
      <p:sp>
        <p:nvSpPr>
          <p:cNvPr id="102441" name="Text Box 41"/>
          <p:cNvSpPr txBox="1">
            <a:spLocks noChangeArrowheads="1"/>
          </p:cNvSpPr>
          <p:nvPr/>
        </p:nvSpPr>
        <p:spPr bwMode="auto">
          <a:xfrm>
            <a:off x="8286750" y="4902200"/>
            <a:ext cx="99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4000" b="1">
                <a:solidFill>
                  <a:srgbClr val="FF3300"/>
                </a:solidFill>
                <a:latin typeface="Times New Roman" panose="02020603050405020304" pitchFamily="18" charset="0"/>
              </a:rPr>
              <a:t>√</a:t>
            </a:r>
          </a:p>
        </p:txBody>
      </p:sp>
      <p:sp>
        <p:nvSpPr>
          <p:cNvPr id="102442" name="Text Box 42"/>
          <p:cNvSpPr txBox="1">
            <a:spLocks noChangeArrowheads="1"/>
          </p:cNvSpPr>
          <p:nvPr/>
        </p:nvSpPr>
        <p:spPr bwMode="auto">
          <a:xfrm>
            <a:off x="8324850" y="210185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36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102443" name="Text Box 43"/>
          <p:cNvSpPr txBox="1">
            <a:spLocks noChangeArrowheads="1"/>
          </p:cNvSpPr>
          <p:nvPr/>
        </p:nvSpPr>
        <p:spPr bwMode="auto">
          <a:xfrm>
            <a:off x="8343900" y="2806700"/>
            <a:ext cx="99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3600" b="1">
                <a:solidFill>
                  <a:srgbClr val="FF3300"/>
                </a:solidFill>
                <a:latin typeface="Times New Roman" panose="02020603050405020304" pitchFamily="18" charset="0"/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11834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0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autoUpdateAnimBg="0"/>
      <p:bldP spid="102429" grpId="0"/>
      <p:bldP spid="102430" grpId="0"/>
      <p:bldP spid="102431" grpId="0"/>
      <p:bldP spid="102432" grpId="0"/>
      <p:bldP spid="102433" grpId="0"/>
      <p:bldP spid="102434" grpId="0"/>
      <p:bldP spid="102435" grpId="0"/>
      <p:bldP spid="102436" grpId="0"/>
      <p:bldP spid="102437" grpId="0"/>
      <p:bldP spid="102438" grpId="0"/>
      <p:bldP spid="102439" grpId="0"/>
      <p:bldP spid="102440" grpId="0"/>
      <p:bldP spid="102441" grpId="0"/>
      <p:bldP spid="102442" grpId="0"/>
      <p:bldP spid="1024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6900" y="188913"/>
            <a:ext cx="7772400" cy="685800"/>
          </a:xfrm>
          <a:noFill/>
          <a:ln/>
        </p:spPr>
        <p:txBody>
          <a:bodyPr/>
          <a:lstStyle/>
          <a:p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单一参数正弦交流电路的分析计算小结</a:t>
            </a:r>
          </a:p>
        </p:txBody>
      </p:sp>
      <p:sp>
        <p:nvSpPr>
          <p:cNvPr id="99331" name="Line 3"/>
          <p:cNvSpPr>
            <a:spLocks noChangeShapeType="1"/>
          </p:cNvSpPr>
          <p:nvPr/>
        </p:nvSpPr>
        <p:spPr bwMode="auto">
          <a:xfrm>
            <a:off x="79375" y="1052513"/>
            <a:ext cx="9144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2" name="Line 4"/>
          <p:cNvSpPr>
            <a:spLocks noChangeShapeType="1"/>
          </p:cNvSpPr>
          <p:nvPr/>
        </p:nvSpPr>
        <p:spPr bwMode="auto">
          <a:xfrm>
            <a:off x="0" y="6615113"/>
            <a:ext cx="9144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3" name="Line 5"/>
          <p:cNvSpPr>
            <a:spLocks noChangeShapeType="1"/>
          </p:cNvSpPr>
          <p:nvPr/>
        </p:nvSpPr>
        <p:spPr bwMode="auto">
          <a:xfrm>
            <a:off x="0" y="4938713"/>
            <a:ext cx="9144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4" name="Line 6"/>
          <p:cNvSpPr>
            <a:spLocks noChangeShapeType="1"/>
          </p:cNvSpPr>
          <p:nvPr/>
        </p:nvSpPr>
        <p:spPr bwMode="auto">
          <a:xfrm>
            <a:off x="0" y="3186113"/>
            <a:ext cx="9144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5" name="Line 7"/>
          <p:cNvSpPr>
            <a:spLocks noChangeShapeType="1"/>
          </p:cNvSpPr>
          <p:nvPr/>
        </p:nvSpPr>
        <p:spPr bwMode="auto">
          <a:xfrm>
            <a:off x="79375" y="1662113"/>
            <a:ext cx="9144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6" name="Text Box 8"/>
          <p:cNvSpPr txBox="1">
            <a:spLocks noChangeArrowheads="1"/>
          </p:cNvSpPr>
          <p:nvPr/>
        </p:nvSpPr>
        <p:spPr bwMode="auto">
          <a:xfrm>
            <a:off x="0" y="1173163"/>
            <a:ext cx="6953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40000"/>
              </a:lnSpc>
              <a:spcBef>
                <a:spcPct val="50000"/>
              </a:spcBef>
            </a:pPr>
            <a:r>
              <a:rPr kumimoji="1" lang="zh-CN" altLang="en-US" sz="2000" b="1">
                <a:latin typeface="Times New Roman" panose="02020603050405020304" pitchFamily="18" charset="0"/>
              </a:rPr>
              <a:t>电路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kumimoji="1" lang="zh-CN" altLang="en-US" sz="2000" b="1">
                <a:latin typeface="Times New Roman" panose="02020603050405020304" pitchFamily="18" charset="0"/>
              </a:rPr>
              <a:t>参数</a:t>
            </a:r>
          </a:p>
        </p:txBody>
      </p:sp>
      <p:sp>
        <p:nvSpPr>
          <p:cNvPr id="99337" name="Line 9"/>
          <p:cNvSpPr>
            <a:spLocks noChangeShapeType="1"/>
          </p:cNvSpPr>
          <p:nvPr/>
        </p:nvSpPr>
        <p:spPr bwMode="auto">
          <a:xfrm flipH="1">
            <a:off x="609600" y="1052513"/>
            <a:ext cx="3175" cy="5562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8" name="Text Box 10"/>
          <p:cNvSpPr txBox="1">
            <a:spLocks noChangeArrowheads="1"/>
          </p:cNvSpPr>
          <p:nvPr/>
        </p:nvSpPr>
        <p:spPr bwMode="auto">
          <a:xfrm>
            <a:off x="419100" y="1204913"/>
            <a:ext cx="1257300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zh-CN" altLang="en-US" sz="1800" b="1">
                <a:latin typeface="Times New Roman" panose="02020603050405020304" pitchFamily="18" charset="0"/>
              </a:rPr>
              <a:t>电路图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zh-CN" sz="1400" b="1">
                <a:latin typeface="Times New Roman" panose="02020603050405020304" pitchFamily="18" charset="0"/>
              </a:rPr>
              <a:t>(</a:t>
            </a:r>
            <a:r>
              <a:rPr kumimoji="1" lang="zh-CN" altLang="en-US" sz="1400" b="1">
                <a:latin typeface="Times New Roman" panose="02020603050405020304" pitchFamily="18" charset="0"/>
              </a:rPr>
              <a:t>参考方向</a:t>
            </a:r>
            <a:r>
              <a:rPr kumimoji="1" lang="en-US" altLang="zh-CN" sz="1400" b="1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9339" name="Text Box 11"/>
          <p:cNvSpPr txBox="1">
            <a:spLocks noChangeArrowheads="1"/>
          </p:cNvSpPr>
          <p:nvPr/>
        </p:nvSpPr>
        <p:spPr bwMode="auto">
          <a:xfrm>
            <a:off x="3786188" y="998538"/>
            <a:ext cx="1784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b="1">
                <a:latin typeface="Times New Roman" panose="02020603050405020304" pitchFamily="18" charset="0"/>
              </a:rPr>
              <a:t>电压、电流关系</a:t>
            </a:r>
          </a:p>
        </p:txBody>
      </p:sp>
      <p:sp>
        <p:nvSpPr>
          <p:cNvPr id="99340" name="Line 12"/>
          <p:cNvSpPr>
            <a:spLocks noChangeShapeType="1"/>
          </p:cNvSpPr>
          <p:nvPr/>
        </p:nvSpPr>
        <p:spPr bwMode="auto">
          <a:xfrm>
            <a:off x="2898775" y="1357313"/>
            <a:ext cx="6324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1" name="Text Box 13"/>
          <p:cNvSpPr txBox="1">
            <a:spLocks noChangeArrowheads="1"/>
          </p:cNvSpPr>
          <p:nvPr/>
        </p:nvSpPr>
        <p:spPr bwMode="auto">
          <a:xfrm>
            <a:off x="2976563" y="1303338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b="1">
                <a:latin typeface="Times New Roman" panose="02020603050405020304" pitchFamily="18" charset="0"/>
              </a:rPr>
              <a:t>瞬时值</a:t>
            </a:r>
          </a:p>
        </p:txBody>
      </p:sp>
      <p:sp>
        <p:nvSpPr>
          <p:cNvPr id="99342" name="Text Box 14"/>
          <p:cNvSpPr txBox="1">
            <a:spLocks noChangeArrowheads="1"/>
          </p:cNvSpPr>
          <p:nvPr/>
        </p:nvSpPr>
        <p:spPr bwMode="auto">
          <a:xfrm>
            <a:off x="4583113" y="1325563"/>
            <a:ext cx="1120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600" b="1">
                <a:latin typeface="Times New Roman" panose="02020603050405020304" pitchFamily="18" charset="0"/>
              </a:rPr>
              <a:t>大小关系</a:t>
            </a:r>
          </a:p>
        </p:txBody>
      </p:sp>
      <p:sp>
        <p:nvSpPr>
          <p:cNvPr id="99343" name="Text Box 15"/>
          <p:cNvSpPr txBox="1">
            <a:spLocks noChangeArrowheads="1"/>
          </p:cNvSpPr>
          <p:nvPr/>
        </p:nvSpPr>
        <p:spPr bwMode="auto">
          <a:xfrm>
            <a:off x="5716588" y="1303338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b="1">
                <a:latin typeface="Times New Roman" panose="02020603050405020304" pitchFamily="18" charset="0"/>
              </a:rPr>
              <a:t>相量图</a:t>
            </a:r>
          </a:p>
        </p:txBody>
      </p:sp>
      <p:sp>
        <p:nvSpPr>
          <p:cNvPr id="99344" name="Text Box 16"/>
          <p:cNvSpPr txBox="1">
            <a:spLocks noChangeArrowheads="1"/>
          </p:cNvSpPr>
          <p:nvPr/>
        </p:nvSpPr>
        <p:spPr bwMode="auto">
          <a:xfrm>
            <a:off x="6656388" y="1303338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b="1">
                <a:latin typeface="Times New Roman" panose="02020603050405020304" pitchFamily="18" charset="0"/>
              </a:rPr>
              <a:t>相量式</a:t>
            </a:r>
          </a:p>
        </p:txBody>
      </p:sp>
      <p:sp>
        <p:nvSpPr>
          <p:cNvPr id="99345" name="Text Box 17"/>
          <p:cNvSpPr txBox="1">
            <a:spLocks noChangeArrowheads="1"/>
          </p:cNvSpPr>
          <p:nvPr/>
        </p:nvSpPr>
        <p:spPr bwMode="auto">
          <a:xfrm>
            <a:off x="7927975" y="1052513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1800" b="1">
                <a:latin typeface="Times New Roman" panose="02020603050405020304" pitchFamily="18" charset="0"/>
              </a:rPr>
              <a:t>功　率　　　　　　　</a:t>
            </a:r>
            <a:endParaRPr kumimoji="1" lang="zh-CN" altLang="en-US" sz="1400" b="1">
              <a:latin typeface="Times New Roman" panose="02020603050405020304" pitchFamily="18" charset="0"/>
            </a:endParaRPr>
          </a:p>
        </p:txBody>
      </p:sp>
      <p:sp>
        <p:nvSpPr>
          <p:cNvPr id="99346" name="Text Box 18"/>
          <p:cNvSpPr txBox="1">
            <a:spLocks noChangeArrowheads="1"/>
          </p:cNvSpPr>
          <p:nvPr/>
        </p:nvSpPr>
        <p:spPr bwMode="auto">
          <a:xfrm>
            <a:off x="7540625" y="13573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 b="1">
                <a:latin typeface="Times New Roman" panose="02020603050405020304" pitchFamily="18" charset="0"/>
              </a:rPr>
              <a:t>有功功率</a:t>
            </a:r>
          </a:p>
        </p:txBody>
      </p:sp>
      <p:sp>
        <p:nvSpPr>
          <p:cNvPr id="99347" name="Text Box 19"/>
          <p:cNvSpPr txBox="1">
            <a:spLocks noChangeArrowheads="1"/>
          </p:cNvSpPr>
          <p:nvPr/>
        </p:nvSpPr>
        <p:spPr bwMode="auto">
          <a:xfrm>
            <a:off x="8345488" y="1357313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 b="1">
                <a:latin typeface="Times New Roman" panose="02020603050405020304" pitchFamily="18" charset="0"/>
              </a:rPr>
              <a:t>无功功率</a:t>
            </a:r>
          </a:p>
        </p:txBody>
      </p:sp>
      <p:sp>
        <p:nvSpPr>
          <p:cNvPr id="99348" name="Line 20"/>
          <p:cNvSpPr>
            <a:spLocks noChangeShapeType="1"/>
          </p:cNvSpPr>
          <p:nvPr/>
        </p:nvSpPr>
        <p:spPr bwMode="auto">
          <a:xfrm>
            <a:off x="7620000" y="1052513"/>
            <a:ext cx="0" cy="5562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9" name="Line 21"/>
          <p:cNvSpPr>
            <a:spLocks noChangeShapeType="1"/>
          </p:cNvSpPr>
          <p:nvPr/>
        </p:nvSpPr>
        <p:spPr bwMode="auto">
          <a:xfrm flipV="1">
            <a:off x="8382000" y="1357313"/>
            <a:ext cx="3175" cy="525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0" name="Line 22"/>
          <p:cNvSpPr>
            <a:spLocks noChangeShapeType="1"/>
          </p:cNvSpPr>
          <p:nvPr/>
        </p:nvSpPr>
        <p:spPr bwMode="auto">
          <a:xfrm flipH="1">
            <a:off x="1447800" y="1052513"/>
            <a:ext cx="3175" cy="5562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1" name="Line 23"/>
          <p:cNvSpPr>
            <a:spLocks noChangeShapeType="1"/>
          </p:cNvSpPr>
          <p:nvPr/>
        </p:nvSpPr>
        <p:spPr bwMode="auto">
          <a:xfrm flipH="1">
            <a:off x="2209800" y="1052513"/>
            <a:ext cx="3175" cy="5562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2" name="Line 24"/>
          <p:cNvSpPr>
            <a:spLocks noChangeShapeType="1"/>
          </p:cNvSpPr>
          <p:nvPr/>
        </p:nvSpPr>
        <p:spPr bwMode="auto">
          <a:xfrm flipV="1">
            <a:off x="4648200" y="1357313"/>
            <a:ext cx="3175" cy="525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3" name="Line 25"/>
          <p:cNvSpPr>
            <a:spLocks noChangeShapeType="1"/>
          </p:cNvSpPr>
          <p:nvPr/>
        </p:nvSpPr>
        <p:spPr bwMode="auto">
          <a:xfrm flipV="1">
            <a:off x="5638800" y="1357313"/>
            <a:ext cx="0" cy="525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4" name="Line 26"/>
          <p:cNvSpPr>
            <a:spLocks noChangeShapeType="1"/>
          </p:cNvSpPr>
          <p:nvPr/>
        </p:nvSpPr>
        <p:spPr bwMode="auto">
          <a:xfrm flipV="1">
            <a:off x="6629400" y="1357313"/>
            <a:ext cx="3175" cy="525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5" name="Text Box 27"/>
          <p:cNvSpPr txBox="1">
            <a:spLocks noChangeArrowheads="1"/>
          </p:cNvSpPr>
          <p:nvPr/>
        </p:nvSpPr>
        <p:spPr bwMode="auto">
          <a:xfrm>
            <a:off x="180975" y="222567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99356" name="Line 28"/>
          <p:cNvSpPr>
            <a:spLocks noChangeShapeType="1"/>
          </p:cNvSpPr>
          <p:nvPr/>
        </p:nvSpPr>
        <p:spPr bwMode="auto">
          <a:xfrm>
            <a:off x="841375" y="2119313"/>
            <a:ext cx="4572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7" name="Line 29"/>
          <p:cNvSpPr>
            <a:spLocks noChangeShapeType="1"/>
          </p:cNvSpPr>
          <p:nvPr/>
        </p:nvSpPr>
        <p:spPr bwMode="auto">
          <a:xfrm>
            <a:off x="1295400" y="2728913"/>
            <a:ext cx="3175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8" name="Line 30"/>
          <p:cNvSpPr>
            <a:spLocks noChangeShapeType="1"/>
          </p:cNvSpPr>
          <p:nvPr/>
        </p:nvSpPr>
        <p:spPr bwMode="auto">
          <a:xfrm>
            <a:off x="841375" y="3033713"/>
            <a:ext cx="4572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9" name="Rectangle 31"/>
          <p:cNvSpPr>
            <a:spLocks noChangeArrowheads="1"/>
          </p:cNvSpPr>
          <p:nvPr/>
        </p:nvSpPr>
        <p:spPr bwMode="auto">
          <a:xfrm>
            <a:off x="1222375" y="2347913"/>
            <a:ext cx="152400" cy="3810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60" name="Line 32"/>
          <p:cNvSpPr>
            <a:spLocks noChangeShapeType="1"/>
          </p:cNvSpPr>
          <p:nvPr/>
        </p:nvSpPr>
        <p:spPr bwMode="auto">
          <a:xfrm>
            <a:off x="917575" y="2043113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61" name="Text Box 33"/>
          <p:cNvSpPr txBox="1">
            <a:spLocks noChangeArrowheads="1"/>
          </p:cNvSpPr>
          <p:nvPr/>
        </p:nvSpPr>
        <p:spPr bwMode="auto">
          <a:xfrm>
            <a:off x="1096963" y="1752600"/>
            <a:ext cx="25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i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99362" name="Text Box 34"/>
          <p:cNvSpPr txBox="1">
            <a:spLocks noChangeArrowheads="1"/>
          </p:cNvSpPr>
          <p:nvPr/>
        </p:nvSpPr>
        <p:spPr bwMode="auto">
          <a:xfrm>
            <a:off x="685800" y="234791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i="1">
                <a:latin typeface="Times New Roman" panose="02020603050405020304" pitchFamily="18" charset="0"/>
              </a:rPr>
              <a:t>u</a:t>
            </a:r>
          </a:p>
        </p:txBody>
      </p:sp>
      <p:graphicFrame>
        <p:nvGraphicFramePr>
          <p:cNvPr id="99363" name="Object 35"/>
          <p:cNvGraphicFramePr>
            <a:graphicFrameLocks noChangeAspect="1"/>
          </p:cNvGraphicFramePr>
          <p:nvPr/>
        </p:nvGraphicFramePr>
        <p:xfrm>
          <a:off x="1524000" y="2424113"/>
          <a:ext cx="685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24" name="Equation" r:id="rId3" imgW="431640" imgH="177480" progId="Equation.3">
                  <p:embed/>
                </p:oleObj>
              </mc:Choice>
              <mc:Fallback>
                <p:oleObj name="Equation" r:id="rId3" imgW="431640" imgH="177480" progId="Equation.3">
                  <p:embed/>
                  <p:pic>
                    <p:nvPicPr>
                      <p:cNvPr id="99363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424113"/>
                        <a:ext cx="685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64" name="Text Box 36"/>
          <p:cNvSpPr txBox="1">
            <a:spLocks noChangeArrowheads="1"/>
          </p:cNvSpPr>
          <p:nvPr/>
        </p:nvSpPr>
        <p:spPr bwMode="auto">
          <a:xfrm>
            <a:off x="2330450" y="1752600"/>
            <a:ext cx="439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Times New Roman" panose="02020603050405020304" pitchFamily="18" charset="0"/>
              </a:rPr>
              <a:t>设</a:t>
            </a:r>
          </a:p>
        </p:txBody>
      </p:sp>
      <p:sp>
        <p:nvSpPr>
          <p:cNvPr id="99365" name="Text Box 37"/>
          <p:cNvSpPr txBox="1">
            <a:spLocks noChangeArrowheads="1"/>
          </p:cNvSpPr>
          <p:nvPr/>
        </p:nvSpPr>
        <p:spPr bwMode="auto">
          <a:xfrm>
            <a:off x="2401888" y="2565400"/>
            <a:ext cx="439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99366" name="Object 38"/>
          <p:cNvGraphicFramePr>
            <a:graphicFrameLocks noChangeAspect="1"/>
          </p:cNvGraphicFramePr>
          <p:nvPr/>
        </p:nvGraphicFramePr>
        <p:xfrm>
          <a:off x="2889250" y="2543175"/>
          <a:ext cx="157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25" name="Equation" r:id="rId5" imgW="927000" imgH="215640" progId="Equation.DSMT4">
                  <p:embed/>
                </p:oleObj>
              </mc:Choice>
              <mc:Fallback>
                <p:oleObj name="Equation" r:id="rId5" imgW="927000" imgH="215640" progId="Equation.DSMT4">
                  <p:embed/>
                  <p:pic>
                    <p:nvPicPr>
                      <p:cNvPr id="99366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2543175"/>
                        <a:ext cx="15779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67" name="Object 39"/>
          <p:cNvGraphicFramePr>
            <a:graphicFrameLocks noChangeAspect="1"/>
          </p:cNvGraphicFramePr>
          <p:nvPr/>
        </p:nvGraphicFramePr>
        <p:xfrm>
          <a:off x="2874963" y="1822450"/>
          <a:ext cx="160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26" name="Equation" r:id="rId7" imgW="863280" imgH="215640" progId="Equation.DSMT4">
                  <p:embed/>
                </p:oleObj>
              </mc:Choice>
              <mc:Fallback>
                <p:oleObj name="Equation" r:id="rId7" imgW="863280" imgH="215640" progId="Equation.DSMT4">
                  <p:embed/>
                  <p:pic>
                    <p:nvPicPr>
                      <p:cNvPr id="9936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963" y="1822450"/>
                        <a:ext cx="1600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68" name="Object 40"/>
          <p:cNvGraphicFramePr>
            <a:graphicFrameLocks noChangeAspect="1"/>
          </p:cNvGraphicFramePr>
          <p:nvPr/>
        </p:nvGraphicFramePr>
        <p:xfrm>
          <a:off x="4629150" y="2424113"/>
          <a:ext cx="8842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27" name="Equation" r:id="rId9" imgW="495000" imgH="177480" progId="Equation.DSMT4">
                  <p:embed/>
                </p:oleObj>
              </mc:Choice>
              <mc:Fallback>
                <p:oleObj name="Equation" r:id="rId9" imgW="495000" imgH="177480" progId="Equation.DSMT4">
                  <p:embed/>
                  <p:pic>
                    <p:nvPicPr>
                      <p:cNvPr id="99368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2424113"/>
                        <a:ext cx="884238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69" name="Object 41"/>
          <p:cNvGraphicFramePr>
            <a:graphicFrameLocks noChangeAspect="1"/>
          </p:cNvGraphicFramePr>
          <p:nvPr/>
        </p:nvGraphicFramePr>
        <p:xfrm>
          <a:off x="6686550" y="2347913"/>
          <a:ext cx="8778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28" name="Equation" r:id="rId11" imgW="495000" imgH="203040" progId="Equation.3">
                  <p:embed/>
                </p:oleObj>
              </mc:Choice>
              <mc:Fallback>
                <p:oleObj name="Equation" r:id="rId11" imgW="495000" imgH="203040" progId="Equation.3">
                  <p:embed/>
                  <p:pic>
                    <p:nvPicPr>
                      <p:cNvPr id="99369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6550" y="2347913"/>
                        <a:ext cx="87788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9370" name="Group 42"/>
          <p:cNvGrpSpPr>
            <a:grpSpLocks/>
          </p:cNvGrpSpPr>
          <p:nvPr/>
        </p:nvGrpSpPr>
        <p:grpSpPr bwMode="auto">
          <a:xfrm>
            <a:off x="5715000" y="1966913"/>
            <a:ext cx="762000" cy="381000"/>
            <a:chOff x="3600" y="1104"/>
            <a:chExt cx="480" cy="240"/>
          </a:xfrm>
        </p:grpSpPr>
        <p:grpSp>
          <p:nvGrpSpPr>
            <p:cNvPr id="99371" name="Group 43"/>
            <p:cNvGrpSpPr>
              <a:grpSpLocks/>
            </p:cNvGrpSpPr>
            <p:nvPr/>
          </p:nvGrpSpPr>
          <p:grpSpPr bwMode="auto">
            <a:xfrm>
              <a:off x="3600" y="1104"/>
              <a:ext cx="480" cy="240"/>
              <a:chOff x="3648" y="1008"/>
              <a:chExt cx="469" cy="192"/>
            </a:xfrm>
          </p:grpSpPr>
          <p:sp>
            <p:nvSpPr>
              <p:cNvPr id="99372" name="Line 44"/>
              <p:cNvSpPr>
                <a:spLocks noChangeShapeType="1"/>
              </p:cNvSpPr>
              <p:nvPr/>
            </p:nvSpPr>
            <p:spPr bwMode="auto">
              <a:xfrm>
                <a:off x="3648" y="1200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9373" name="Object 45"/>
              <p:cNvGraphicFramePr>
                <a:graphicFrameLocks noChangeAspect="1"/>
              </p:cNvGraphicFramePr>
              <p:nvPr/>
            </p:nvGraphicFramePr>
            <p:xfrm>
              <a:off x="3984" y="1008"/>
              <a:ext cx="133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8829" name="公式" r:id="rId13" imgW="164880" imgH="203040" progId="Equation.3">
                      <p:embed/>
                    </p:oleObj>
                  </mc:Choice>
                  <mc:Fallback>
                    <p:oleObj name="公式" r:id="rId13" imgW="164880" imgH="203040" progId="Equation.3">
                      <p:embed/>
                      <p:pic>
                        <p:nvPicPr>
                          <p:cNvPr id="99373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1008"/>
                            <a:ext cx="133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9374" name="Line 46"/>
            <p:cNvSpPr>
              <a:spLocks noChangeShapeType="1"/>
            </p:cNvSpPr>
            <p:nvPr/>
          </p:nvSpPr>
          <p:spPr bwMode="auto">
            <a:xfrm>
              <a:off x="3648" y="1284"/>
              <a:ext cx="2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9375" name="Object 47"/>
            <p:cNvGraphicFramePr>
              <a:graphicFrameLocks noChangeAspect="1"/>
            </p:cNvGraphicFramePr>
            <p:nvPr/>
          </p:nvGraphicFramePr>
          <p:xfrm>
            <a:off x="3696" y="1104"/>
            <a:ext cx="12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830" name="公式" r:id="rId15" imgW="126720" imgH="190440" progId="Equation.3">
                    <p:embed/>
                  </p:oleObj>
                </mc:Choice>
                <mc:Fallback>
                  <p:oleObj name="公式" r:id="rId15" imgW="126720" imgH="190440" progId="Equation.3">
                    <p:embed/>
                    <p:pic>
                      <p:nvPicPr>
                        <p:cNvPr id="99375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104"/>
                          <a:ext cx="12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9376" name="Text Box 48"/>
          <p:cNvSpPr txBox="1">
            <a:spLocks noChangeArrowheads="1"/>
          </p:cNvSpPr>
          <p:nvPr/>
        </p:nvSpPr>
        <p:spPr bwMode="auto">
          <a:xfrm>
            <a:off x="5594350" y="2776538"/>
            <a:ext cx="10652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600" b="1" i="1">
                <a:latin typeface="Times New Roman" panose="02020603050405020304" pitchFamily="18" charset="0"/>
              </a:rPr>
              <a:t>u</a:t>
            </a:r>
            <a:r>
              <a:rPr kumimoji="1" lang="zh-CN" altLang="en-US" sz="1600" b="1" i="1">
                <a:latin typeface="Times New Roman" panose="02020603050405020304" pitchFamily="18" charset="0"/>
              </a:rPr>
              <a:t>、 </a:t>
            </a:r>
            <a:r>
              <a:rPr kumimoji="1" lang="en-US" altLang="zh-CN" sz="16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1600" b="1">
                <a:latin typeface="Times New Roman" panose="02020603050405020304" pitchFamily="18" charset="0"/>
              </a:rPr>
              <a:t> </a:t>
            </a:r>
            <a:r>
              <a:rPr kumimoji="1" lang="zh-CN" altLang="en-US" sz="1600" b="1">
                <a:latin typeface="Times New Roman" panose="02020603050405020304" pitchFamily="18" charset="0"/>
              </a:rPr>
              <a:t>同相</a:t>
            </a:r>
          </a:p>
        </p:txBody>
      </p:sp>
      <p:sp>
        <p:nvSpPr>
          <p:cNvPr id="99377" name="Text Box 49"/>
          <p:cNvSpPr txBox="1">
            <a:spLocks noChangeArrowheads="1"/>
          </p:cNvSpPr>
          <p:nvPr/>
        </p:nvSpPr>
        <p:spPr bwMode="auto">
          <a:xfrm>
            <a:off x="8524875" y="23590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99378" name="Text Box 50"/>
          <p:cNvSpPr txBox="1">
            <a:spLocks noChangeArrowheads="1"/>
          </p:cNvSpPr>
          <p:nvPr/>
        </p:nvSpPr>
        <p:spPr bwMode="auto">
          <a:xfrm>
            <a:off x="212725" y="380365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99379" name="Line 51"/>
          <p:cNvSpPr>
            <a:spLocks noChangeShapeType="1"/>
          </p:cNvSpPr>
          <p:nvPr/>
        </p:nvSpPr>
        <p:spPr bwMode="auto">
          <a:xfrm>
            <a:off x="863600" y="3773488"/>
            <a:ext cx="4572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80" name="Line 52"/>
          <p:cNvSpPr>
            <a:spLocks noChangeShapeType="1"/>
          </p:cNvSpPr>
          <p:nvPr/>
        </p:nvSpPr>
        <p:spPr bwMode="auto">
          <a:xfrm>
            <a:off x="863600" y="4687888"/>
            <a:ext cx="4572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81" name="Line 53"/>
          <p:cNvSpPr>
            <a:spLocks noChangeShapeType="1"/>
          </p:cNvSpPr>
          <p:nvPr/>
        </p:nvSpPr>
        <p:spPr bwMode="auto">
          <a:xfrm>
            <a:off x="939800" y="3697288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9382" name="Group 54"/>
          <p:cNvGrpSpPr>
            <a:grpSpLocks/>
          </p:cNvGrpSpPr>
          <p:nvPr/>
        </p:nvGrpSpPr>
        <p:grpSpPr bwMode="auto">
          <a:xfrm>
            <a:off x="1320800" y="3773488"/>
            <a:ext cx="104775" cy="914400"/>
            <a:chOff x="1536" y="2448"/>
            <a:chExt cx="144" cy="1344"/>
          </a:xfrm>
        </p:grpSpPr>
        <p:sp>
          <p:nvSpPr>
            <p:cNvPr id="99383" name="Freeform 55"/>
            <p:cNvSpPr>
              <a:spLocks/>
            </p:cNvSpPr>
            <p:nvPr/>
          </p:nvSpPr>
          <p:spPr bwMode="auto">
            <a:xfrm>
              <a:off x="1536" y="2832"/>
              <a:ext cx="144" cy="192"/>
            </a:xfrm>
            <a:custGeom>
              <a:avLst/>
              <a:gdLst>
                <a:gd name="T0" fmla="*/ 0 w 144"/>
                <a:gd name="T1" fmla="*/ 0 h 192"/>
                <a:gd name="T2" fmla="*/ 144 w 144"/>
                <a:gd name="T3" fmla="*/ 96 h 192"/>
                <a:gd name="T4" fmla="*/ 0 w 144"/>
                <a:gd name="T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cubicBezTo>
                    <a:pt x="72" y="32"/>
                    <a:pt x="144" y="64"/>
                    <a:pt x="144" y="96"/>
                  </a:cubicBezTo>
                  <a:cubicBezTo>
                    <a:pt x="144" y="128"/>
                    <a:pt x="24" y="176"/>
                    <a:pt x="0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84" name="Freeform 56"/>
            <p:cNvSpPr>
              <a:spLocks/>
            </p:cNvSpPr>
            <p:nvPr/>
          </p:nvSpPr>
          <p:spPr bwMode="auto">
            <a:xfrm>
              <a:off x="1536" y="3024"/>
              <a:ext cx="144" cy="192"/>
            </a:xfrm>
            <a:custGeom>
              <a:avLst/>
              <a:gdLst>
                <a:gd name="T0" fmla="*/ 0 w 144"/>
                <a:gd name="T1" fmla="*/ 0 h 192"/>
                <a:gd name="T2" fmla="*/ 144 w 144"/>
                <a:gd name="T3" fmla="*/ 96 h 192"/>
                <a:gd name="T4" fmla="*/ 0 w 144"/>
                <a:gd name="T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cubicBezTo>
                    <a:pt x="72" y="32"/>
                    <a:pt x="144" y="64"/>
                    <a:pt x="144" y="96"/>
                  </a:cubicBezTo>
                  <a:cubicBezTo>
                    <a:pt x="144" y="128"/>
                    <a:pt x="24" y="176"/>
                    <a:pt x="0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85" name="Freeform 57"/>
            <p:cNvSpPr>
              <a:spLocks/>
            </p:cNvSpPr>
            <p:nvPr/>
          </p:nvSpPr>
          <p:spPr bwMode="auto">
            <a:xfrm>
              <a:off x="1536" y="3216"/>
              <a:ext cx="144" cy="192"/>
            </a:xfrm>
            <a:custGeom>
              <a:avLst/>
              <a:gdLst>
                <a:gd name="T0" fmla="*/ 0 w 144"/>
                <a:gd name="T1" fmla="*/ 0 h 192"/>
                <a:gd name="T2" fmla="*/ 144 w 144"/>
                <a:gd name="T3" fmla="*/ 96 h 192"/>
                <a:gd name="T4" fmla="*/ 0 w 144"/>
                <a:gd name="T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192">
                  <a:moveTo>
                    <a:pt x="0" y="0"/>
                  </a:moveTo>
                  <a:cubicBezTo>
                    <a:pt x="72" y="32"/>
                    <a:pt x="144" y="64"/>
                    <a:pt x="144" y="96"/>
                  </a:cubicBezTo>
                  <a:cubicBezTo>
                    <a:pt x="144" y="128"/>
                    <a:pt x="24" y="176"/>
                    <a:pt x="0" y="192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86" name="Line 58"/>
            <p:cNvSpPr>
              <a:spLocks noChangeShapeType="1"/>
            </p:cNvSpPr>
            <p:nvPr/>
          </p:nvSpPr>
          <p:spPr bwMode="auto">
            <a:xfrm flipV="1">
              <a:off x="1536" y="2448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387" name="Line 59"/>
            <p:cNvSpPr>
              <a:spLocks noChangeShapeType="1"/>
            </p:cNvSpPr>
            <p:nvPr/>
          </p:nvSpPr>
          <p:spPr bwMode="auto">
            <a:xfrm flipV="1">
              <a:off x="1536" y="3408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99388" name="Object 60"/>
          <p:cNvGraphicFramePr>
            <a:graphicFrameLocks noChangeAspect="1"/>
          </p:cNvGraphicFramePr>
          <p:nvPr/>
        </p:nvGraphicFramePr>
        <p:xfrm>
          <a:off x="1470025" y="3925888"/>
          <a:ext cx="685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31" name="Equation" r:id="rId17" imgW="571320" imgH="393480" progId="Equation.3">
                  <p:embed/>
                </p:oleObj>
              </mc:Choice>
              <mc:Fallback>
                <p:oleObj name="Equation" r:id="rId17" imgW="571320" imgH="393480" progId="Equation.3">
                  <p:embed/>
                  <p:pic>
                    <p:nvPicPr>
                      <p:cNvPr id="99388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25" y="3925888"/>
                        <a:ext cx="685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89" name="Text Box 61"/>
          <p:cNvSpPr txBox="1">
            <a:spLocks noChangeArrowheads="1"/>
          </p:cNvSpPr>
          <p:nvPr/>
        </p:nvSpPr>
        <p:spPr bwMode="auto">
          <a:xfrm>
            <a:off x="176213" y="5502275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99390" name="Line 62"/>
          <p:cNvSpPr>
            <a:spLocks noChangeShapeType="1"/>
          </p:cNvSpPr>
          <p:nvPr/>
        </p:nvSpPr>
        <p:spPr bwMode="auto">
          <a:xfrm>
            <a:off x="841375" y="5395913"/>
            <a:ext cx="4572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91" name="Line 63"/>
          <p:cNvSpPr>
            <a:spLocks noChangeShapeType="1"/>
          </p:cNvSpPr>
          <p:nvPr/>
        </p:nvSpPr>
        <p:spPr bwMode="auto">
          <a:xfrm>
            <a:off x="841375" y="6310313"/>
            <a:ext cx="4572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92" name="Line 64"/>
          <p:cNvSpPr>
            <a:spLocks noChangeShapeType="1"/>
          </p:cNvSpPr>
          <p:nvPr/>
        </p:nvSpPr>
        <p:spPr bwMode="auto">
          <a:xfrm>
            <a:off x="917575" y="5319713"/>
            <a:ext cx="228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93" name="Line 65"/>
          <p:cNvSpPr>
            <a:spLocks noChangeShapeType="1"/>
          </p:cNvSpPr>
          <p:nvPr/>
        </p:nvSpPr>
        <p:spPr bwMode="auto">
          <a:xfrm>
            <a:off x="1298575" y="5395913"/>
            <a:ext cx="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94" name="Line 66"/>
          <p:cNvSpPr>
            <a:spLocks noChangeShapeType="1"/>
          </p:cNvSpPr>
          <p:nvPr/>
        </p:nvSpPr>
        <p:spPr bwMode="auto">
          <a:xfrm>
            <a:off x="1222375" y="5776913"/>
            <a:ext cx="152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95" name="Line 67"/>
          <p:cNvSpPr>
            <a:spLocks noChangeShapeType="1"/>
          </p:cNvSpPr>
          <p:nvPr/>
        </p:nvSpPr>
        <p:spPr bwMode="auto">
          <a:xfrm>
            <a:off x="1222375" y="5853113"/>
            <a:ext cx="152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96" name="Line 68"/>
          <p:cNvSpPr>
            <a:spLocks noChangeShapeType="1"/>
          </p:cNvSpPr>
          <p:nvPr/>
        </p:nvSpPr>
        <p:spPr bwMode="auto">
          <a:xfrm flipV="1">
            <a:off x="1298575" y="5853113"/>
            <a:ext cx="0" cy="4572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9397" name="Object 69"/>
          <p:cNvGraphicFramePr>
            <a:graphicFrameLocks noChangeAspect="1"/>
          </p:cNvGraphicFramePr>
          <p:nvPr/>
        </p:nvGraphicFramePr>
        <p:xfrm>
          <a:off x="1447800" y="5472113"/>
          <a:ext cx="7016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32" name="Equation" r:id="rId19" imgW="571320" imgH="393480" progId="Equation.3">
                  <p:embed/>
                </p:oleObj>
              </mc:Choice>
              <mc:Fallback>
                <p:oleObj name="Equation" r:id="rId19" imgW="571320" imgH="393480" progId="Equation.3">
                  <p:embed/>
                  <p:pic>
                    <p:nvPicPr>
                      <p:cNvPr id="9939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472113"/>
                        <a:ext cx="7016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98" name="Text Box 70"/>
          <p:cNvSpPr txBox="1">
            <a:spLocks noChangeArrowheads="1"/>
          </p:cNvSpPr>
          <p:nvPr/>
        </p:nvSpPr>
        <p:spPr bwMode="auto">
          <a:xfrm>
            <a:off x="2387600" y="3268663"/>
            <a:ext cx="439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Times New Roman" panose="02020603050405020304" pitchFamily="18" charset="0"/>
              </a:rPr>
              <a:t>设</a:t>
            </a:r>
          </a:p>
        </p:txBody>
      </p:sp>
      <p:sp>
        <p:nvSpPr>
          <p:cNvPr id="99399" name="Text Box 71"/>
          <p:cNvSpPr txBox="1">
            <a:spLocks noChangeArrowheads="1"/>
          </p:cNvSpPr>
          <p:nvPr/>
        </p:nvSpPr>
        <p:spPr bwMode="auto">
          <a:xfrm>
            <a:off x="2401888" y="4162425"/>
            <a:ext cx="414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800" b="1">
                <a:latin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99400" name="Object 72"/>
          <p:cNvGraphicFramePr>
            <a:graphicFrameLocks noChangeAspect="1"/>
          </p:cNvGraphicFramePr>
          <p:nvPr/>
        </p:nvGraphicFramePr>
        <p:xfrm>
          <a:off x="2768600" y="4113213"/>
          <a:ext cx="18145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33" name="Equation" r:id="rId21" imgW="1117440" imgH="406080" progId="Equation.3">
                  <p:embed/>
                </p:oleObj>
              </mc:Choice>
              <mc:Fallback>
                <p:oleObj name="Equation" r:id="rId21" imgW="1117440" imgH="406080" progId="Equation.3">
                  <p:embed/>
                  <p:pic>
                    <p:nvPicPr>
                      <p:cNvPr id="9940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600" y="4113213"/>
                        <a:ext cx="1814513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401" name="Text Box 73"/>
          <p:cNvSpPr txBox="1">
            <a:spLocks noChangeArrowheads="1"/>
          </p:cNvSpPr>
          <p:nvPr/>
        </p:nvSpPr>
        <p:spPr bwMode="auto">
          <a:xfrm>
            <a:off x="2354263" y="5910263"/>
            <a:ext cx="439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Times New Roman" panose="02020603050405020304" pitchFamily="18" charset="0"/>
              </a:rPr>
              <a:t>则</a:t>
            </a:r>
            <a:endParaRPr kumimoji="1" lang="zh-CN" altLang="en-US" sz="1400" b="1">
              <a:latin typeface="Times New Roman" panose="02020603050405020304" pitchFamily="18" charset="0"/>
            </a:endParaRPr>
          </a:p>
        </p:txBody>
      </p:sp>
      <p:graphicFrame>
        <p:nvGraphicFramePr>
          <p:cNvPr id="99402" name="Object 74"/>
          <p:cNvGraphicFramePr>
            <a:graphicFrameLocks noChangeAspect="1"/>
          </p:cNvGraphicFramePr>
          <p:nvPr/>
        </p:nvGraphicFramePr>
        <p:xfrm>
          <a:off x="4679950" y="3773488"/>
          <a:ext cx="1036638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34" name="Equation" r:id="rId23" imgW="596880" imgH="457200" progId="Equation.3">
                  <p:embed/>
                </p:oleObj>
              </mc:Choice>
              <mc:Fallback>
                <p:oleObj name="Equation" r:id="rId23" imgW="596880" imgH="457200" progId="Equation.3">
                  <p:embed/>
                  <p:pic>
                    <p:nvPicPr>
                      <p:cNvPr id="99402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0" y="3773488"/>
                        <a:ext cx="1036638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403" name="Object 75"/>
          <p:cNvGraphicFramePr>
            <a:graphicFrameLocks noChangeAspect="1"/>
          </p:cNvGraphicFramePr>
          <p:nvPr/>
        </p:nvGraphicFramePr>
        <p:xfrm>
          <a:off x="4613275" y="5602288"/>
          <a:ext cx="10668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35" name="Equation" r:id="rId25" imgW="736560" imgH="457200" progId="Equation.3">
                  <p:embed/>
                </p:oleObj>
              </mc:Choice>
              <mc:Fallback>
                <p:oleObj name="Equation" r:id="rId25" imgW="736560" imgH="457200" progId="Equation.3">
                  <p:embed/>
                  <p:pic>
                    <p:nvPicPr>
                      <p:cNvPr id="99403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275" y="5602288"/>
                        <a:ext cx="106680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404" name="Text Box 76"/>
          <p:cNvSpPr txBox="1">
            <a:spLocks noChangeArrowheads="1"/>
          </p:cNvSpPr>
          <p:nvPr/>
        </p:nvSpPr>
        <p:spPr bwMode="auto">
          <a:xfrm>
            <a:off x="5548313" y="4557713"/>
            <a:ext cx="1301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600" b="1" i="1">
                <a:latin typeface="Times New Roman" panose="02020603050405020304" pitchFamily="18" charset="0"/>
              </a:rPr>
              <a:t>U</a:t>
            </a:r>
            <a:r>
              <a:rPr kumimoji="1" lang="zh-CN" altLang="en-US" sz="1600" b="1">
                <a:latin typeface="Times New Roman" panose="02020603050405020304" pitchFamily="18" charset="0"/>
              </a:rPr>
              <a:t>超前 </a:t>
            </a:r>
            <a:r>
              <a:rPr kumimoji="1" lang="en-US" altLang="zh-CN" sz="1600" b="1" i="1">
                <a:latin typeface="Times New Roman" panose="02020603050405020304" pitchFamily="18" charset="0"/>
              </a:rPr>
              <a:t>i </a:t>
            </a:r>
            <a:r>
              <a:rPr kumimoji="1" lang="en-US" altLang="zh-CN" sz="1600" b="1">
                <a:latin typeface="Times New Roman" panose="02020603050405020304" pitchFamily="18" charset="0"/>
              </a:rPr>
              <a:t>90°</a:t>
            </a:r>
          </a:p>
        </p:txBody>
      </p:sp>
      <p:grpSp>
        <p:nvGrpSpPr>
          <p:cNvPr id="99405" name="Group 77"/>
          <p:cNvGrpSpPr>
            <a:grpSpLocks/>
          </p:cNvGrpSpPr>
          <p:nvPr/>
        </p:nvGrpSpPr>
        <p:grpSpPr bwMode="auto">
          <a:xfrm>
            <a:off x="5816600" y="3316288"/>
            <a:ext cx="768350" cy="990600"/>
            <a:chOff x="3600" y="1968"/>
            <a:chExt cx="484" cy="624"/>
          </a:xfrm>
        </p:grpSpPr>
        <p:sp>
          <p:nvSpPr>
            <p:cNvPr id="99406" name="Line 78"/>
            <p:cNvSpPr>
              <a:spLocks noChangeShapeType="1"/>
            </p:cNvSpPr>
            <p:nvPr/>
          </p:nvSpPr>
          <p:spPr bwMode="auto">
            <a:xfrm>
              <a:off x="3600" y="2592"/>
              <a:ext cx="4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9407" name="Object 79"/>
            <p:cNvGraphicFramePr>
              <a:graphicFrameLocks noChangeAspect="1"/>
            </p:cNvGraphicFramePr>
            <p:nvPr/>
          </p:nvGraphicFramePr>
          <p:xfrm>
            <a:off x="3653" y="1968"/>
            <a:ext cx="191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836" name="公式" r:id="rId27" imgW="164880" imgH="203040" progId="Equation.3">
                    <p:embed/>
                  </p:oleObj>
                </mc:Choice>
                <mc:Fallback>
                  <p:oleObj name="公式" r:id="rId27" imgW="164880" imgH="203040" progId="Equation.3">
                    <p:embed/>
                    <p:pic>
                      <p:nvPicPr>
                        <p:cNvPr id="99407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3" y="1968"/>
                          <a:ext cx="191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408" name="Object 80"/>
            <p:cNvGraphicFramePr>
              <a:graphicFrameLocks noChangeAspect="1"/>
            </p:cNvGraphicFramePr>
            <p:nvPr/>
          </p:nvGraphicFramePr>
          <p:xfrm>
            <a:off x="3936" y="2352"/>
            <a:ext cx="148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837" name="公式" r:id="rId28" imgW="126720" imgH="190440" progId="Equation.3">
                    <p:embed/>
                  </p:oleObj>
                </mc:Choice>
                <mc:Fallback>
                  <p:oleObj name="公式" r:id="rId28" imgW="126720" imgH="190440" progId="Equation.3">
                    <p:embed/>
                    <p:pic>
                      <p:nvPicPr>
                        <p:cNvPr id="99408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352"/>
                          <a:ext cx="148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409" name="Line 81"/>
            <p:cNvSpPr>
              <a:spLocks noChangeShapeType="1"/>
            </p:cNvSpPr>
            <p:nvPr/>
          </p:nvSpPr>
          <p:spPr bwMode="auto">
            <a:xfrm flipV="1">
              <a:off x="3600" y="2112"/>
              <a:ext cx="0" cy="4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9410" name="Group 82"/>
          <p:cNvGrpSpPr>
            <a:grpSpLocks/>
          </p:cNvGrpSpPr>
          <p:nvPr/>
        </p:nvGrpSpPr>
        <p:grpSpPr bwMode="auto">
          <a:xfrm>
            <a:off x="5867400" y="5091113"/>
            <a:ext cx="685800" cy="795337"/>
            <a:chOff x="3648" y="3216"/>
            <a:chExt cx="432" cy="501"/>
          </a:xfrm>
        </p:grpSpPr>
        <p:sp>
          <p:nvSpPr>
            <p:cNvPr id="99411" name="Line 83"/>
            <p:cNvSpPr>
              <a:spLocks noChangeShapeType="1"/>
            </p:cNvSpPr>
            <p:nvPr/>
          </p:nvSpPr>
          <p:spPr bwMode="auto">
            <a:xfrm>
              <a:off x="3648" y="321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9412" name="Object 84"/>
            <p:cNvGraphicFramePr>
              <a:graphicFrameLocks noChangeAspect="1"/>
            </p:cNvGraphicFramePr>
            <p:nvPr/>
          </p:nvGraphicFramePr>
          <p:xfrm>
            <a:off x="3696" y="3504"/>
            <a:ext cx="172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838" name="公式" r:id="rId29" imgW="164880" imgH="203040" progId="Equation.3">
                    <p:embed/>
                  </p:oleObj>
                </mc:Choice>
                <mc:Fallback>
                  <p:oleObj name="公式" r:id="rId29" imgW="164880" imgH="203040" progId="Equation.3">
                    <p:embed/>
                    <p:pic>
                      <p:nvPicPr>
                        <p:cNvPr id="99412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504"/>
                          <a:ext cx="172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413" name="Object 85"/>
            <p:cNvGraphicFramePr>
              <a:graphicFrameLocks noChangeAspect="1"/>
            </p:cNvGraphicFramePr>
            <p:nvPr/>
          </p:nvGraphicFramePr>
          <p:xfrm>
            <a:off x="3936" y="3264"/>
            <a:ext cx="12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839" name="公式" r:id="rId30" imgW="126720" imgH="190440" progId="Equation.3">
                    <p:embed/>
                  </p:oleObj>
                </mc:Choice>
                <mc:Fallback>
                  <p:oleObj name="公式" r:id="rId30" imgW="126720" imgH="190440" progId="Equation.3">
                    <p:embed/>
                    <p:pic>
                      <p:nvPicPr>
                        <p:cNvPr id="99413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3264"/>
                          <a:ext cx="12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414" name="Line 86"/>
            <p:cNvSpPr>
              <a:spLocks noChangeShapeType="1"/>
            </p:cNvSpPr>
            <p:nvPr/>
          </p:nvSpPr>
          <p:spPr bwMode="auto">
            <a:xfrm flipV="1">
              <a:off x="3648" y="3216"/>
              <a:ext cx="0" cy="4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99415" name="Object 87"/>
          <p:cNvGraphicFramePr>
            <a:graphicFrameLocks noChangeAspect="1"/>
          </p:cNvGraphicFramePr>
          <p:nvPr/>
        </p:nvGraphicFramePr>
        <p:xfrm>
          <a:off x="6727825" y="3849688"/>
          <a:ext cx="8826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40" name="Equation" r:id="rId31" imgW="609480" imgH="228600" progId="Equation.3">
                  <p:embed/>
                </p:oleObj>
              </mc:Choice>
              <mc:Fallback>
                <p:oleObj name="Equation" r:id="rId31" imgW="609480" imgH="228600" progId="Equation.3">
                  <p:embed/>
                  <p:pic>
                    <p:nvPicPr>
                      <p:cNvPr id="99415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5" y="3849688"/>
                        <a:ext cx="8826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416" name="Object 88"/>
          <p:cNvGraphicFramePr>
            <a:graphicFrameLocks noChangeAspect="1"/>
          </p:cNvGraphicFramePr>
          <p:nvPr/>
        </p:nvGraphicFramePr>
        <p:xfrm>
          <a:off x="6650038" y="5472113"/>
          <a:ext cx="952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41" name="Equation" r:id="rId33" imgW="711000" imgH="241200" progId="Equation.3">
                  <p:embed/>
                </p:oleObj>
              </mc:Choice>
              <mc:Fallback>
                <p:oleObj name="Equation" r:id="rId33" imgW="711000" imgH="241200" progId="Equation.3">
                  <p:embed/>
                  <p:pic>
                    <p:nvPicPr>
                      <p:cNvPr id="99416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0038" y="5472113"/>
                        <a:ext cx="952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417" name="Text Box 89"/>
          <p:cNvSpPr txBox="1">
            <a:spLocks noChangeArrowheads="1"/>
          </p:cNvSpPr>
          <p:nvPr/>
        </p:nvSpPr>
        <p:spPr bwMode="auto">
          <a:xfrm>
            <a:off x="7861300" y="3860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99418" name="Text Box 90"/>
          <p:cNvSpPr txBox="1">
            <a:spLocks noChangeArrowheads="1"/>
          </p:cNvSpPr>
          <p:nvPr/>
        </p:nvSpPr>
        <p:spPr bwMode="auto">
          <a:xfrm>
            <a:off x="7839075" y="55483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>
                <a:latin typeface="Times New Roman" panose="02020603050405020304" pitchFamily="18" charset="0"/>
              </a:rPr>
              <a:t>0</a:t>
            </a:r>
          </a:p>
        </p:txBody>
      </p:sp>
      <p:graphicFrame>
        <p:nvGraphicFramePr>
          <p:cNvPr id="99419" name="Object 91"/>
          <p:cNvGraphicFramePr>
            <a:graphicFrameLocks noChangeAspect="1"/>
          </p:cNvGraphicFramePr>
          <p:nvPr/>
        </p:nvGraphicFramePr>
        <p:xfrm>
          <a:off x="8453438" y="3600450"/>
          <a:ext cx="69056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42" name="Equation" r:id="rId35" imgW="380880" imgH="457200" progId="Equation.3">
                  <p:embed/>
                </p:oleObj>
              </mc:Choice>
              <mc:Fallback>
                <p:oleObj name="Equation" r:id="rId35" imgW="380880" imgH="457200" progId="Equation.3">
                  <p:embed/>
                  <p:pic>
                    <p:nvPicPr>
                      <p:cNvPr id="99419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3438" y="3600450"/>
                        <a:ext cx="690562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420" name="Text Box 92"/>
          <p:cNvSpPr txBox="1">
            <a:spLocks noChangeArrowheads="1"/>
          </p:cNvSpPr>
          <p:nvPr/>
        </p:nvSpPr>
        <p:spPr bwMode="auto">
          <a:xfrm>
            <a:off x="1504950" y="1111250"/>
            <a:ext cx="64135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kumimoji="1" lang="zh-CN" altLang="en-US" sz="1800" b="1">
                <a:latin typeface="Times New Roman" panose="02020603050405020304" pitchFamily="18" charset="0"/>
              </a:rPr>
              <a:t>时域</a:t>
            </a:r>
          </a:p>
          <a:p>
            <a:pPr algn="l">
              <a:lnSpc>
                <a:spcPct val="60000"/>
              </a:lnSpc>
              <a:spcBef>
                <a:spcPct val="50000"/>
              </a:spcBef>
            </a:pPr>
            <a:r>
              <a:rPr kumimoji="1" lang="zh-CN" altLang="en-US" sz="1800" b="1">
                <a:latin typeface="Times New Roman" panose="02020603050405020304" pitchFamily="18" charset="0"/>
              </a:rPr>
              <a:t>关系</a:t>
            </a:r>
          </a:p>
        </p:txBody>
      </p:sp>
      <p:graphicFrame>
        <p:nvGraphicFramePr>
          <p:cNvPr id="99421" name="Object 93"/>
          <p:cNvGraphicFramePr>
            <a:graphicFrameLocks noChangeAspect="1"/>
          </p:cNvGraphicFramePr>
          <p:nvPr/>
        </p:nvGraphicFramePr>
        <p:xfrm>
          <a:off x="4616450" y="3513138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43" name="公式" r:id="rId37" imgW="114120" imgH="215640" progId="Equation.3">
                  <p:embed/>
                </p:oleObj>
              </mc:Choice>
              <mc:Fallback>
                <p:oleObj name="公式" r:id="rId37" imgW="114120" imgH="215640" progId="Equation.3">
                  <p:embed/>
                  <p:pic>
                    <p:nvPicPr>
                      <p:cNvPr id="99421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3513138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422" name="Line 94"/>
          <p:cNvSpPr>
            <a:spLocks noChangeShapeType="1"/>
          </p:cNvSpPr>
          <p:nvPr/>
        </p:nvSpPr>
        <p:spPr bwMode="auto">
          <a:xfrm flipV="1">
            <a:off x="1295400" y="2119313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423" name="Text Box 95"/>
          <p:cNvSpPr txBox="1">
            <a:spLocks noChangeArrowheads="1"/>
          </p:cNvSpPr>
          <p:nvPr/>
        </p:nvSpPr>
        <p:spPr bwMode="auto">
          <a:xfrm>
            <a:off x="685800" y="2043113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99424" name="Text Box 96"/>
          <p:cNvSpPr txBox="1">
            <a:spLocks noChangeArrowheads="1"/>
          </p:cNvSpPr>
          <p:nvPr/>
        </p:nvSpPr>
        <p:spPr bwMode="auto">
          <a:xfrm>
            <a:off x="762000" y="2728913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000" b="1"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99425" name="Text Box 97"/>
          <p:cNvSpPr txBox="1">
            <a:spLocks noChangeArrowheads="1"/>
          </p:cNvSpPr>
          <p:nvPr/>
        </p:nvSpPr>
        <p:spPr bwMode="auto">
          <a:xfrm>
            <a:off x="1119188" y="3406775"/>
            <a:ext cx="25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i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99426" name="Text Box 98"/>
          <p:cNvSpPr txBox="1">
            <a:spLocks noChangeArrowheads="1"/>
          </p:cNvSpPr>
          <p:nvPr/>
        </p:nvSpPr>
        <p:spPr bwMode="auto">
          <a:xfrm>
            <a:off x="708025" y="4002088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i="1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99427" name="Text Box 99"/>
          <p:cNvSpPr txBox="1">
            <a:spLocks noChangeArrowheads="1"/>
          </p:cNvSpPr>
          <p:nvPr/>
        </p:nvSpPr>
        <p:spPr bwMode="auto">
          <a:xfrm>
            <a:off x="708025" y="3697288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99428" name="Text Box 100"/>
          <p:cNvSpPr txBox="1">
            <a:spLocks noChangeArrowheads="1"/>
          </p:cNvSpPr>
          <p:nvPr/>
        </p:nvSpPr>
        <p:spPr bwMode="auto">
          <a:xfrm>
            <a:off x="784225" y="4383088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000" b="1"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99429" name="Text Box 101"/>
          <p:cNvSpPr txBox="1">
            <a:spLocks noChangeArrowheads="1"/>
          </p:cNvSpPr>
          <p:nvPr/>
        </p:nvSpPr>
        <p:spPr bwMode="auto">
          <a:xfrm>
            <a:off x="1096963" y="5029200"/>
            <a:ext cx="25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i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99430" name="Text Box 102"/>
          <p:cNvSpPr txBox="1">
            <a:spLocks noChangeArrowheads="1"/>
          </p:cNvSpPr>
          <p:nvPr/>
        </p:nvSpPr>
        <p:spPr bwMode="auto">
          <a:xfrm>
            <a:off x="685800" y="562451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i="1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99431" name="Text Box 103"/>
          <p:cNvSpPr txBox="1">
            <a:spLocks noChangeArrowheads="1"/>
          </p:cNvSpPr>
          <p:nvPr/>
        </p:nvSpPr>
        <p:spPr bwMode="auto">
          <a:xfrm>
            <a:off x="685800" y="5319713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99432" name="Text Box 104"/>
          <p:cNvSpPr txBox="1">
            <a:spLocks noChangeArrowheads="1"/>
          </p:cNvSpPr>
          <p:nvPr/>
        </p:nvSpPr>
        <p:spPr bwMode="auto">
          <a:xfrm>
            <a:off x="762000" y="6005513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000" b="1">
                <a:latin typeface="Times New Roman" panose="02020603050405020304" pitchFamily="18" charset="0"/>
              </a:rPr>
              <a:t>-</a:t>
            </a:r>
          </a:p>
        </p:txBody>
      </p:sp>
      <p:graphicFrame>
        <p:nvGraphicFramePr>
          <p:cNvPr id="99433" name="Object 105"/>
          <p:cNvGraphicFramePr>
            <a:graphicFrameLocks noChangeAspect="1"/>
          </p:cNvGraphicFramePr>
          <p:nvPr/>
        </p:nvGraphicFramePr>
        <p:xfrm>
          <a:off x="2935288" y="3322638"/>
          <a:ext cx="160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44" name="Equation" r:id="rId39" imgW="863280" imgH="215640" progId="Equation.3">
                  <p:embed/>
                </p:oleObj>
              </mc:Choice>
              <mc:Fallback>
                <p:oleObj name="Equation" r:id="rId39" imgW="863280" imgH="215640" progId="Equation.3">
                  <p:embed/>
                  <p:pic>
                    <p:nvPicPr>
                      <p:cNvPr id="99433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3322638"/>
                        <a:ext cx="1600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434" name="Text Box 106"/>
          <p:cNvSpPr txBox="1">
            <a:spLocks noChangeArrowheads="1"/>
          </p:cNvSpPr>
          <p:nvPr/>
        </p:nvSpPr>
        <p:spPr bwMode="auto">
          <a:xfrm>
            <a:off x="2320925" y="5132388"/>
            <a:ext cx="439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>
                <a:latin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99435" name="Object 107"/>
          <p:cNvGraphicFramePr>
            <a:graphicFrameLocks noChangeAspect="1"/>
          </p:cNvGraphicFramePr>
          <p:nvPr/>
        </p:nvGraphicFramePr>
        <p:xfrm>
          <a:off x="7677150" y="2162175"/>
          <a:ext cx="5762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45" name="Equation" r:id="rId40" imgW="317160" imgH="406080" progId="Equation.3">
                  <p:embed/>
                </p:oleObj>
              </mc:Choice>
              <mc:Fallback>
                <p:oleObj name="Equation" r:id="rId40" imgW="317160" imgH="406080" progId="Equation.3">
                  <p:embed/>
                  <p:pic>
                    <p:nvPicPr>
                      <p:cNvPr id="99435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150" y="2162175"/>
                        <a:ext cx="57626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436" name="Object 108"/>
          <p:cNvGraphicFramePr>
            <a:graphicFrameLocks noChangeAspect="1"/>
          </p:cNvGraphicFramePr>
          <p:nvPr/>
        </p:nvGraphicFramePr>
        <p:xfrm>
          <a:off x="8416925" y="5243513"/>
          <a:ext cx="6159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46" name="公式" r:id="rId42" imgW="317160" imgH="203040" progId="Equation.3">
                  <p:embed/>
                </p:oleObj>
              </mc:Choice>
              <mc:Fallback>
                <p:oleObj name="公式" r:id="rId42" imgW="317160" imgH="203040" progId="Equation.3">
                  <p:embed/>
                  <p:pic>
                    <p:nvPicPr>
                      <p:cNvPr id="99436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6925" y="5243513"/>
                        <a:ext cx="6159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437" name="Object 109"/>
          <p:cNvGraphicFramePr>
            <a:graphicFrameLocks noChangeAspect="1"/>
          </p:cNvGraphicFramePr>
          <p:nvPr/>
        </p:nvGraphicFramePr>
        <p:xfrm>
          <a:off x="8523288" y="5700713"/>
          <a:ext cx="5635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47" name="公式" r:id="rId44" imgW="380880" imgH="241200" progId="Equation.3">
                  <p:embed/>
                </p:oleObj>
              </mc:Choice>
              <mc:Fallback>
                <p:oleObj name="公式" r:id="rId44" imgW="380880" imgH="241200" progId="Equation.3">
                  <p:embed/>
                  <p:pic>
                    <p:nvPicPr>
                      <p:cNvPr id="99437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3288" y="5700713"/>
                        <a:ext cx="56356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438" name="Object 110"/>
          <p:cNvGraphicFramePr>
            <a:graphicFrameLocks noChangeAspect="1"/>
          </p:cNvGraphicFramePr>
          <p:nvPr/>
        </p:nvGraphicFramePr>
        <p:xfrm>
          <a:off x="3048000" y="5167313"/>
          <a:ext cx="160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48" name="Equation" r:id="rId46" imgW="863280" imgH="215640" progId="Equation.3">
                  <p:embed/>
                </p:oleObj>
              </mc:Choice>
              <mc:Fallback>
                <p:oleObj name="Equation" r:id="rId46" imgW="863280" imgH="215640" progId="Equation.3">
                  <p:embed/>
                  <p:pic>
                    <p:nvPicPr>
                      <p:cNvPr id="99438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167313"/>
                        <a:ext cx="1600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439" name="Object 111"/>
          <p:cNvGraphicFramePr>
            <a:graphicFrameLocks noChangeAspect="1"/>
          </p:cNvGraphicFramePr>
          <p:nvPr/>
        </p:nvGraphicFramePr>
        <p:xfrm>
          <a:off x="2776538" y="5810250"/>
          <a:ext cx="1890712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49" name="Equation" r:id="rId47" imgW="1117440" imgH="406080" progId="Equation.3">
                  <p:embed/>
                </p:oleObj>
              </mc:Choice>
              <mc:Fallback>
                <p:oleObj name="Equation" r:id="rId47" imgW="1117440" imgH="406080" progId="Equation.3">
                  <p:embed/>
                  <p:pic>
                    <p:nvPicPr>
                      <p:cNvPr id="99439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538" y="5810250"/>
                        <a:ext cx="1890712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440" name="Text Box 112"/>
          <p:cNvSpPr txBox="1">
            <a:spLocks noChangeArrowheads="1"/>
          </p:cNvSpPr>
          <p:nvPr/>
        </p:nvSpPr>
        <p:spPr bwMode="auto">
          <a:xfrm>
            <a:off x="5529263" y="6157913"/>
            <a:ext cx="13192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600" b="1" i="1">
                <a:latin typeface="Times New Roman" panose="02020603050405020304" pitchFamily="18" charset="0"/>
              </a:rPr>
              <a:t> </a:t>
            </a:r>
            <a:r>
              <a:rPr kumimoji="1" lang="en-US" altLang="zh-CN" sz="1600" b="1" i="1">
                <a:latin typeface="Times New Roman" panose="02020603050405020304" pitchFamily="18" charset="0"/>
              </a:rPr>
              <a:t>u</a:t>
            </a:r>
            <a:r>
              <a:rPr kumimoji="1" lang="zh-CN" altLang="en-US" sz="1600" b="1">
                <a:latin typeface="Times New Roman" panose="02020603050405020304" pitchFamily="18" charset="0"/>
              </a:rPr>
              <a:t>滞后 </a:t>
            </a:r>
            <a:r>
              <a:rPr kumimoji="1" lang="en-US" altLang="zh-CN" sz="1600" b="1" i="1">
                <a:latin typeface="Times New Roman" panose="02020603050405020304" pitchFamily="18" charset="0"/>
              </a:rPr>
              <a:t>i </a:t>
            </a:r>
            <a:r>
              <a:rPr kumimoji="1" lang="en-US" altLang="zh-CN" sz="1600" b="1">
                <a:latin typeface="Times New Roman" panose="02020603050405020304" pitchFamily="18" charset="0"/>
              </a:rPr>
              <a:t>90°</a:t>
            </a:r>
          </a:p>
        </p:txBody>
      </p:sp>
      <p:sp>
        <p:nvSpPr>
          <p:cNvPr id="99441" name="Line 113"/>
          <p:cNvSpPr>
            <a:spLocks noChangeShapeType="1"/>
          </p:cNvSpPr>
          <p:nvPr/>
        </p:nvSpPr>
        <p:spPr bwMode="auto">
          <a:xfrm flipH="1">
            <a:off x="2220913" y="1354138"/>
            <a:ext cx="696912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448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9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4376"/>
            <a:ext cx="9144000" cy="564239"/>
          </a:xfrm>
          <a:prstGeom prst="round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55000" cap="flat" cmpd="thickThin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457200"/>
            <a:r>
              <a:rPr lang="en-US" altLang="zh-CN" sz="3200" dirty="0">
                <a:solidFill>
                  <a:schemeClr val="bg1"/>
                </a:solidFill>
                <a:latin typeface="+mj-ea"/>
                <a:cs typeface="+mn-cs"/>
              </a:rPr>
              <a:t>4.4　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电阻、电感与电容元件串联的交流电路</a:t>
            </a:r>
          </a:p>
        </p:txBody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35025" y="4829144"/>
            <a:ext cx="2738264" cy="400110"/>
          </a:xfrm>
          <a:prstGeom prst="rect">
            <a:avLst/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根据</a:t>
            </a:r>
            <a:r>
              <a:rPr lang="en-US" altLang="zh-CN" sz="20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sz="20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KVL</a:t>
            </a:r>
            <a:r>
              <a:rPr lang="en-US" altLang="zh-CN" sz="20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可列出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558800" y="980728"/>
            <a:ext cx="2852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1．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电压电流关系</a:t>
            </a:r>
          </a:p>
        </p:txBody>
      </p:sp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558800" y="5257800"/>
          <a:ext cx="31750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94" name="Equation" r:id="rId3" imgW="3174840" imgH="1193760" progId="Equation.3">
                  <p:embed/>
                </p:oleObj>
              </mc:Choice>
              <mc:Fallback>
                <p:oleObj name="Equation" r:id="rId3" imgW="3174840" imgH="1193760" progId="Equation.3">
                  <p:embed/>
                  <p:pic>
                    <p:nvPicPr>
                      <p:cNvPr id="25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5257800"/>
                        <a:ext cx="31750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756847"/>
              </p:ext>
            </p:extLst>
          </p:nvPr>
        </p:nvGraphicFramePr>
        <p:xfrm>
          <a:off x="5151438" y="5316239"/>
          <a:ext cx="24209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95" name="Equation" r:id="rId5" imgW="2476440" imgH="419040" progId="Equation.3">
                  <p:embed/>
                </p:oleObj>
              </mc:Choice>
              <mc:Fallback>
                <p:oleObj name="Equation" r:id="rId5" imgW="2476440" imgH="419040" progId="Equation.3">
                  <p:embed/>
                  <p:pic>
                    <p:nvPicPr>
                      <p:cNvPr id="2564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8" y="5316239"/>
                        <a:ext cx="242093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230558"/>
              </p:ext>
            </p:extLst>
          </p:nvPr>
        </p:nvGraphicFramePr>
        <p:xfrm>
          <a:off x="5607050" y="5773439"/>
          <a:ext cx="2501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96" name="Equation" r:id="rId7" imgW="2743200" imgH="419040" progId="Equation.3">
                  <p:embed/>
                </p:oleObj>
              </mc:Choice>
              <mc:Fallback>
                <p:oleObj name="Equation" r:id="rId7" imgW="2743200" imgH="419040" progId="Equation.3">
                  <p:embed/>
                  <p:pic>
                    <p:nvPicPr>
                      <p:cNvPr id="25641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5773439"/>
                        <a:ext cx="2501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983107"/>
              </p:ext>
            </p:extLst>
          </p:nvPr>
        </p:nvGraphicFramePr>
        <p:xfrm>
          <a:off x="5651500" y="6233814"/>
          <a:ext cx="240982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97" name="Equation" r:id="rId9" imgW="2768400" imgH="419040" progId="Equation.3">
                  <p:embed/>
                </p:oleObj>
              </mc:Choice>
              <mc:Fallback>
                <p:oleObj name="Equation" r:id="rId9" imgW="2768400" imgH="419040" progId="Equation.3">
                  <p:embed/>
                  <p:pic>
                    <p:nvPicPr>
                      <p:cNvPr id="25642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6233814"/>
                        <a:ext cx="2409825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3" name="Object 74"/>
          <p:cNvGraphicFramePr>
            <a:graphicFrameLocks noChangeAspect="1"/>
          </p:cNvGraphicFramePr>
          <p:nvPr/>
        </p:nvGraphicFramePr>
        <p:xfrm>
          <a:off x="7164388" y="3176588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98" r:id="rId11" imgW="192401" imgH="422902" progId="Equation.3">
                  <p:embed/>
                </p:oleObj>
              </mc:Choice>
              <mc:Fallback>
                <p:oleObj r:id="rId11" imgW="192401" imgH="422902" progId="Equation.3">
                  <p:embed/>
                  <p:pic>
                    <p:nvPicPr>
                      <p:cNvPr id="100363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3176588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75" name="Text Box 75"/>
          <p:cNvSpPr txBox="1">
            <a:spLocks noChangeArrowheads="1"/>
          </p:cNvSpPr>
          <p:nvPr/>
        </p:nvSpPr>
        <p:spPr bwMode="auto">
          <a:xfrm>
            <a:off x="6834188" y="4010025"/>
            <a:ext cx="7842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i="1">
                <a:solidFill>
                  <a:srgbClr val="FF0066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zh-CN" sz="2200">
                <a:solidFill>
                  <a:srgbClr val="FF0066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200" b="1" i="1">
                <a:solidFill>
                  <a:srgbClr val="FF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00" b="1" i="1" baseline="-25000">
                <a:solidFill>
                  <a:srgbClr val="FF0066"/>
                </a:solidFill>
                <a:latin typeface="Times New Roman" panose="02020603050405020304" pitchFamily="18" charset="0"/>
              </a:rPr>
              <a:t>C</a:t>
            </a:r>
            <a:endParaRPr lang="en-US" altLang="zh-CN" sz="2200" b="1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6804025" y="2486025"/>
            <a:ext cx="3698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sz="2200" b="1" i="1">
                <a:solidFill>
                  <a:srgbClr val="FF0066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25677" name="Text Box 77"/>
          <p:cNvSpPr txBox="1">
            <a:spLocks noChangeArrowheads="1"/>
          </p:cNvSpPr>
          <p:nvPr/>
        </p:nvSpPr>
        <p:spPr bwMode="auto">
          <a:xfrm>
            <a:off x="6826250" y="3248025"/>
            <a:ext cx="5635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rgbClr val="FF0066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200" b="1" i="1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00" b="1" i="1" baseline="-25000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endParaRPr lang="en-US" altLang="zh-CN" sz="2200" b="1">
              <a:solidFill>
                <a:srgbClr val="FF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5681" name="Text Box 81"/>
          <p:cNvSpPr txBox="1">
            <a:spLocks noChangeArrowheads="1"/>
          </p:cNvSpPr>
          <p:nvPr/>
        </p:nvSpPr>
        <p:spPr bwMode="auto">
          <a:xfrm>
            <a:off x="5468510" y="4762500"/>
            <a:ext cx="2353529" cy="400110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000" b="1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KVL</a:t>
            </a:r>
            <a:r>
              <a:rPr lang="zh-CN" altLang="en-US" sz="2000" b="1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相量表示式为</a:t>
            </a:r>
          </a:p>
        </p:txBody>
      </p:sp>
      <p:sp>
        <p:nvSpPr>
          <p:cNvPr id="100370" name="Rectangle 82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0371" name="Rectangle 83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0372" name="Rectangle 8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2" name="Group 87"/>
          <p:cNvGrpSpPr>
            <a:grpSpLocks/>
          </p:cNvGrpSpPr>
          <p:nvPr/>
        </p:nvGrpSpPr>
        <p:grpSpPr bwMode="auto">
          <a:xfrm>
            <a:off x="920750" y="1766888"/>
            <a:ext cx="1608138" cy="2979737"/>
            <a:chOff x="580" y="1113"/>
            <a:chExt cx="1013" cy="1877"/>
          </a:xfrm>
        </p:grpSpPr>
        <p:grpSp>
          <p:nvGrpSpPr>
            <p:cNvPr id="100374" name="Group 86"/>
            <p:cNvGrpSpPr>
              <a:grpSpLocks/>
            </p:cNvGrpSpPr>
            <p:nvPr/>
          </p:nvGrpSpPr>
          <p:grpSpPr bwMode="auto">
            <a:xfrm>
              <a:off x="580" y="1113"/>
              <a:ext cx="1013" cy="1877"/>
              <a:chOff x="580" y="1113"/>
              <a:chExt cx="1013" cy="1877"/>
            </a:xfrm>
          </p:grpSpPr>
          <p:sp>
            <p:nvSpPr>
              <p:cNvPr id="100375" name="Text Box 7"/>
              <p:cNvSpPr txBox="1">
                <a:spLocks noChangeArrowheads="1"/>
              </p:cNvSpPr>
              <p:nvPr/>
            </p:nvSpPr>
            <p:spPr bwMode="auto">
              <a:xfrm>
                <a:off x="978" y="2721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0376" name="Text Box 8"/>
              <p:cNvSpPr txBox="1">
                <a:spLocks noChangeArrowheads="1"/>
              </p:cNvSpPr>
              <p:nvPr/>
            </p:nvSpPr>
            <p:spPr bwMode="auto">
              <a:xfrm>
                <a:off x="972" y="2457"/>
                <a:ext cx="2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0377" name="Text Box 9"/>
              <p:cNvSpPr txBox="1">
                <a:spLocks noChangeArrowheads="1"/>
              </p:cNvSpPr>
              <p:nvPr/>
            </p:nvSpPr>
            <p:spPr bwMode="auto">
              <a:xfrm flipH="1">
                <a:off x="1350" y="2169"/>
                <a:ext cx="22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378" name="Text Box 14"/>
              <p:cNvSpPr txBox="1">
                <a:spLocks noChangeArrowheads="1"/>
              </p:cNvSpPr>
              <p:nvPr/>
            </p:nvSpPr>
            <p:spPr bwMode="auto">
              <a:xfrm>
                <a:off x="618" y="2625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0379" name="Text Box 15"/>
              <p:cNvSpPr txBox="1">
                <a:spLocks noChangeArrowheads="1"/>
              </p:cNvSpPr>
              <p:nvPr/>
            </p:nvSpPr>
            <p:spPr bwMode="auto">
              <a:xfrm>
                <a:off x="580" y="1473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0380" name="Text Box 16"/>
              <p:cNvSpPr txBox="1">
                <a:spLocks noChangeArrowheads="1"/>
              </p:cNvSpPr>
              <p:nvPr/>
            </p:nvSpPr>
            <p:spPr bwMode="auto">
              <a:xfrm>
                <a:off x="604" y="2025"/>
                <a:ext cx="21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381" name="未知"/>
              <p:cNvSpPr>
                <a:spLocks/>
              </p:cNvSpPr>
              <p:nvPr/>
            </p:nvSpPr>
            <p:spPr bwMode="auto">
              <a:xfrm>
                <a:off x="696" y="1440"/>
                <a:ext cx="552" cy="720"/>
              </a:xfrm>
              <a:custGeom>
                <a:avLst/>
                <a:gdLst>
                  <a:gd name="T0" fmla="*/ 0 w 480"/>
                  <a:gd name="T1" fmla="*/ 0 h 288"/>
                  <a:gd name="T2" fmla="*/ 552 w 480"/>
                  <a:gd name="T3" fmla="*/ 0 h 288"/>
                  <a:gd name="T4" fmla="*/ 552 w 480"/>
                  <a:gd name="T5" fmla="*/ 720 h 28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288"/>
                  <a:gd name="T11" fmla="*/ 480 w 480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288">
                    <a:moveTo>
                      <a:pt x="0" y="0"/>
                    </a:moveTo>
                    <a:lnTo>
                      <a:pt x="480" y="0"/>
                    </a:lnTo>
                    <a:lnTo>
                      <a:pt x="480" y="288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2" name="未知"/>
              <p:cNvSpPr>
                <a:spLocks/>
              </p:cNvSpPr>
              <p:nvPr/>
            </p:nvSpPr>
            <p:spPr bwMode="auto">
              <a:xfrm>
                <a:off x="720" y="2760"/>
                <a:ext cx="528" cy="192"/>
              </a:xfrm>
              <a:custGeom>
                <a:avLst/>
                <a:gdLst>
                  <a:gd name="T0" fmla="*/ 0 w 480"/>
                  <a:gd name="T1" fmla="*/ 192 h 192"/>
                  <a:gd name="T2" fmla="*/ 528 w 480"/>
                  <a:gd name="T3" fmla="*/ 192 h 192"/>
                  <a:gd name="T4" fmla="*/ 528 w 480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92"/>
                  <a:gd name="T11" fmla="*/ 480 w 48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92">
                    <a:moveTo>
                      <a:pt x="0" y="192"/>
                    </a:moveTo>
                    <a:lnTo>
                      <a:pt x="480" y="192"/>
                    </a:lnTo>
                    <a:lnTo>
                      <a:pt x="480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83" name="Text Box 19"/>
              <p:cNvSpPr txBox="1">
                <a:spLocks noChangeArrowheads="1"/>
              </p:cNvSpPr>
              <p:nvPr/>
            </p:nvSpPr>
            <p:spPr bwMode="auto">
              <a:xfrm>
                <a:off x="1360" y="2601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0384" name="Group 20"/>
              <p:cNvGrpSpPr>
                <a:grpSpLocks/>
              </p:cNvGrpSpPr>
              <p:nvPr/>
            </p:nvGrpSpPr>
            <p:grpSpPr bwMode="auto">
              <a:xfrm>
                <a:off x="1140" y="2688"/>
                <a:ext cx="216" cy="72"/>
                <a:chOff x="0" y="0"/>
                <a:chExt cx="216" cy="72"/>
              </a:xfrm>
            </p:grpSpPr>
            <p:sp>
              <p:nvSpPr>
                <p:cNvPr id="100385" name="Line 21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36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386" name="Line 22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108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0387" name="Oval 23"/>
              <p:cNvSpPr>
                <a:spLocks noChangeArrowheads="1"/>
              </p:cNvSpPr>
              <p:nvPr/>
            </p:nvSpPr>
            <p:spPr bwMode="auto">
              <a:xfrm>
                <a:off x="672" y="292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388" name="Oval 24"/>
              <p:cNvSpPr>
                <a:spLocks noChangeArrowheads="1"/>
              </p:cNvSpPr>
              <p:nvPr/>
            </p:nvSpPr>
            <p:spPr bwMode="auto">
              <a:xfrm>
                <a:off x="660" y="141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389" name="Rectangle 25"/>
              <p:cNvSpPr>
                <a:spLocks noChangeArrowheads="1"/>
              </p:cNvSpPr>
              <p:nvPr/>
            </p:nvSpPr>
            <p:spPr bwMode="auto">
              <a:xfrm rot="5400000">
                <a:off x="1104" y="1728"/>
                <a:ext cx="288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390" name="Text Box 26"/>
              <p:cNvSpPr txBox="1">
                <a:spLocks noChangeArrowheads="1"/>
              </p:cNvSpPr>
              <p:nvPr/>
            </p:nvSpPr>
            <p:spPr bwMode="auto">
              <a:xfrm>
                <a:off x="1336" y="1629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391" name="Line 27"/>
              <p:cNvSpPr>
                <a:spLocks noChangeShapeType="1"/>
              </p:cNvSpPr>
              <p:nvPr/>
            </p:nvSpPr>
            <p:spPr bwMode="auto">
              <a:xfrm flipV="1">
                <a:off x="828" y="1380"/>
                <a:ext cx="276" cy="0"/>
              </a:xfrm>
              <a:prstGeom prst="line">
                <a:avLst/>
              </a:prstGeom>
              <a:noFill/>
              <a:ln w="25400">
                <a:solidFill>
                  <a:srgbClr val="66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92" name="Text Box 28"/>
              <p:cNvSpPr txBox="1">
                <a:spLocks noChangeArrowheads="1"/>
              </p:cNvSpPr>
              <p:nvPr/>
            </p:nvSpPr>
            <p:spPr bwMode="auto">
              <a:xfrm>
                <a:off x="865" y="1113"/>
                <a:ext cx="16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100393" name="Text Box 29"/>
              <p:cNvSpPr txBox="1">
                <a:spLocks noChangeArrowheads="1"/>
              </p:cNvSpPr>
              <p:nvPr/>
            </p:nvSpPr>
            <p:spPr bwMode="auto">
              <a:xfrm>
                <a:off x="888" y="2097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394" name="Text Box 30"/>
              <p:cNvSpPr txBox="1">
                <a:spLocks noChangeArrowheads="1"/>
              </p:cNvSpPr>
              <p:nvPr/>
            </p:nvSpPr>
            <p:spPr bwMode="auto">
              <a:xfrm>
                <a:off x="816" y="2541"/>
                <a:ext cx="34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395" name="Text Box 31"/>
              <p:cNvSpPr txBox="1">
                <a:spLocks noChangeArrowheads="1"/>
              </p:cNvSpPr>
              <p:nvPr/>
            </p:nvSpPr>
            <p:spPr bwMode="auto">
              <a:xfrm>
                <a:off x="912" y="1569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0396" name="Text Box 32"/>
              <p:cNvSpPr txBox="1">
                <a:spLocks noChangeArrowheads="1"/>
              </p:cNvSpPr>
              <p:nvPr/>
            </p:nvSpPr>
            <p:spPr bwMode="auto">
              <a:xfrm>
                <a:off x="970" y="1749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0397" name="Text Box 33"/>
              <p:cNvSpPr txBox="1">
                <a:spLocks noChangeArrowheads="1"/>
              </p:cNvSpPr>
              <p:nvPr/>
            </p:nvSpPr>
            <p:spPr bwMode="auto">
              <a:xfrm>
                <a:off x="964" y="1437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0398" name="Line 34"/>
              <p:cNvSpPr>
                <a:spLocks noChangeShapeType="1"/>
              </p:cNvSpPr>
              <p:nvPr/>
            </p:nvSpPr>
            <p:spPr bwMode="auto">
              <a:xfrm>
                <a:off x="1248" y="2448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399" name="Text Box 35"/>
              <p:cNvSpPr txBox="1">
                <a:spLocks noChangeArrowheads="1"/>
              </p:cNvSpPr>
              <p:nvPr/>
            </p:nvSpPr>
            <p:spPr bwMode="auto">
              <a:xfrm>
                <a:off x="978" y="2265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0400" name="Text Box 36"/>
              <p:cNvSpPr txBox="1">
                <a:spLocks noChangeArrowheads="1"/>
              </p:cNvSpPr>
              <p:nvPr/>
            </p:nvSpPr>
            <p:spPr bwMode="auto">
              <a:xfrm>
                <a:off x="964" y="1977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aphicFrame>
          <p:nvGraphicFramePr>
            <p:cNvPr id="100401" name="Object 85"/>
            <p:cNvGraphicFramePr>
              <a:graphicFrameLocks noChangeAspect="1"/>
            </p:cNvGraphicFramePr>
            <p:nvPr/>
          </p:nvGraphicFramePr>
          <p:xfrm>
            <a:off x="1230" y="2090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399" name="Visio" r:id="rId13" imgW="204454" imgH="719661" progId="Visio.Drawing.11">
                    <p:embed/>
                  </p:oleObj>
                </mc:Choice>
                <mc:Fallback>
                  <p:oleObj name="Visio" r:id="rId13" imgW="204454" imgH="719661" progId="Visio.Drawing.11">
                    <p:embed/>
                    <p:pic>
                      <p:nvPicPr>
                        <p:cNvPr id="100401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0" y="2090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92"/>
          <p:cNvGrpSpPr>
            <a:grpSpLocks/>
          </p:cNvGrpSpPr>
          <p:nvPr/>
        </p:nvGrpSpPr>
        <p:grpSpPr bwMode="auto">
          <a:xfrm>
            <a:off x="5508625" y="1700213"/>
            <a:ext cx="1395413" cy="3013075"/>
            <a:chOff x="1732" y="1104"/>
            <a:chExt cx="879" cy="1898"/>
          </a:xfrm>
        </p:grpSpPr>
        <p:grpSp>
          <p:nvGrpSpPr>
            <p:cNvPr id="100403" name="Group 91"/>
            <p:cNvGrpSpPr>
              <a:grpSpLocks/>
            </p:cNvGrpSpPr>
            <p:nvPr/>
          </p:nvGrpSpPr>
          <p:grpSpPr bwMode="auto">
            <a:xfrm>
              <a:off x="1732" y="1104"/>
              <a:ext cx="872" cy="1898"/>
              <a:chOff x="1732" y="1104"/>
              <a:chExt cx="872" cy="1898"/>
            </a:xfrm>
          </p:grpSpPr>
          <p:sp>
            <p:nvSpPr>
              <p:cNvPr id="100404" name="Text Box 47"/>
              <p:cNvSpPr txBox="1">
                <a:spLocks noChangeArrowheads="1"/>
              </p:cNvSpPr>
              <p:nvPr/>
            </p:nvSpPr>
            <p:spPr bwMode="auto">
              <a:xfrm>
                <a:off x="2118" y="273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0080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0405" name="Text Box 48"/>
              <p:cNvSpPr txBox="1">
                <a:spLocks noChangeArrowheads="1"/>
              </p:cNvSpPr>
              <p:nvPr/>
            </p:nvSpPr>
            <p:spPr bwMode="auto">
              <a:xfrm>
                <a:off x="2124" y="2385"/>
                <a:ext cx="2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0406" name="Text Box 53"/>
              <p:cNvSpPr txBox="1">
                <a:spLocks noChangeArrowheads="1"/>
              </p:cNvSpPr>
              <p:nvPr/>
            </p:nvSpPr>
            <p:spPr bwMode="auto">
              <a:xfrm>
                <a:off x="1770" y="2601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0080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0407" name="Text Box 54"/>
              <p:cNvSpPr txBox="1">
                <a:spLocks noChangeArrowheads="1"/>
              </p:cNvSpPr>
              <p:nvPr/>
            </p:nvSpPr>
            <p:spPr bwMode="auto">
              <a:xfrm>
                <a:off x="1732" y="1449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0408" name="未知"/>
              <p:cNvSpPr>
                <a:spLocks/>
              </p:cNvSpPr>
              <p:nvPr/>
            </p:nvSpPr>
            <p:spPr bwMode="auto">
              <a:xfrm>
                <a:off x="1824" y="1416"/>
                <a:ext cx="672" cy="720"/>
              </a:xfrm>
              <a:custGeom>
                <a:avLst/>
                <a:gdLst>
                  <a:gd name="T0" fmla="*/ 0 w 480"/>
                  <a:gd name="T1" fmla="*/ 0 h 288"/>
                  <a:gd name="T2" fmla="*/ 672 w 480"/>
                  <a:gd name="T3" fmla="*/ 0 h 288"/>
                  <a:gd name="T4" fmla="*/ 672 w 480"/>
                  <a:gd name="T5" fmla="*/ 720 h 28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288"/>
                  <a:gd name="T11" fmla="*/ 480 w 480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288">
                    <a:moveTo>
                      <a:pt x="0" y="0"/>
                    </a:moveTo>
                    <a:lnTo>
                      <a:pt x="480" y="0"/>
                    </a:lnTo>
                    <a:lnTo>
                      <a:pt x="480" y="288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09" name="未知"/>
              <p:cNvSpPr>
                <a:spLocks/>
              </p:cNvSpPr>
              <p:nvPr/>
            </p:nvSpPr>
            <p:spPr bwMode="auto">
              <a:xfrm>
                <a:off x="1872" y="2736"/>
                <a:ext cx="624" cy="216"/>
              </a:xfrm>
              <a:custGeom>
                <a:avLst/>
                <a:gdLst>
                  <a:gd name="T0" fmla="*/ 0 w 480"/>
                  <a:gd name="T1" fmla="*/ 216 h 192"/>
                  <a:gd name="T2" fmla="*/ 624 w 480"/>
                  <a:gd name="T3" fmla="*/ 216 h 192"/>
                  <a:gd name="T4" fmla="*/ 624 w 480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92"/>
                  <a:gd name="T11" fmla="*/ 480 w 48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92">
                    <a:moveTo>
                      <a:pt x="0" y="192"/>
                    </a:moveTo>
                    <a:lnTo>
                      <a:pt x="480" y="192"/>
                    </a:lnTo>
                    <a:lnTo>
                      <a:pt x="480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10" name="Oval 57"/>
              <p:cNvSpPr>
                <a:spLocks noChangeArrowheads="1"/>
              </p:cNvSpPr>
              <p:nvPr/>
            </p:nvSpPr>
            <p:spPr bwMode="auto">
              <a:xfrm>
                <a:off x="1824" y="292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411" name="Oval 58"/>
              <p:cNvSpPr>
                <a:spLocks noChangeArrowheads="1"/>
              </p:cNvSpPr>
              <p:nvPr/>
            </p:nvSpPr>
            <p:spPr bwMode="auto">
              <a:xfrm>
                <a:off x="1812" y="1392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412" name="Rectangle 59"/>
              <p:cNvSpPr>
                <a:spLocks noChangeArrowheads="1"/>
              </p:cNvSpPr>
              <p:nvPr/>
            </p:nvSpPr>
            <p:spPr bwMode="auto">
              <a:xfrm rot="5400000">
                <a:off x="2352" y="1704"/>
                <a:ext cx="288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413" name="Line 60"/>
              <p:cNvSpPr>
                <a:spLocks noChangeShapeType="1"/>
              </p:cNvSpPr>
              <p:nvPr/>
            </p:nvSpPr>
            <p:spPr bwMode="auto">
              <a:xfrm flipV="1">
                <a:off x="2076" y="1356"/>
                <a:ext cx="27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14" name="Text Box 61"/>
              <p:cNvSpPr txBox="1">
                <a:spLocks noChangeArrowheads="1"/>
              </p:cNvSpPr>
              <p:nvPr/>
            </p:nvSpPr>
            <p:spPr bwMode="auto">
              <a:xfrm>
                <a:off x="2122" y="1725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0080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0415" name="Text Box 62"/>
              <p:cNvSpPr txBox="1">
                <a:spLocks noChangeArrowheads="1"/>
              </p:cNvSpPr>
              <p:nvPr/>
            </p:nvSpPr>
            <p:spPr bwMode="auto">
              <a:xfrm>
                <a:off x="2116" y="1377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0416" name="Line 63"/>
              <p:cNvSpPr>
                <a:spLocks noChangeShapeType="1"/>
              </p:cNvSpPr>
              <p:nvPr/>
            </p:nvSpPr>
            <p:spPr bwMode="auto">
              <a:xfrm>
                <a:off x="2496" y="2424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417" name="Text Box 64"/>
              <p:cNvSpPr txBox="1">
                <a:spLocks noChangeArrowheads="1"/>
              </p:cNvSpPr>
              <p:nvPr/>
            </p:nvSpPr>
            <p:spPr bwMode="auto">
              <a:xfrm>
                <a:off x="2118" y="2241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0080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0418" name="Text Box 65"/>
              <p:cNvSpPr txBox="1">
                <a:spLocks noChangeArrowheads="1"/>
              </p:cNvSpPr>
              <p:nvPr/>
            </p:nvSpPr>
            <p:spPr bwMode="auto">
              <a:xfrm>
                <a:off x="2116" y="1893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graphicFrame>
            <p:nvGraphicFramePr>
              <p:cNvPr id="100419" name="Object 66"/>
              <p:cNvGraphicFramePr>
                <a:graphicFrameLocks noChangeAspect="1"/>
              </p:cNvGraphicFramePr>
              <p:nvPr/>
            </p:nvGraphicFramePr>
            <p:xfrm>
              <a:off x="1740" y="1992"/>
              <a:ext cx="248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400" r:id="rId15" imgW="408133" imgH="497343" progId="Equation.3">
                      <p:embed/>
                    </p:oleObj>
                  </mc:Choice>
                  <mc:Fallback>
                    <p:oleObj r:id="rId15" imgW="408133" imgH="497343" progId="Equation.3">
                      <p:embed/>
                      <p:pic>
                        <p:nvPicPr>
                          <p:cNvPr id="100419" name="Object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0" y="1992"/>
                            <a:ext cx="248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420" name="Object 67"/>
              <p:cNvGraphicFramePr>
                <a:graphicFrameLocks noChangeAspect="1"/>
              </p:cNvGraphicFramePr>
              <p:nvPr/>
            </p:nvGraphicFramePr>
            <p:xfrm>
              <a:off x="2112" y="1596"/>
              <a:ext cx="264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401" r:id="rId17" imgW="474124" imgH="435707" progId="Equation.3">
                      <p:embed/>
                    </p:oleObj>
                  </mc:Choice>
                  <mc:Fallback>
                    <p:oleObj r:id="rId17" imgW="474124" imgH="435707" progId="Equation.3">
                      <p:embed/>
                      <p:pic>
                        <p:nvPicPr>
                          <p:cNvPr id="100420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2" y="1596"/>
                            <a:ext cx="264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421" name="Object 68"/>
              <p:cNvGraphicFramePr>
                <a:graphicFrameLocks noChangeAspect="1"/>
              </p:cNvGraphicFramePr>
              <p:nvPr/>
            </p:nvGraphicFramePr>
            <p:xfrm>
              <a:off x="2107" y="2124"/>
              <a:ext cx="257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402" r:id="rId19" imgW="461319" imgH="435707" progId="Equation.3">
                      <p:embed/>
                    </p:oleObj>
                  </mc:Choice>
                  <mc:Fallback>
                    <p:oleObj r:id="rId19" imgW="461319" imgH="435707" progId="Equation.3">
                      <p:embed/>
                      <p:pic>
                        <p:nvPicPr>
                          <p:cNvPr id="100421" name="Object 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07" y="2124"/>
                            <a:ext cx="257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422" name="Object 69"/>
              <p:cNvGraphicFramePr>
                <a:graphicFrameLocks noChangeAspect="1"/>
              </p:cNvGraphicFramePr>
              <p:nvPr/>
            </p:nvGraphicFramePr>
            <p:xfrm>
              <a:off x="2124" y="2616"/>
              <a:ext cx="264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403" r:id="rId21" imgW="474124" imgH="448513" progId="Equation.3">
                      <p:embed/>
                    </p:oleObj>
                  </mc:Choice>
                  <mc:Fallback>
                    <p:oleObj r:id="rId21" imgW="474124" imgH="448513" progId="Equation.3">
                      <p:embed/>
                      <p:pic>
                        <p:nvPicPr>
                          <p:cNvPr id="100422" name="Object 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24" y="2616"/>
                            <a:ext cx="264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423" name="Object 70"/>
              <p:cNvGraphicFramePr>
                <a:graphicFrameLocks noChangeAspect="1"/>
              </p:cNvGraphicFramePr>
              <p:nvPr/>
            </p:nvGraphicFramePr>
            <p:xfrm>
              <a:off x="2160" y="1104"/>
              <a:ext cx="218" cy="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404" r:id="rId23" imgW="331812" imgH="497559" progId="Equation.3">
                      <p:embed/>
                    </p:oleObj>
                  </mc:Choice>
                  <mc:Fallback>
                    <p:oleObj r:id="rId23" imgW="331812" imgH="497559" progId="Equation.3">
                      <p:embed/>
                      <p:pic>
                        <p:nvPicPr>
                          <p:cNvPr id="100423" name="Object 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60" y="1104"/>
                            <a:ext cx="218" cy="3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0424" name="Group 71"/>
              <p:cNvGrpSpPr>
                <a:grpSpLocks/>
              </p:cNvGrpSpPr>
              <p:nvPr/>
            </p:nvGrpSpPr>
            <p:grpSpPr bwMode="auto">
              <a:xfrm>
                <a:off x="2388" y="2664"/>
                <a:ext cx="216" cy="72"/>
                <a:chOff x="0" y="0"/>
                <a:chExt cx="216" cy="72"/>
              </a:xfrm>
            </p:grpSpPr>
            <p:sp>
              <p:nvSpPr>
                <p:cNvPr id="100425" name="Line 72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36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0426" name="Line 73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108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100427" name="Object 88"/>
            <p:cNvGraphicFramePr>
              <a:graphicFrameLocks noChangeAspect="1"/>
            </p:cNvGraphicFramePr>
            <p:nvPr/>
          </p:nvGraphicFramePr>
          <p:xfrm>
            <a:off x="2482" y="2055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405" name="Visio" r:id="rId25" imgW="204454" imgH="719661" progId="Visio.Drawing.11">
                    <p:embed/>
                  </p:oleObj>
                </mc:Choice>
                <mc:Fallback>
                  <p:oleObj name="Visio" r:id="rId25" imgW="204454" imgH="719661" progId="Visio.Drawing.11">
                    <p:embed/>
                    <p:pic>
                      <p:nvPicPr>
                        <p:cNvPr id="100427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2" y="2055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 useBgFill="1">
        <p:nvSpPr>
          <p:cNvPr id="100428" name="Rectangle 76"/>
          <p:cNvSpPr>
            <a:spLocks noChangeArrowheads="1"/>
          </p:cNvSpPr>
          <p:nvPr/>
        </p:nvSpPr>
        <p:spPr bwMode="auto">
          <a:xfrm>
            <a:off x="395288" y="5661025"/>
            <a:ext cx="3529012" cy="8636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>
          <a:xfrm>
            <a:off x="0" y="1484784"/>
            <a:ext cx="9144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07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3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3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300"/>
                                        <p:tgtEl>
                                          <p:spTgt spid="25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0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 autoUpdateAnimBg="0"/>
      <p:bldP spid="25603" grpId="0" autoUpdateAnimBg="0"/>
      <p:bldP spid="25675" grpId="0" autoUpdateAnimBg="0"/>
      <p:bldP spid="25676" grpId="0" autoUpdateAnimBg="0"/>
      <p:bldP spid="25677" grpId="0" autoUpdateAnimBg="0"/>
      <p:bldP spid="25681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467544" y="457114"/>
            <a:ext cx="2852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1．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电压电流关系</a:t>
            </a:r>
          </a:p>
        </p:txBody>
      </p:sp>
      <p:graphicFrame>
        <p:nvGraphicFramePr>
          <p:cNvPr id="2564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281038"/>
              </p:ext>
            </p:extLst>
          </p:nvPr>
        </p:nvGraphicFramePr>
        <p:xfrm>
          <a:off x="5151438" y="5316239"/>
          <a:ext cx="24209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65" name="Equation" r:id="rId3" imgW="2476440" imgH="419040" progId="Equation.3">
                  <p:embed/>
                </p:oleObj>
              </mc:Choice>
              <mc:Fallback>
                <p:oleObj name="Equation" r:id="rId3" imgW="2476440" imgH="419040" progId="Equation.3">
                  <p:embed/>
                  <p:pic>
                    <p:nvPicPr>
                      <p:cNvPr id="2564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8" y="5316239"/>
                        <a:ext cx="242093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89397"/>
              </p:ext>
            </p:extLst>
          </p:nvPr>
        </p:nvGraphicFramePr>
        <p:xfrm>
          <a:off x="5607050" y="5773439"/>
          <a:ext cx="2501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66" name="Equation" r:id="rId5" imgW="2743200" imgH="419040" progId="Equation.3">
                  <p:embed/>
                </p:oleObj>
              </mc:Choice>
              <mc:Fallback>
                <p:oleObj name="Equation" r:id="rId5" imgW="2743200" imgH="419040" progId="Equation.3">
                  <p:embed/>
                  <p:pic>
                    <p:nvPicPr>
                      <p:cNvPr id="25641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5773439"/>
                        <a:ext cx="2501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894447"/>
              </p:ext>
            </p:extLst>
          </p:nvPr>
        </p:nvGraphicFramePr>
        <p:xfrm>
          <a:off x="5651500" y="6233814"/>
          <a:ext cx="240982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67" name="Equation" r:id="rId7" imgW="2768400" imgH="419040" progId="Equation.3">
                  <p:embed/>
                </p:oleObj>
              </mc:Choice>
              <mc:Fallback>
                <p:oleObj name="Equation" r:id="rId7" imgW="2768400" imgH="419040" progId="Equation.3">
                  <p:embed/>
                  <p:pic>
                    <p:nvPicPr>
                      <p:cNvPr id="25642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6233814"/>
                        <a:ext cx="2409825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5" name="Object 74"/>
          <p:cNvGraphicFramePr>
            <a:graphicFrameLocks noChangeAspect="1"/>
          </p:cNvGraphicFramePr>
          <p:nvPr/>
        </p:nvGraphicFramePr>
        <p:xfrm>
          <a:off x="7164388" y="3176588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68" r:id="rId9" imgW="192401" imgH="422902" progId="Equation.3">
                  <p:embed/>
                </p:oleObj>
              </mc:Choice>
              <mc:Fallback>
                <p:oleObj r:id="rId9" imgW="192401" imgH="422902" progId="Equation.3">
                  <p:embed/>
                  <p:pic>
                    <p:nvPicPr>
                      <p:cNvPr id="101385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3176588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75" name="Text Box 75"/>
          <p:cNvSpPr txBox="1">
            <a:spLocks noChangeArrowheads="1"/>
          </p:cNvSpPr>
          <p:nvPr/>
        </p:nvSpPr>
        <p:spPr bwMode="auto">
          <a:xfrm>
            <a:off x="6834188" y="4010025"/>
            <a:ext cx="7842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i="1">
                <a:solidFill>
                  <a:srgbClr val="FF0066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zh-CN" sz="2200">
                <a:solidFill>
                  <a:srgbClr val="FF0066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200" b="1" i="1">
                <a:solidFill>
                  <a:srgbClr val="FF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200" b="1" i="1" baseline="-25000">
                <a:solidFill>
                  <a:srgbClr val="FF0066"/>
                </a:solidFill>
                <a:latin typeface="Times New Roman" panose="02020603050405020304" pitchFamily="18" charset="0"/>
              </a:rPr>
              <a:t>C</a:t>
            </a:r>
            <a:endParaRPr lang="en-US" altLang="zh-CN" sz="2200" b="1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6804025" y="2486025"/>
            <a:ext cx="3698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sz="2200" b="1" i="1">
                <a:solidFill>
                  <a:srgbClr val="FF0066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25677" name="Text Box 77"/>
          <p:cNvSpPr txBox="1">
            <a:spLocks noChangeArrowheads="1"/>
          </p:cNvSpPr>
          <p:nvPr/>
        </p:nvSpPr>
        <p:spPr bwMode="auto">
          <a:xfrm>
            <a:off x="6826250" y="3248025"/>
            <a:ext cx="5635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rgbClr val="FF0066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200" b="1" i="1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200" b="1" i="1" baseline="-25000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endParaRPr lang="en-US" altLang="zh-CN" sz="2200" b="1">
              <a:solidFill>
                <a:srgbClr val="FF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5681" name="Text Box 81"/>
          <p:cNvSpPr txBox="1">
            <a:spLocks noChangeArrowheads="1"/>
          </p:cNvSpPr>
          <p:nvPr/>
        </p:nvSpPr>
        <p:spPr bwMode="auto">
          <a:xfrm>
            <a:off x="5508625" y="4800951"/>
            <a:ext cx="2353529" cy="400110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6600FF"/>
                </a:solidFill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/>
              <a:t>KVL</a:t>
            </a:r>
            <a:r>
              <a:rPr lang="zh-CN" altLang="en-US" dirty="0"/>
              <a:t>相量表示式为</a:t>
            </a:r>
          </a:p>
        </p:txBody>
      </p:sp>
      <p:sp>
        <p:nvSpPr>
          <p:cNvPr id="101390" name="Rectangle 82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1391" name="Rectangle 83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1392" name="Rectangle 8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5" name="Group 92"/>
          <p:cNvGrpSpPr>
            <a:grpSpLocks/>
          </p:cNvGrpSpPr>
          <p:nvPr/>
        </p:nvGrpSpPr>
        <p:grpSpPr bwMode="auto">
          <a:xfrm>
            <a:off x="5508625" y="1700213"/>
            <a:ext cx="1395413" cy="3013075"/>
            <a:chOff x="1732" y="1104"/>
            <a:chExt cx="879" cy="1898"/>
          </a:xfrm>
        </p:grpSpPr>
        <p:grpSp>
          <p:nvGrpSpPr>
            <p:cNvPr id="101423" name="Group 91"/>
            <p:cNvGrpSpPr>
              <a:grpSpLocks/>
            </p:cNvGrpSpPr>
            <p:nvPr/>
          </p:nvGrpSpPr>
          <p:grpSpPr bwMode="auto">
            <a:xfrm>
              <a:off x="1732" y="1104"/>
              <a:ext cx="872" cy="1898"/>
              <a:chOff x="1732" y="1104"/>
              <a:chExt cx="872" cy="1898"/>
            </a:xfrm>
          </p:grpSpPr>
          <p:sp>
            <p:nvSpPr>
              <p:cNvPr id="101424" name="Text Box 47"/>
              <p:cNvSpPr txBox="1">
                <a:spLocks noChangeArrowheads="1"/>
              </p:cNvSpPr>
              <p:nvPr/>
            </p:nvSpPr>
            <p:spPr bwMode="auto">
              <a:xfrm>
                <a:off x="2118" y="273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0080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1425" name="Text Box 48"/>
              <p:cNvSpPr txBox="1">
                <a:spLocks noChangeArrowheads="1"/>
              </p:cNvSpPr>
              <p:nvPr/>
            </p:nvSpPr>
            <p:spPr bwMode="auto">
              <a:xfrm>
                <a:off x="2124" y="2385"/>
                <a:ext cx="2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1426" name="Text Box 53"/>
              <p:cNvSpPr txBox="1">
                <a:spLocks noChangeArrowheads="1"/>
              </p:cNvSpPr>
              <p:nvPr/>
            </p:nvSpPr>
            <p:spPr bwMode="auto">
              <a:xfrm>
                <a:off x="1770" y="2601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0080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1427" name="Text Box 54"/>
              <p:cNvSpPr txBox="1">
                <a:spLocks noChangeArrowheads="1"/>
              </p:cNvSpPr>
              <p:nvPr/>
            </p:nvSpPr>
            <p:spPr bwMode="auto">
              <a:xfrm>
                <a:off x="1732" y="1449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1428" name="未知"/>
              <p:cNvSpPr>
                <a:spLocks/>
              </p:cNvSpPr>
              <p:nvPr/>
            </p:nvSpPr>
            <p:spPr bwMode="auto">
              <a:xfrm>
                <a:off x="1824" y="1416"/>
                <a:ext cx="672" cy="720"/>
              </a:xfrm>
              <a:custGeom>
                <a:avLst/>
                <a:gdLst>
                  <a:gd name="T0" fmla="*/ 0 w 480"/>
                  <a:gd name="T1" fmla="*/ 0 h 288"/>
                  <a:gd name="T2" fmla="*/ 672 w 480"/>
                  <a:gd name="T3" fmla="*/ 0 h 288"/>
                  <a:gd name="T4" fmla="*/ 672 w 480"/>
                  <a:gd name="T5" fmla="*/ 720 h 28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288"/>
                  <a:gd name="T11" fmla="*/ 480 w 480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288">
                    <a:moveTo>
                      <a:pt x="0" y="0"/>
                    </a:moveTo>
                    <a:lnTo>
                      <a:pt x="480" y="0"/>
                    </a:lnTo>
                    <a:lnTo>
                      <a:pt x="480" y="288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29" name="未知"/>
              <p:cNvSpPr>
                <a:spLocks/>
              </p:cNvSpPr>
              <p:nvPr/>
            </p:nvSpPr>
            <p:spPr bwMode="auto">
              <a:xfrm>
                <a:off x="1872" y="2736"/>
                <a:ext cx="624" cy="216"/>
              </a:xfrm>
              <a:custGeom>
                <a:avLst/>
                <a:gdLst>
                  <a:gd name="T0" fmla="*/ 0 w 480"/>
                  <a:gd name="T1" fmla="*/ 216 h 192"/>
                  <a:gd name="T2" fmla="*/ 624 w 480"/>
                  <a:gd name="T3" fmla="*/ 216 h 192"/>
                  <a:gd name="T4" fmla="*/ 624 w 480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92"/>
                  <a:gd name="T11" fmla="*/ 480 w 48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92">
                    <a:moveTo>
                      <a:pt x="0" y="192"/>
                    </a:moveTo>
                    <a:lnTo>
                      <a:pt x="480" y="192"/>
                    </a:lnTo>
                    <a:lnTo>
                      <a:pt x="480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30" name="Oval 57"/>
              <p:cNvSpPr>
                <a:spLocks noChangeArrowheads="1"/>
              </p:cNvSpPr>
              <p:nvPr/>
            </p:nvSpPr>
            <p:spPr bwMode="auto">
              <a:xfrm>
                <a:off x="1824" y="292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431" name="Oval 58"/>
              <p:cNvSpPr>
                <a:spLocks noChangeArrowheads="1"/>
              </p:cNvSpPr>
              <p:nvPr/>
            </p:nvSpPr>
            <p:spPr bwMode="auto">
              <a:xfrm>
                <a:off x="1812" y="1392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432" name="Rectangle 59"/>
              <p:cNvSpPr>
                <a:spLocks noChangeArrowheads="1"/>
              </p:cNvSpPr>
              <p:nvPr/>
            </p:nvSpPr>
            <p:spPr bwMode="auto">
              <a:xfrm rot="5400000">
                <a:off x="2352" y="1704"/>
                <a:ext cx="288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433" name="Line 60"/>
              <p:cNvSpPr>
                <a:spLocks noChangeShapeType="1"/>
              </p:cNvSpPr>
              <p:nvPr/>
            </p:nvSpPr>
            <p:spPr bwMode="auto">
              <a:xfrm flipV="1">
                <a:off x="2076" y="1356"/>
                <a:ext cx="27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34" name="Text Box 61"/>
              <p:cNvSpPr txBox="1">
                <a:spLocks noChangeArrowheads="1"/>
              </p:cNvSpPr>
              <p:nvPr/>
            </p:nvSpPr>
            <p:spPr bwMode="auto">
              <a:xfrm>
                <a:off x="2122" y="1725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0080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1435" name="Text Box 62"/>
              <p:cNvSpPr txBox="1">
                <a:spLocks noChangeArrowheads="1"/>
              </p:cNvSpPr>
              <p:nvPr/>
            </p:nvSpPr>
            <p:spPr bwMode="auto">
              <a:xfrm>
                <a:off x="2116" y="1377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101436" name="Line 63"/>
              <p:cNvSpPr>
                <a:spLocks noChangeShapeType="1"/>
              </p:cNvSpPr>
              <p:nvPr/>
            </p:nvSpPr>
            <p:spPr bwMode="auto">
              <a:xfrm>
                <a:off x="2496" y="2424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437" name="Text Box 64"/>
              <p:cNvSpPr txBox="1">
                <a:spLocks noChangeArrowheads="1"/>
              </p:cNvSpPr>
              <p:nvPr/>
            </p:nvSpPr>
            <p:spPr bwMode="auto">
              <a:xfrm>
                <a:off x="2118" y="2241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008000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101438" name="Text Box 65"/>
              <p:cNvSpPr txBox="1">
                <a:spLocks noChangeArrowheads="1"/>
              </p:cNvSpPr>
              <p:nvPr/>
            </p:nvSpPr>
            <p:spPr bwMode="auto">
              <a:xfrm>
                <a:off x="2116" y="1893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graphicFrame>
            <p:nvGraphicFramePr>
              <p:cNvPr id="101439" name="Object 66"/>
              <p:cNvGraphicFramePr>
                <a:graphicFrameLocks noChangeAspect="1"/>
              </p:cNvGraphicFramePr>
              <p:nvPr/>
            </p:nvGraphicFramePr>
            <p:xfrm>
              <a:off x="1740" y="1992"/>
              <a:ext cx="248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69" r:id="rId11" imgW="408133" imgH="497343" progId="Equation.3">
                      <p:embed/>
                    </p:oleObj>
                  </mc:Choice>
                  <mc:Fallback>
                    <p:oleObj r:id="rId11" imgW="408133" imgH="497343" progId="Equation.3">
                      <p:embed/>
                      <p:pic>
                        <p:nvPicPr>
                          <p:cNvPr id="101439" name="Object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0" y="1992"/>
                            <a:ext cx="248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1440" name="Object 67"/>
              <p:cNvGraphicFramePr>
                <a:graphicFrameLocks noChangeAspect="1"/>
              </p:cNvGraphicFramePr>
              <p:nvPr/>
            </p:nvGraphicFramePr>
            <p:xfrm>
              <a:off x="2112" y="1596"/>
              <a:ext cx="264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70" r:id="rId13" imgW="474124" imgH="435707" progId="Equation.3">
                      <p:embed/>
                    </p:oleObj>
                  </mc:Choice>
                  <mc:Fallback>
                    <p:oleObj r:id="rId13" imgW="474124" imgH="435707" progId="Equation.3">
                      <p:embed/>
                      <p:pic>
                        <p:nvPicPr>
                          <p:cNvPr id="101440" name="Object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2" y="1596"/>
                            <a:ext cx="264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1441" name="Object 68"/>
              <p:cNvGraphicFramePr>
                <a:graphicFrameLocks noChangeAspect="1"/>
              </p:cNvGraphicFramePr>
              <p:nvPr/>
            </p:nvGraphicFramePr>
            <p:xfrm>
              <a:off x="2107" y="2124"/>
              <a:ext cx="257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71" r:id="rId15" imgW="461319" imgH="435707" progId="Equation.3">
                      <p:embed/>
                    </p:oleObj>
                  </mc:Choice>
                  <mc:Fallback>
                    <p:oleObj r:id="rId15" imgW="461319" imgH="435707" progId="Equation.3">
                      <p:embed/>
                      <p:pic>
                        <p:nvPicPr>
                          <p:cNvPr id="101441" name="Object 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07" y="2124"/>
                            <a:ext cx="257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1442" name="Object 69"/>
              <p:cNvGraphicFramePr>
                <a:graphicFrameLocks noChangeAspect="1"/>
              </p:cNvGraphicFramePr>
              <p:nvPr/>
            </p:nvGraphicFramePr>
            <p:xfrm>
              <a:off x="2124" y="2616"/>
              <a:ext cx="264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72" r:id="rId17" imgW="474124" imgH="448513" progId="Equation.3">
                      <p:embed/>
                    </p:oleObj>
                  </mc:Choice>
                  <mc:Fallback>
                    <p:oleObj r:id="rId17" imgW="474124" imgH="448513" progId="Equation.3">
                      <p:embed/>
                      <p:pic>
                        <p:nvPicPr>
                          <p:cNvPr id="101442" name="Object 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24" y="2616"/>
                            <a:ext cx="264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1443" name="Object 70"/>
              <p:cNvGraphicFramePr>
                <a:graphicFrameLocks noChangeAspect="1"/>
              </p:cNvGraphicFramePr>
              <p:nvPr/>
            </p:nvGraphicFramePr>
            <p:xfrm>
              <a:off x="2160" y="1104"/>
              <a:ext cx="218" cy="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73" r:id="rId19" imgW="331812" imgH="497559" progId="Equation.3">
                      <p:embed/>
                    </p:oleObj>
                  </mc:Choice>
                  <mc:Fallback>
                    <p:oleObj r:id="rId19" imgW="331812" imgH="497559" progId="Equation.3">
                      <p:embed/>
                      <p:pic>
                        <p:nvPicPr>
                          <p:cNvPr id="101443" name="Object 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60" y="1104"/>
                            <a:ext cx="218" cy="3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1444" name="Group 71"/>
              <p:cNvGrpSpPr>
                <a:grpSpLocks/>
              </p:cNvGrpSpPr>
              <p:nvPr/>
            </p:nvGrpSpPr>
            <p:grpSpPr bwMode="auto">
              <a:xfrm>
                <a:off x="2388" y="2664"/>
                <a:ext cx="216" cy="72"/>
                <a:chOff x="0" y="0"/>
                <a:chExt cx="216" cy="72"/>
              </a:xfrm>
            </p:grpSpPr>
            <p:sp>
              <p:nvSpPr>
                <p:cNvPr id="101445" name="Line 72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36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1446" name="Line 73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108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101447" name="Object 88"/>
            <p:cNvGraphicFramePr>
              <a:graphicFrameLocks noChangeAspect="1"/>
            </p:cNvGraphicFramePr>
            <p:nvPr/>
          </p:nvGraphicFramePr>
          <p:xfrm>
            <a:off x="2482" y="2055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674" name="Visio" r:id="rId21" imgW="204454" imgH="719661" progId="Visio.Drawing.11">
                    <p:embed/>
                  </p:oleObj>
                </mc:Choice>
                <mc:Fallback>
                  <p:oleObj name="Visio" r:id="rId21" imgW="204454" imgH="719661" progId="Visio.Drawing.11">
                    <p:embed/>
                    <p:pic>
                      <p:nvPicPr>
                        <p:cNvPr id="101447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2" y="2055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643" name="Object 43"/>
          <p:cNvGraphicFramePr>
            <a:graphicFrameLocks noChangeAspect="1"/>
          </p:cNvGraphicFramePr>
          <p:nvPr/>
        </p:nvGraphicFramePr>
        <p:xfrm>
          <a:off x="971550" y="2420938"/>
          <a:ext cx="25717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75" name="Equation" r:id="rId23" imgW="2806560" imgH="787320" progId="Equation.3">
                  <p:embed/>
                </p:oleObj>
              </mc:Choice>
              <mc:Fallback>
                <p:oleObj name="Equation" r:id="rId23" imgW="2806560" imgH="787320" progId="Equation.3">
                  <p:embed/>
                  <p:pic>
                    <p:nvPicPr>
                      <p:cNvPr id="25643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420938"/>
                        <a:ext cx="25717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78" name="Line 78"/>
          <p:cNvSpPr>
            <a:spLocks noChangeShapeType="1"/>
          </p:cNvSpPr>
          <p:nvPr/>
        </p:nvSpPr>
        <p:spPr bwMode="auto">
          <a:xfrm>
            <a:off x="1457325" y="3082925"/>
            <a:ext cx="2286000" cy="0"/>
          </a:xfrm>
          <a:prstGeom prst="line">
            <a:avLst/>
          </a:prstGeom>
          <a:noFill/>
          <a:ln w="254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1451" name="Object 44"/>
          <p:cNvGraphicFramePr>
            <a:graphicFrameLocks noChangeAspect="1"/>
          </p:cNvGraphicFramePr>
          <p:nvPr/>
        </p:nvGraphicFramePr>
        <p:xfrm>
          <a:off x="900113" y="4868863"/>
          <a:ext cx="2281237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76" name="Equation" r:id="rId25" imgW="1460160" imgH="685800" progId="Equation.DSMT4">
                  <p:embed/>
                </p:oleObj>
              </mc:Choice>
              <mc:Fallback>
                <p:oleObj name="Equation" r:id="rId25" imgW="1460160" imgH="685800" progId="Equation.DSMT4">
                  <p:embed/>
                  <p:pic>
                    <p:nvPicPr>
                      <p:cNvPr id="101451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868863"/>
                        <a:ext cx="2281237" cy="117316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683805"/>
              </p:ext>
            </p:extLst>
          </p:nvPr>
        </p:nvGraphicFramePr>
        <p:xfrm>
          <a:off x="944910" y="3448052"/>
          <a:ext cx="28813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77" name="Equation" r:id="rId27" imgW="1371600" imgH="228600" progId="Equation.DSMT4">
                  <p:embed/>
                </p:oleObj>
              </mc:Choice>
              <mc:Fallback>
                <p:oleObj name="Equation" r:id="rId27" imgW="1371600" imgH="228600" progId="Equation.DSMT4">
                  <p:embed/>
                  <p:pic>
                    <p:nvPicPr>
                      <p:cNvPr id="2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910" y="3448052"/>
                        <a:ext cx="28813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53" name="Rectangle 77"/>
          <p:cNvSpPr>
            <a:spLocks noChangeArrowheads="1"/>
          </p:cNvSpPr>
          <p:nvPr/>
        </p:nvSpPr>
        <p:spPr bwMode="auto">
          <a:xfrm>
            <a:off x="912064" y="3848101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6600FF"/>
                </a:solidFill>
              </a:rPr>
              <a:t>(</a:t>
            </a:r>
            <a:r>
              <a:rPr lang="zh-CN" altLang="en-US" b="1" dirty="0">
                <a:solidFill>
                  <a:srgbClr val="6600FF"/>
                </a:solidFill>
              </a:rPr>
              <a:t>阻抗</a:t>
            </a:r>
            <a:r>
              <a:rPr lang="en-US" altLang="zh-CN" b="1" dirty="0">
                <a:solidFill>
                  <a:srgbClr val="6600FF"/>
                </a:solidFill>
              </a:rPr>
              <a:t>)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932040" y="1700213"/>
            <a:ext cx="3602360" cy="4897140"/>
            <a:chOff x="4932040" y="1700213"/>
            <a:chExt cx="3602360" cy="4897140"/>
          </a:xfrm>
        </p:grpSpPr>
        <p:sp>
          <p:nvSpPr>
            <p:cNvPr id="3" name="矩形 2"/>
            <p:cNvSpPr/>
            <p:nvPr/>
          </p:nvSpPr>
          <p:spPr>
            <a:xfrm>
              <a:off x="4932040" y="1700213"/>
              <a:ext cx="3602360" cy="48971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Group 27"/>
            <p:cNvGrpSpPr>
              <a:grpSpLocks/>
            </p:cNvGrpSpPr>
            <p:nvPr/>
          </p:nvGrpSpPr>
          <p:grpSpPr bwMode="auto">
            <a:xfrm>
              <a:off x="5627687" y="4609932"/>
              <a:ext cx="2722563" cy="1438275"/>
              <a:chOff x="528" y="1776"/>
              <a:chExt cx="1715" cy="906"/>
            </a:xfrm>
          </p:grpSpPr>
          <p:graphicFrame>
            <p:nvGraphicFramePr>
              <p:cNvPr id="48" name="Object 28"/>
              <p:cNvGraphicFramePr>
                <a:graphicFrameLocks noChangeAspect="1"/>
              </p:cNvGraphicFramePr>
              <p:nvPr/>
            </p:nvGraphicFramePr>
            <p:xfrm>
              <a:off x="672" y="1776"/>
              <a:ext cx="336" cy="3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78" name="公式" r:id="rId29" imgW="203040" imgH="253800" progId="Equation.3">
                      <p:embed/>
                    </p:oleObj>
                  </mc:Choice>
                  <mc:Fallback>
                    <p:oleObj name="公式" r:id="rId29" imgW="203040" imgH="253800" progId="Equation.3">
                      <p:embed/>
                      <p:pic>
                        <p:nvPicPr>
                          <p:cNvPr id="3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1776"/>
                            <a:ext cx="336" cy="3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bg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" name="Object 29"/>
              <p:cNvGraphicFramePr>
                <a:graphicFrameLocks noChangeAspect="1"/>
              </p:cNvGraphicFramePr>
              <p:nvPr/>
            </p:nvGraphicFramePr>
            <p:xfrm>
              <a:off x="864" y="2448"/>
              <a:ext cx="238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79" name="公式" r:id="rId31" imgW="152280" imgH="164880" progId="Equation.3">
                      <p:embed/>
                    </p:oleObj>
                  </mc:Choice>
                  <mc:Fallback>
                    <p:oleObj name="公式" r:id="rId31" imgW="152280" imgH="164880" progId="Equation.3">
                      <p:embed/>
                      <p:pic>
                        <p:nvPicPr>
                          <p:cNvPr id="4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4" y="2448"/>
                            <a:ext cx="238" cy="2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bg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" name="Object 30"/>
              <p:cNvGraphicFramePr>
                <a:graphicFrameLocks noChangeAspect="1"/>
              </p:cNvGraphicFramePr>
              <p:nvPr/>
            </p:nvGraphicFramePr>
            <p:xfrm>
              <a:off x="1344" y="1968"/>
              <a:ext cx="89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80" name="公式" r:id="rId33" imgW="876240" imgH="228600" progId="Equation.3">
                      <p:embed/>
                    </p:oleObj>
                  </mc:Choice>
                  <mc:Fallback>
                    <p:oleObj name="公式" r:id="rId33" imgW="876240" imgH="228600" progId="Equation.3">
                      <p:embed/>
                      <p:pic>
                        <p:nvPicPr>
                          <p:cNvPr id="5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4" y="1968"/>
                            <a:ext cx="899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bg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Object 31"/>
              <p:cNvGraphicFramePr>
                <a:graphicFrameLocks noChangeAspect="1"/>
              </p:cNvGraphicFramePr>
              <p:nvPr/>
            </p:nvGraphicFramePr>
            <p:xfrm>
              <a:off x="816" y="2208"/>
              <a:ext cx="237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81" name="公式" r:id="rId35" imgW="139680" imgH="164880" progId="Equation.3">
                      <p:embed/>
                    </p:oleObj>
                  </mc:Choice>
                  <mc:Fallback>
                    <p:oleObj name="公式" r:id="rId35" imgW="139680" imgH="164880" progId="Equation.3">
                      <p:embed/>
                      <p:pic>
                        <p:nvPicPr>
                          <p:cNvPr id="6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2208"/>
                            <a:ext cx="237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bg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2" name="Line 32"/>
              <p:cNvSpPr>
                <a:spLocks noChangeShapeType="1"/>
              </p:cNvSpPr>
              <p:nvPr/>
            </p:nvSpPr>
            <p:spPr bwMode="auto">
              <a:xfrm flipH="1">
                <a:off x="528" y="1776"/>
                <a:ext cx="816" cy="6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33"/>
              <p:cNvSpPr>
                <a:spLocks noChangeShapeType="1"/>
              </p:cNvSpPr>
              <p:nvPr/>
            </p:nvSpPr>
            <p:spPr bwMode="auto">
              <a:xfrm flipV="1">
                <a:off x="1344" y="1776"/>
                <a:ext cx="0" cy="66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Line 34"/>
              <p:cNvSpPr>
                <a:spLocks noChangeShapeType="1"/>
              </p:cNvSpPr>
              <p:nvPr/>
            </p:nvSpPr>
            <p:spPr bwMode="auto">
              <a:xfrm>
                <a:off x="528" y="2448"/>
                <a:ext cx="81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35"/>
              <p:cNvSpPr>
                <a:spLocks/>
              </p:cNvSpPr>
              <p:nvPr/>
            </p:nvSpPr>
            <p:spPr bwMode="auto">
              <a:xfrm>
                <a:off x="742" y="2296"/>
                <a:ext cx="79" cy="150"/>
              </a:xfrm>
              <a:custGeom>
                <a:avLst/>
                <a:gdLst>
                  <a:gd name="T0" fmla="*/ 0 w 79"/>
                  <a:gd name="T1" fmla="*/ 0 h 150"/>
                  <a:gd name="T2" fmla="*/ 79 w 79"/>
                  <a:gd name="T3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9" h="150">
                    <a:moveTo>
                      <a:pt x="0" y="0"/>
                    </a:moveTo>
                    <a:cubicBezTo>
                      <a:pt x="50" y="35"/>
                      <a:pt x="79" y="88"/>
                      <a:pt x="79" y="150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6" name="Group 37"/>
            <p:cNvGrpSpPr>
              <a:grpSpLocks/>
            </p:cNvGrpSpPr>
            <p:nvPr/>
          </p:nvGrpSpPr>
          <p:grpSpPr bwMode="auto">
            <a:xfrm>
              <a:off x="5725860" y="2973471"/>
              <a:ext cx="2026508" cy="1054665"/>
              <a:chOff x="402" y="3104"/>
              <a:chExt cx="1312" cy="683"/>
            </a:xfrm>
          </p:grpSpPr>
          <p:graphicFrame>
            <p:nvGraphicFramePr>
              <p:cNvPr id="57" name="Object 3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6547675"/>
                  </p:ext>
                </p:extLst>
              </p:nvPr>
            </p:nvGraphicFramePr>
            <p:xfrm>
              <a:off x="415" y="3104"/>
              <a:ext cx="1259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82" name="公式" r:id="rId37" imgW="901440" imgH="279360" progId="Equation.3">
                      <p:embed/>
                    </p:oleObj>
                  </mc:Choice>
                  <mc:Fallback>
                    <p:oleObj name="公式" r:id="rId37" imgW="901440" imgH="279360" progId="Equation.3">
                      <p:embed/>
                      <p:pic>
                        <p:nvPicPr>
                          <p:cNvPr id="13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" y="3104"/>
                            <a:ext cx="1259" cy="303"/>
                          </a:xfrm>
                          <a:prstGeom prst="rect">
                            <a:avLst/>
                          </a:prstGeom>
                          <a:solidFill>
                            <a:srgbClr val="FFFFCC"/>
                          </a:solidFill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4589242"/>
                  </p:ext>
                </p:extLst>
              </p:nvPr>
            </p:nvGraphicFramePr>
            <p:xfrm>
              <a:off x="402" y="3484"/>
              <a:ext cx="1312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683" name="公式" r:id="rId39" imgW="914400" imgH="279360" progId="Equation.3">
                      <p:embed/>
                    </p:oleObj>
                  </mc:Choice>
                  <mc:Fallback>
                    <p:oleObj name="公式" r:id="rId39" imgW="914400" imgH="279360" progId="Equation.3">
                      <p:embed/>
                      <p:pic>
                        <p:nvPicPr>
                          <p:cNvPr id="14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2" y="3484"/>
                            <a:ext cx="1312" cy="303"/>
                          </a:xfrm>
                          <a:prstGeom prst="rect">
                            <a:avLst/>
                          </a:prstGeom>
                          <a:solidFill>
                            <a:srgbClr val="FFFFCC"/>
                          </a:solidFill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" name="Text Box 41"/>
            <p:cNvSpPr txBox="1">
              <a:spLocks noChangeArrowheads="1"/>
            </p:cNvSpPr>
            <p:nvPr/>
          </p:nvSpPr>
          <p:spPr bwMode="auto">
            <a:xfrm>
              <a:off x="5637584" y="1954735"/>
              <a:ext cx="2102768" cy="519113"/>
            </a:xfrm>
            <a:prstGeom prst="rect">
              <a:avLst/>
            </a:prstGeom>
            <a:ln/>
            <a:ex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dirty="0">
                  <a:solidFill>
                    <a:srgbClr val="006600"/>
                  </a:solidFill>
                </a:rPr>
                <a:t>阻抗三角形</a:t>
              </a:r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0" y="1484784"/>
            <a:ext cx="9144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0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5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41325" y="3702000"/>
            <a:ext cx="8093075" cy="3079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506412" y="569800"/>
            <a:ext cx="3125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1．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电压电流关系</a:t>
            </a: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9188450" y="37846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endParaRPr lang="zh-CN" altLang="en-US" sz="3200" b="1" i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1016000" y="1718321"/>
            <a:ext cx="530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 dirty="0">
                <a:latin typeface="Times New Roman" panose="02020603050405020304" pitchFamily="18" charset="0"/>
              </a:rPr>
              <a:t>设电流 </a:t>
            </a:r>
            <a:r>
              <a:rPr lang="en-US" altLang="zh-CN" b="1" i="1" dirty="0" err="1">
                <a:solidFill>
                  <a:srgbClr val="FF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b="1" i="1" dirty="0" err="1">
                <a:solidFill>
                  <a:srgbClr val="FF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baseline="-25000" dirty="0" err="1">
                <a:solidFill>
                  <a:srgbClr val="FF00FF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b="1" dirty="0" err="1">
                <a:solidFill>
                  <a:srgbClr val="FF00FF"/>
                </a:solidFill>
                <a:latin typeface="Times New Roman" panose="02020603050405020304" pitchFamily="18" charset="0"/>
              </a:rPr>
              <a:t>sin</a:t>
            </a:r>
            <a:r>
              <a:rPr lang="en-US" altLang="zh-CN" b="1" i="1" dirty="0" err="1">
                <a:solidFill>
                  <a:srgbClr val="FF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b="1" i="1" dirty="0" err="1">
                <a:solidFill>
                  <a:srgbClr val="FF00FF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（参考量）</a:t>
            </a: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61" name="Text Box 13"/>
          <p:cNvSpPr txBox="1">
            <a:spLocks noChangeArrowheads="1"/>
          </p:cNvSpPr>
          <p:nvPr/>
        </p:nvSpPr>
        <p:spPr bwMode="auto">
          <a:xfrm>
            <a:off x="1258680" y="2251720"/>
            <a:ext cx="394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 dirty="0"/>
              <a:t>电压 </a:t>
            </a:r>
            <a:r>
              <a:rPr lang="en-US" altLang="zh-CN" b="1" i="1" dirty="0">
                <a:solidFill>
                  <a:srgbClr val="FF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b="1" i="1" dirty="0" err="1">
                <a:solidFill>
                  <a:srgbClr val="FF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baseline="-25000" dirty="0" err="1">
                <a:solidFill>
                  <a:srgbClr val="FF00FF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b="1" dirty="0" err="1">
                <a:solidFill>
                  <a:srgbClr val="FF00FF"/>
                </a:solidFill>
                <a:latin typeface="Times New Roman" panose="02020603050405020304" pitchFamily="18" charset="0"/>
              </a:rPr>
              <a:t>sin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FF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b="1" i="1" dirty="0">
                <a:solidFill>
                  <a:srgbClr val="FF00FF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603050405020304" pitchFamily="18" charset="0"/>
              </a:rPr>
              <a:t> + </a:t>
            </a:r>
            <a:r>
              <a:rPr lang="en-US" altLang="zh-CN" b="1" i="1" dirty="0">
                <a:solidFill>
                  <a:srgbClr val="FF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b="1" dirty="0">
                <a:solidFill>
                  <a:srgbClr val="FF00FF"/>
                </a:solidFill>
                <a:latin typeface="Times New Roman" panose="02020603050405020304" pitchFamily="18" charset="0"/>
              </a:rPr>
              <a:t>)</a:t>
            </a:r>
            <a:endParaRPr lang="zh-CN" altLang="en-US" b="1" dirty="0">
              <a:solidFill>
                <a:srgbClr val="FF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1152525" y="3115952"/>
            <a:ext cx="2464420" cy="430887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200" dirty="0">
                <a:solidFill>
                  <a:schemeClr val="bg1"/>
                </a:solidFill>
                <a:latin typeface="Times New Roman" panose="02020603050405020304" pitchFamily="18" charset="0"/>
              </a:rPr>
              <a:t> 相量图（</a:t>
            </a:r>
            <a:r>
              <a:rPr lang="zh-CN" alt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为正）</a:t>
            </a:r>
            <a:endParaRPr lang="zh-CN" altLang="en-US" sz="22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436" name="Text Box 15"/>
          <p:cNvSpPr txBox="1">
            <a:spLocks noChangeArrowheads="1"/>
          </p:cNvSpPr>
          <p:nvPr/>
        </p:nvSpPr>
        <p:spPr bwMode="auto">
          <a:xfrm>
            <a:off x="4464050" y="61468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endParaRPr lang="zh-CN" altLang="en-US" sz="3200" b="1" i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>
            <a:off x="1709738" y="6122988"/>
            <a:ext cx="2171700" cy="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3879850" y="5937250"/>
            <a:ext cx="352425" cy="604838"/>
            <a:chOff x="-5" y="-9"/>
            <a:chExt cx="222" cy="381"/>
          </a:xfrm>
        </p:grpSpPr>
        <p:sp>
          <p:nvSpPr>
            <p:cNvPr id="103439" name="Text Box 18"/>
            <p:cNvSpPr txBox="1">
              <a:spLocks noChangeArrowheads="1"/>
            </p:cNvSpPr>
            <p:nvPr/>
          </p:nvSpPr>
          <p:spPr bwMode="auto">
            <a:xfrm>
              <a:off x="11" y="103"/>
              <a:ext cx="1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FF0066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200" i="1">
                <a:latin typeface="Times New Roman" panose="02020603050405020304" pitchFamily="18" charset="0"/>
              </a:endParaRPr>
            </a:p>
          </p:txBody>
        </p:sp>
        <p:sp>
          <p:nvSpPr>
            <p:cNvPr id="103440" name="Text Box 19"/>
            <p:cNvSpPr txBox="1">
              <a:spLocks noChangeArrowheads="1"/>
            </p:cNvSpPr>
            <p:nvPr/>
          </p:nvSpPr>
          <p:spPr bwMode="auto">
            <a:xfrm>
              <a:off x="-5" y="-9"/>
              <a:ext cx="22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i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200" i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•</a:t>
              </a:r>
              <a:endParaRPr lang="en-US" altLang="zh-CN" sz="2200" i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3441" name="Line 20"/>
          <p:cNvSpPr>
            <a:spLocks noChangeShapeType="1"/>
          </p:cNvSpPr>
          <p:nvPr/>
        </p:nvSpPr>
        <p:spPr bwMode="auto">
          <a:xfrm flipV="1">
            <a:off x="1766888" y="4808538"/>
            <a:ext cx="1009650" cy="1219200"/>
          </a:xfrm>
          <a:prstGeom prst="line">
            <a:avLst/>
          </a:prstGeom>
          <a:noFill/>
          <a:ln w="38100">
            <a:solidFill>
              <a:srgbClr val="CCCC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977542" y="4868069"/>
            <a:ext cx="385763" cy="623887"/>
            <a:chOff x="6" y="-9"/>
            <a:chExt cx="243" cy="393"/>
          </a:xfrm>
        </p:grpSpPr>
        <p:sp>
          <p:nvSpPr>
            <p:cNvPr id="103443" name="Text Box 22"/>
            <p:cNvSpPr txBox="1">
              <a:spLocks noChangeArrowheads="1"/>
            </p:cNvSpPr>
            <p:nvPr/>
          </p:nvSpPr>
          <p:spPr bwMode="auto">
            <a:xfrm>
              <a:off x="6" y="115"/>
              <a:ext cx="2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accent1"/>
                  </a:solidFill>
                  <a:latin typeface="Times New Roman" panose="02020603050405020304" pitchFamily="18" charset="0"/>
                </a:rPr>
                <a:t>U</a:t>
              </a:r>
              <a:endParaRPr lang="en-US" altLang="zh-CN" sz="2200" i="1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44" name="Text Box 23"/>
            <p:cNvSpPr txBox="1">
              <a:spLocks noChangeArrowheads="1"/>
            </p:cNvSpPr>
            <p:nvPr/>
          </p:nvSpPr>
          <p:spPr bwMode="auto">
            <a:xfrm>
              <a:off x="54" y="-9"/>
              <a:ext cx="17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i="1">
                  <a:solidFill>
                    <a:schemeClr val="accent1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sp>
        <p:nvSpPr>
          <p:cNvPr id="27672" name="Line 24"/>
          <p:cNvSpPr>
            <a:spLocks noChangeShapeType="1"/>
          </p:cNvSpPr>
          <p:nvPr/>
        </p:nvSpPr>
        <p:spPr bwMode="auto">
          <a:xfrm>
            <a:off x="1709738" y="6046788"/>
            <a:ext cx="120015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614097" y="6097588"/>
            <a:ext cx="512763" cy="677862"/>
            <a:chOff x="-10" y="-9"/>
            <a:chExt cx="323" cy="427"/>
          </a:xfrm>
        </p:grpSpPr>
        <p:sp>
          <p:nvSpPr>
            <p:cNvPr id="103447" name="Text Box 26"/>
            <p:cNvSpPr txBox="1">
              <a:spLocks noChangeArrowheads="1"/>
            </p:cNvSpPr>
            <p:nvPr/>
          </p:nvSpPr>
          <p:spPr bwMode="auto">
            <a:xfrm>
              <a:off x="-10" y="149"/>
              <a:ext cx="3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200" b="1" i="1" baseline="-250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200" i="1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48" name="Text Box 27"/>
            <p:cNvSpPr txBox="1">
              <a:spLocks noChangeArrowheads="1"/>
            </p:cNvSpPr>
            <p:nvPr/>
          </p:nvSpPr>
          <p:spPr bwMode="auto">
            <a:xfrm>
              <a:off x="60" y="-9"/>
              <a:ext cx="17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sp>
        <p:nvSpPr>
          <p:cNvPr id="27676" name="Line 28"/>
          <p:cNvSpPr>
            <a:spLocks noChangeShapeType="1"/>
          </p:cNvSpPr>
          <p:nvPr/>
        </p:nvSpPr>
        <p:spPr bwMode="auto">
          <a:xfrm rot="5400000" flipH="1">
            <a:off x="823913" y="5160963"/>
            <a:ext cx="17716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1152525" y="3795713"/>
            <a:ext cx="501650" cy="623887"/>
            <a:chOff x="8" y="-9"/>
            <a:chExt cx="316" cy="393"/>
          </a:xfrm>
        </p:grpSpPr>
        <p:sp>
          <p:nvSpPr>
            <p:cNvPr id="103451" name="Text Box 30"/>
            <p:cNvSpPr txBox="1">
              <a:spLocks noChangeArrowheads="1"/>
            </p:cNvSpPr>
            <p:nvPr/>
          </p:nvSpPr>
          <p:spPr bwMode="auto">
            <a:xfrm>
              <a:off x="8" y="115"/>
              <a:ext cx="3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2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2200" b="1" i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52" name="Text Box 31"/>
            <p:cNvSpPr txBox="1">
              <a:spLocks noChangeArrowheads="1"/>
            </p:cNvSpPr>
            <p:nvPr/>
          </p:nvSpPr>
          <p:spPr bwMode="auto">
            <a:xfrm>
              <a:off x="68" y="-9"/>
              <a:ext cx="17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sp>
        <p:nvSpPr>
          <p:cNvPr id="27680" name="未知"/>
          <p:cNvSpPr>
            <a:spLocks/>
          </p:cNvSpPr>
          <p:nvPr/>
        </p:nvSpPr>
        <p:spPr bwMode="auto">
          <a:xfrm>
            <a:off x="2014538" y="5722938"/>
            <a:ext cx="120650" cy="323850"/>
          </a:xfrm>
          <a:custGeom>
            <a:avLst/>
            <a:gdLst>
              <a:gd name="T0" fmla="*/ 38100 w 76"/>
              <a:gd name="T1" fmla="*/ 0 h 204"/>
              <a:gd name="T2" fmla="*/ 114300 w 76"/>
              <a:gd name="T3" fmla="*/ 133350 h 204"/>
              <a:gd name="T4" fmla="*/ 0 w 76"/>
              <a:gd name="T5" fmla="*/ 323850 h 204"/>
              <a:gd name="T6" fmla="*/ 0 60000 65536"/>
              <a:gd name="T7" fmla="*/ 0 60000 65536"/>
              <a:gd name="T8" fmla="*/ 0 60000 65536"/>
              <a:gd name="T9" fmla="*/ 0 w 76"/>
              <a:gd name="T10" fmla="*/ 0 h 204"/>
              <a:gd name="T11" fmla="*/ 76 w 76"/>
              <a:gd name="T12" fmla="*/ 204 h 2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" h="204">
                <a:moveTo>
                  <a:pt x="24" y="0"/>
                </a:moveTo>
                <a:cubicBezTo>
                  <a:pt x="32" y="14"/>
                  <a:pt x="76" y="50"/>
                  <a:pt x="72" y="84"/>
                </a:cubicBezTo>
                <a:cubicBezTo>
                  <a:pt x="68" y="118"/>
                  <a:pt x="15" y="179"/>
                  <a:pt x="0" y="204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7681" name="Text Box 33"/>
          <p:cNvSpPr txBox="1">
            <a:spLocks noChangeArrowheads="1"/>
          </p:cNvSpPr>
          <p:nvPr/>
        </p:nvSpPr>
        <p:spPr bwMode="auto">
          <a:xfrm>
            <a:off x="2144713" y="5584825"/>
            <a:ext cx="3524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</a:p>
        </p:txBody>
      </p:sp>
      <p:sp>
        <p:nvSpPr>
          <p:cNvPr id="27682" name="Line 34"/>
          <p:cNvSpPr>
            <a:spLocks noChangeShapeType="1"/>
          </p:cNvSpPr>
          <p:nvPr/>
        </p:nvSpPr>
        <p:spPr bwMode="auto">
          <a:xfrm rot="5400000" flipH="1">
            <a:off x="1433513" y="6323013"/>
            <a:ext cx="5524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1812925" y="6157913"/>
            <a:ext cx="512763" cy="623887"/>
            <a:chOff x="-6" y="-9"/>
            <a:chExt cx="323" cy="393"/>
          </a:xfrm>
        </p:grpSpPr>
        <p:sp>
          <p:nvSpPr>
            <p:cNvPr id="103457" name="Text Box 36"/>
            <p:cNvSpPr txBox="1">
              <a:spLocks noChangeArrowheads="1"/>
            </p:cNvSpPr>
            <p:nvPr/>
          </p:nvSpPr>
          <p:spPr bwMode="auto">
            <a:xfrm>
              <a:off x="-6" y="115"/>
              <a:ext cx="3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200" b="1" i="1" baseline="-25000">
                  <a:solidFill>
                    <a:srgbClr val="FF00FF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200" i="1">
                <a:solidFill>
                  <a:srgbClr val="FF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58" name="Text Box 37"/>
            <p:cNvSpPr txBox="1">
              <a:spLocks noChangeArrowheads="1"/>
            </p:cNvSpPr>
            <p:nvPr/>
          </p:nvSpPr>
          <p:spPr bwMode="auto">
            <a:xfrm>
              <a:off x="58" y="-9"/>
              <a:ext cx="17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sp>
        <p:nvSpPr>
          <p:cNvPr id="27686" name="Line 38"/>
          <p:cNvSpPr>
            <a:spLocks noChangeShapeType="1"/>
          </p:cNvSpPr>
          <p:nvPr/>
        </p:nvSpPr>
        <p:spPr bwMode="auto">
          <a:xfrm rot="5400000" flipH="1">
            <a:off x="1947863" y="5141913"/>
            <a:ext cx="177165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2809875" y="3795713"/>
            <a:ext cx="501650" cy="623887"/>
            <a:chOff x="8" y="-9"/>
            <a:chExt cx="316" cy="393"/>
          </a:xfrm>
        </p:grpSpPr>
        <p:sp>
          <p:nvSpPr>
            <p:cNvPr id="103461" name="Text Box 40"/>
            <p:cNvSpPr txBox="1">
              <a:spLocks noChangeArrowheads="1"/>
            </p:cNvSpPr>
            <p:nvPr/>
          </p:nvSpPr>
          <p:spPr bwMode="auto">
            <a:xfrm>
              <a:off x="8" y="115"/>
              <a:ext cx="3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200" b="1" i="1" baseline="-250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2200" i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62" name="Text Box 41"/>
            <p:cNvSpPr txBox="1">
              <a:spLocks noChangeArrowheads="1"/>
            </p:cNvSpPr>
            <p:nvPr/>
          </p:nvSpPr>
          <p:spPr bwMode="auto">
            <a:xfrm>
              <a:off x="68" y="-9"/>
              <a:ext cx="17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2193925" y="4081463"/>
            <a:ext cx="512763" cy="623887"/>
            <a:chOff x="-6" y="-9"/>
            <a:chExt cx="323" cy="393"/>
          </a:xfrm>
        </p:grpSpPr>
        <p:sp>
          <p:nvSpPr>
            <p:cNvPr id="103464" name="Text Box 43"/>
            <p:cNvSpPr txBox="1">
              <a:spLocks noChangeArrowheads="1"/>
            </p:cNvSpPr>
            <p:nvPr/>
          </p:nvSpPr>
          <p:spPr bwMode="auto">
            <a:xfrm>
              <a:off x="-6" y="115"/>
              <a:ext cx="3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200" b="1" i="1" baseline="-25000">
                  <a:solidFill>
                    <a:srgbClr val="FF00FF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200" i="1">
                <a:solidFill>
                  <a:srgbClr val="FF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65" name="Text Box 44"/>
            <p:cNvSpPr txBox="1">
              <a:spLocks noChangeArrowheads="1"/>
            </p:cNvSpPr>
            <p:nvPr/>
          </p:nvSpPr>
          <p:spPr bwMode="auto">
            <a:xfrm>
              <a:off x="58" y="-9"/>
              <a:ext cx="17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sp>
        <p:nvSpPr>
          <p:cNvPr id="27693" name="Line 45"/>
          <p:cNvSpPr>
            <a:spLocks noChangeShapeType="1"/>
          </p:cNvSpPr>
          <p:nvPr/>
        </p:nvSpPr>
        <p:spPr bwMode="auto">
          <a:xfrm>
            <a:off x="2738438" y="4332288"/>
            <a:ext cx="0" cy="495300"/>
          </a:xfrm>
          <a:prstGeom prst="line">
            <a:avLst/>
          </a:prstGeom>
          <a:noFill/>
          <a:ln w="38100">
            <a:solidFill>
              <a:srgbClr val="FF0066"/>
            </a:solidFill>
            <a:prstDash val="dash"/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3485" name="Rectangle 64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3486" name="Rectangle 65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3487" name="Rectangle 66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46" name="Group 37"/>
          <p:cNvGrpSpPr>
            <a:grpSpLocks/>
          </p:cNvGrpSpPr>
          <p:nvPr/>
        </p:nvGrpSpPr>
        <p:grpSpPr bwMode="auto">
          <a:xfrm>
            <a:off x="5769290" y="4957198"/>
            <a:ext cx="2193324" cy="1054665"/>
            <a:chOff x="348" y="3104"/>
            <a:chExt cx="1420" cy="683"/>
          </a:xfrm>
        </p:grpSpPr>
        <p:graphicFrame>
          <p:nvGraphicFramePr>
            <p:cNvPr id="48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9667309"/>
                </p:ext>
              </p:extLst>
            </p:nvPr>
          </p:nvGraphicFramePr>
          <p:xfrm>
            <a:off x="354" y="3104"/>
            <a:ext cx="1383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841" name="公式" r:id="rId3" imgW="990360" imgH="279360" progId="Equation.3">
                    <p:embed/>
                  </p:oleObj>
                </mc:Choice>
                <mc:Fallback>
                  <p:oleObj name="公式" r:id="rId3" imgW="990360" imgH="279360" progId="Equation.3">
                    <p:embed/>
                    <p:pic>
                      <p:nvPicPr>
                        <p:cNvPr id="57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" y="3104"/>
                          <a:ext cx="1383" cy="302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2704305"/>
                </p:ext>
              </p:extLst>
            </p:nvPr>
          </p:nvGraphicFramePr>
          <p:xfrm>
            <a:off x="348" y="3484"/>
            <a:ext cx="1420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842" name="公式" r:id="rId5" imgW="990360" imgH="279360" progId="Equation.3">
                    <p:embed/>
                  </p:oleObj>
                </mc:Choice>
                <mc:Fallback>
                  <p:oleObj name="公式" r:id="rId5" imgW="990360" imgH="279360" progId="Equation.3">
                    <p:embed/>
                    <p:pic>
                      <p:nvPicPr>
                        <p:cNvPr id="58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" y="3484"/>
                          <a:ext cx="1420" cy="303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Text Box 41"/>
          <p:cNvSpPr txBox="1">
            <a:spLocks noChangeArrowheads="1"/>
          </p:cNvSpPr>
          <p:nvPr/>
        </p:nvSpPr>
        <p:spPr bwMode="auto">
          <a:xfrm>
            <a:off x="5749018" y="4186237"/>
            <a:ext cx="2102768" cy="519113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rgbClr val="006600"/>
                </a:solidFill>
              </a:rPr>
              <a:t>电压三角形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860422"/>
              </p:ext>
            </p:extLst>
          </p:nvPr>
        </p:nvGraphicFramePr>
        <p:xfrm>
          <a:off x="2941638" y="4992688"/>
          <a:ext cx="1771146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843" name="Equation" r:id="rId7" imgW="914400" imgH="279360" progId="Equation.DSMT4">
                  <p:embed/>
                </p:oleObj>
              </mc:Choice>
              <mc:Fallback>
                <p:oleObj name="Equation" r:id="rId7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41638" y="4992688"/>
                        <a:ext cx="1771146" cy="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0" y="1484784"/>
            <a:ext cx="9144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655" grpId="0" autoUpdateAnimBg="0"/>
      <p:bldP spid="27661" grpId="0" autoUpdateAnimBg="0"/>
      <p:bldP spid="27662" grpId="0" animBg="1" autoUpdateAnimBg="0"/>
      <p:bldP spid="27681" grpId="0" autoUpdateAnimBg="0"/>
      <p:bldP spid="4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1043608" y="990566"/>
            <a:ext cx="3125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1．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电压电流关系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593776" y="4742054"/>
            <a:ext cx="2402161" cy="1569660"/>
          </a:xfrm>
          <a:prstGeom prst="rect">
            <a:avLst/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latin typeface="Times New Roman" panose="02020603050405020304" pitchFamily="18" charset="0"/>
              </a:rPr>
              <a:t>当 </a:t>
            </a:r>
            <a:r>
              <a:rPr lang="en-US" altLang="zh-CN" b="1" i="1" dirty="0"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</a:rPr>
              <a:t>L </a:t>
            </a:r>
            <a:r>
              <a:rPr lang="en-US" altLang="zh-CN" b="1" dirty="0">
                <a:latin typeface="Times New Roman" panose="02020603050405020304" pitchFamily="18" charset="0"/>
              </a:rPr>
              <a:t>&gt; </a:t>
            </a:r>
            <a:r>
              <a:rPr lang="en-US" altLang="zh-CN" b="1" i="1" dirty="0"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latin typeface="Times New Roman" panose="02020603050405020304" pitchFamily="18" charset="0"/>
              </a:rPr>
              <a:t> ，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 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为正，电路中电压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超前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电流，电路呈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电感性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；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3473995" y="4742054"/>
            <a:ext cx="2378090" cy="1569660"/>
          </a:xfrm>
          <a:prstGeom prst="rect">
            <a:avLst/>
          </a:prstGeom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latin typeface="Times New Roman" panose="02020603050405020304" pitchFamily="18" charset="0"/>
              </a:rPr>
              <a:t>当 </a:t>
            </a:r>
            <a:r>
              <a:rPr lang="en-US" altLang="zh-CN" b="1" i="1" dirty="0"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</a:rPr>
              <a:t>L </a:t>
            </a:r>
            <a:r>
              <a:rPr lang="en-US" altLang="zh-CN" b="1" dirty="0">
                <a:latin typeface="Times New Roman" panose="02020603050405020304" pitchFamily="18" charset="0"/>
              </a:rPr>
              <a:t>&lt;  </a:t>
            </a:r>
            <a:r>
              <a:rPr lang="en-US" altLang="zh-CN" b="1" i="1" dirty="0"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latin typeface="Times New Roman" panose="02020603050405020304" pitchFamily="18" charset="0"/>
              </a:rPr>
              <a:t> ，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为负，则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电压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滞后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于电流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，电路呈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电容性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；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6323247" y="4710877"/>
            <a:ext cx="2402161" cy="1569660"/>
          </a:xfrm>
          <a:prstGeom prst="rect">
            <a:avLst/>
          </a:prstGeom>
          <a:ln/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latin typeface="Times New Roman" panose="02020603050405020304" pitchFamily="18" charset="0"/>
              </a:rPr>
              <a:t>当 </a:t>
            </a:r>
            <a:r>
              <a:rPr lang="en-US" altLang="zh-CN" b="1" i="1" dirty="0"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</a:rPr>
              <a:t>L </a:t>
            </a:r>
            <a:r>
              <a:rPr lang="en-US" altLang="zh-CN" b="1" dirty="0">
                <a:latin typeface="Times New Roman" panose="02020603050405020304" pitchFamily="18" charset="0"/>
              </a:rPr>
              <a:t>= </a:t>
            </a:r>
            <a:r>
              <a:rPr lang="en-US" altLang="zh-CN" b="1" i="1" dirty="0">
                <a:latin typeface="Times New Roman" panose="02020603050405020304" pitchFamily="18" charset="0"/>
              </a:rPr>
              <a:t>X</a:t>
            </a:r>
            <a:r>
              <a:rPr lang="en-US" altLang="zh-CN" b="1" i="1" baseline="-25000" dirty="0">
                <a:latin typeface="Times New Roman" panose="02020603050405020304" pitchFamily="18" charset="0"/>
              </a:rPr>
              <a:t>C</a:t>
            </a:r>
            <a:r>
              <a:rPr lang="en-US" altLang="zh-CN" b="1" dirty="0">
                <a:latin typeface="Times New Roman" panose="02020603050405020304" pitchFamily="18" charset="0"/>
              </a:rPr>
              <a:t> ，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= 0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，则电压与电流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同相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，电路呈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电阻性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</p:txBody>
      </p:sp>
      <p:graphicFrame>
        <p:nvGraphicFramePr>
          <p:cNvPr id="76865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66288"/>
              </p:ext>
            </p:extLst>
          </p:nvPr>
        </p:nvGraphicFramePr>
        <p:xfrm>
          <a:off x="323528" y="1681606"/>
          <a:ext cx="80645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46" name="Picture" r:id="rId3" imgW="3200400" imgH="1104840" progId="Word.Picture.8">
                  <p:embed/>
                </p:oleObj>
              </mc:Choice>
              <mc:Fallback>
                <p:oleObj name="Picture" r:id="rId3" imgW="3200400" imgH="1104840" progId="Word.Picture.8">
                  <p:embed/>
                  <p:pic>
                    <p:nvPicPr>
                      <p:cNvPr id="76865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681606"/>
                        <a:ext cx="80645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23528" y="1628800"/>
            <a:ext cx="8640960" cy="2909191"/>
            <a:chOff x="323528" y="3343452"/>
            <a:chExt cx="8640960" cy="2909191"/>
          </a:xfrm>
        </p:grpSpPr>
        <p:sp>
          <p:nvSpPr>
            <p:cNvPr id="2" name="矩形: 圆角 1"/>
            <p:cNvSpPr/>
            <p:nvPr/>
          </p:nvSpPr>
          <p:spPr>
            <a:xfrm>
              <a:off x="323528" y="3372323"/>
              <a:ext cx="2880320" cy="28803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3203848" y="3346748"/>
              <a:ext cx="2880320" cy="288032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6084168" y="3343452"/>
              <a:ext cx="2880320" cy="288032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0" y="1484784"/>
            <a:ext cx="9144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4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6" grpId="0" animBg="1"/>
      <p:bldP spid="27657" grpId="0" animBg="1"/>
      <p:bldP spid="2765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Text Box 2"/>
          <p:cNvSpPr txBox="1">
            <a:spLocks noChangeArrowheads="1"/>
          </p:cNvSpPr>
          <p:nvPr/>
        </p:nvSpPr>
        <p:spPr bwMode="auto">
          <a:xfrm>
            <a:off x="765677" y="846807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 dirty="0">
                <a:solidFill>
                  <a:srgbClr val="008000"/>
                </a:solidFill>
                <a:latin typeface="Times New Roman" panose="02020603050405020304" pitchFamily="18" charset="0"/>
              </a:rPr>
              <a:t>2．</a:t>
            </a:r>
            <a:r>
              <a:rPr lang="zh-CN" altLang="en-US" b="1" dirty="0">
                <a:solidFill>
                  <a:srgbClr val="008000"/>
                </a:solidFill>
                <a:latin typeface="Times New Roman" panose="02020603050405020304" pitchFamily="18" charset="0"/>
              </a:rPr>
              <a:t>功率</a:t>
            </a: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886956"/>
              </p:ext>
            </p:extLst>
          </p:nvPr>
        </p:nvGraphicFramePr>
        <p:xfrm>
          <a:off x="3751066" y="2146643"/>
          <a:ext cx="4886719" cy="494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957" name="公式" r:id="rId3" imgW="2120760" imgH="215640" progId="Equation.3">
                  <p:embed/>
                </p:oleObj>
              </mc:Choice>
              <mc:Fallback>
                <p:oleObj name="公式" r:id="rId3" imgW="2120760" imgH="215640" progId="Equation.3">
                  <p:embed/>
                  <p:pic>
                    <p:nvPicPr>
                      <p:cNvPr id="286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1066" y="2146643"/>
                        <a:ext cx="4886719" cy="494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063901"/>
              </p:ext>
            </p:extLst>
          </p:nvPr>
        </p:nvGraphicFramePr>
        <p:xfrm>
          <a:off x="996950" y="2998589"/>
          <a:ext cx="71548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958" name="Equation" r:id="rId5" imgW="8216640" imgH="774360" progId="Equation.3">
                  <p:embed/>
                </p:oleObj>
              </mc:Choice>
              <mc:Fallback>
                <p:oleObj name="Equation" r:id="rId5" imgW="8216640" imgH="774360" progId="Equation.3">
                  <p:embed/>
                  <p:pic>
                    <p:nvPicPr>
                      <p:cNvPr id="286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2998589"/>
                        <a:ext cx="71548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117052"/>
              </p:ext>
            </p:extLst>
          </p:nvPr>
        </p:nvGraphicFramePr>
        <p:xfrm>
          <a:off x="4476750" y="3585964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959" r:id="rId7" imgW="192401" imgH="422902" progId="Equation.3">
                  <p:embed/>
                </p:oleObj>
              </mc:Choice>
              <mc:Fallback>
                <p:oleObj r:id="rId7" imgW="192401" imgH="422902" progId="Equation.3">
                  <p:embed/>
                  <p:pic>
                    <p:nvPicPr>
                      <p:cNvPr id="245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3585964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64115"/>
              </p:ext>
            </p:extLst>
          </p:nvPr>
        </p:nvGraphicFramePr>
        <p:xfrm>
          <a:off x="2895600" y="1700014"/>
          <a:ext cx="43434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960" r:id="rId9" imgW="4750117" imgH="419417" progId="Equation.3">
                  <p:embed/>
                </p:oleObj>
              </mc:Choice>
              <mc:Fallback>
                <p:oleObj r:id="rId9" imgW="4750117" imgH="419417" progId="Equation.3">
                  <p:embed/>
                  <p:pic>
                    <p:nvPicPr>
                      <p:cNvPr id="2868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700014"/>
                        <a:ext cx="434340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850900" y="1661914"/>
            <a:ext cx="1563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6600FF"/>
                </a:solidFill>
              </a:rPr>
              <a:t>瞬时功率 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857250" y="2576314"/>
            <a:ext cx="208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>
                <a:solidFill>
                  <a:srgbClr val="6600FF"/>
                </a:solidFill>
              </a:rPr>
              <a:t>平均功率为 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04069" y="3871912"/>
            <a:ext cx="3592513" cy="434975"/>
            <a:chOff x="567" y="2251"/>
            <a:chExt cx="2263" cy="274"/>
          </a:xfrm>
        </p:grpSpPr>
        <p:sp>
          <p:nvSpPr>
            <p:cNvPr id="24620" name="Rectangle 24"/>
            <p:cNvSpPr>
              <a:spLocks noChangeArrowheads="1"/>
            </p:cNvSpPr>
            <p:nvPr/>
          </p:nvSpPr>
          <p:spPr bwMode="auto">
            <a:xfrm>
              <a:off x="567" y="2251"/>
              <a:ext cx="2263" cy="272"/>
            </a:xfrm>
            <a:prstGeom prst="rect">
              <a:avLst/>
            </a:prstGeom>
            <a:ln>
              <a:headEnd/>
              <a:tailEnd type="none" w="med" len="lg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aphicFrame>
          <p:nvGraphicFramePr>
            <p:cNvPr id="24582" name="Object 15"/>
            <p:cNvGraphicFramePr>
              <a:graphicFrameLocks noChangeAspect="1"/>
            </p:cNvGraphicFramePr>
            <p:nvPr/>
          </p:nvGraphicFramePr>
          <p:xfrm>
            <a:off x="657" y="2251"/>
            <a:ext cx="2136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961" name="Equation" r:id="rId11" imgW="3846748" imgH="495402" progId="Equation.DSMT4">
                    <p:embed/>
                  </p:oleObj>
                </mc:Choice>
                <mc:Fallback>
                  <p:oleObj name="Equation" r:id="rId11" imgW="3846748" imgH="495402" progId="Equation.DSMT4">
                    <p:embed/>
                    <p:pic>
                      <p:nvPicPr>
                        <p:cNvPr id="2458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251"/>
                          <a:ext cx="2136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5" name="直接连接符 44"/>
          <p:cNvCxnSpPr/>
          <p:nvPr/>
        </p:nvCxnSpPr>
        <p:spPr>
          <a:xfrm>
            <a:off x="0" y="1484784"/>
            <a:ext cx="9144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4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383515"/>
              </p:ext>
            </p:extLst>
          </p:nvPr>
        </p:nvGraphicFramePr>
        <p:xfrm>
          <a:off x="1034311" y="5023668"/>
          <a:ext cx="3795370" cy="9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962" name="公式" r:id="rId13" imgW="2031840" imgH="482400" progId="Equation.3">
                  <p:embed/>
                </p:oleObj>
              </mc:Choice>
              <mc:Fallback>
                <p:oleObj name="公式" r:id="rId13" imgW="2031840" imgH="482400" progId="Equation.3">
                  <p:embed/>
                  <p:pic>
                    <p:nvPicPr>
                      <p:cNvPr id="2868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311" y="5023668"/>
                        <a:ext cx="3795370" cy="90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837199" y="4484489"/>
            <a:ext cx="186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6600FF"/>
                </a:solidFill>
              </a:rPr>
              <a:t>无功功率为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317043" y="3657411"/>
            <a:ext cx="3749059" cy="3185368"/>
            <a:chOff x="5317043" y="3657411"/>
            <a:chExt cx="3749059" cy="3185368"/>
          </a:xfrm>
        </p:grpSpPr>
        <p:sp>
          <p:nvSpPr>
            <p:cNvPr id="4" name="矩形 3"/>
            <p:cNvSpPr/>
            <p:nvPr/>
          </p:nvSpPr>
          <p:spPr>
            <a:xfrm>
              <a:off x="5317043" y="3657411"/>
              <a:ext cx="3749059" cy="31853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Group 57"/>
            <p:cNvGrpSpPr>
              <a:grpSpLocks/>
            </p:cNvGrpSpPr>
            <p:nvPr/>
          </p:nvGrpSpPr>
          <p:grpSpPr bwMode="auto">
            <a:xfrm>
              <a:off x="5699125" y="3703473"/>
              <a:ext cx="3079750" cy="2986088"/>
              <a:chOff x="3525" y="2391"/>
              <a:chExt cx="1940" cy="1881"/>
            </a:xfrm>
          </p:grpSpPr>
          <p:sp>
            <p:nvSpPr>
              <p:cNvPr id="24590" name="Line 16"/>
              <p:cNvSpPr>
                <a:spLocks noChangeShapeType="1"/>
              </p:cNvSpPr>
              <p:nvPr/>
            </p:nvSpPr>
            <p:spPr bwMode="auto">
              <a:xfrm>
                <a:off x="3876" y="3857"/>
                <a:ext cx="1368" cy="0"/>
              </a:xfrm>
              <a:prstGeom prst="line">
                <a:avLst/>
              </a:prstGeom>
              <a:noFill/>
              <a:ln w="38100">
                <a:solidFill>
                  <a:srgbClr val="FFC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591" name="Group 17"/>
              <p:cNvGrpSpPr>
                <a:grpSpLocks/>
              </p:cNvGrpSpPr>
              <p:nvPr/>
            </p:nvGrpSpPr>
            <p:grpSpPr bwMode="auto">
              <a:xfrm>
                <a:off x="5243" y="3740"/>
                <a:ext cx="222" cy="381"/>
                <a:chOff x="-5" y="-9"/>
                <a:chExt cx="222" cy="381"/>
              </a:xfrm>
            </p:grpSpPr>
            <p:sp>
              <p:nvSpPr>
                <p:cNvPr id="246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1" y="103"/>
                  <a:ext cx="18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rgbClr val="FF0066"/>
                      </a:solidFill>
                      <a:latin typeface="Times New Roman" panose="02020603050405020304" pitchFamily="18" charset="0"/>
                    </a:rPr>
                    <a:t>I</a:t>
                  </a:r>
                  <a:endParaRPr lang="en-US" altLang="zh-CN" sz="2200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1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-5" y="-9"/>
                  <a:ext cx="222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200" i="1">
                      <a:solidFill>
                        <a:srgbClr val="FF0066"/>
                      </a:solidFill>
                      <a:latin typeface="Times New Roman" panose="02020603050405020304" pitchFamily="18" charset="0"/>
                    </a:rPr>
                    <a:t> </a:t>
                  </a:r>
                  <a:r>
                    <a:rPr lang="en-US" altLang="zh-CN" sz="2200" i="1">
                      <a:solidFill>
                        <a:srgbClr val="FF0066"/>
                      </a:solidFill>
                      <a:latin typeface="Times New Roman" panose="02020603050405020304" pitchFamily="18" charset="0"/>
                    </a:rPr>
                    <a:t>•</a:t>
                  </a:r>
                  <a:endParaRPr lang="en-US" altLang="zh-CN" sz="2200" i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592" name="Line 20"/>
              <p:cNvSpPr>
                <a:spLocks noChangeShapeType="1"/>
              </p:cNvSpPr>
              <p:nvPr/>
            </p:nvSpPr>
            <p:spPr bwMode="auto">
              <a:xfrm flipV="1">
                <a:off x="3912" y="3029"/>
                <a:ext cx="636" cy="768"/>
              </a:xfrm>
              <a:prstGeom prst="line">
                <a:avLst/>
              </a:prstGeom>
              <a:noFill/>
              <a:ln w="38100">
                <a:solidFill>
                  <a:srgbClr val="CCCC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593" name="Group 21"/>
              <p:cNvGrpSpPr>
                <a:grpSpLocks/>
              </p:cNvGrpSpPr>
              <p:nvPr/>
            </p:nvGrpSpPr>
            <p:grpSpPr bwMode="auto">
              <a:xfrm>
                <a:off x="4137" y="2883"/>
                <a:ext cx="243" cy="393"/>
                <a:chOff x="6" y="-9"/>
                <a:chExt cx="243" cy="393"/>
              </a:xfrm>
            </p:grpSpPr>
            <p:sp>
              <p:nvSpPr>
                <p:cNvPr id="2461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6" y="115"/>
                  <a:ext cx="243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latin typeface="Times New Roman" panose="02020603050405020304" pitchFamily="18" charset="0"/>
                    </a:rPr>
                    <a:t>U</a:t>
                  </a:r>
                  <a:endParaRPr lang="en-US" altLang="zh-CN" sz="2200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17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54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i="1"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sp>
            <p:nvSpPr>
              <p:cNvPr id="24594" name="Line 24"/>
              <p:cNvSpPr>
                <a:spLocks noChangeShapeType="1"/>
              </p:cNvSpPr>
              <p:nvPr/>
            </p:nvSpPr>
            <p:spPr bwMode="auto">
              <a:xfrm>
                <a:off x="3876" y="3809"/>
                <a:ext cx="756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595" name="Group 25"/>
              <p:cNvGrpSpPr>
                <a:grpSpLocks/>
              </p:cNvGrpSpPr>
              <p:nvPr/>
            </p:nvGrpSpPr>
            <p:grpSpPr bwMode="auto">
              <a:xfrm>
                <a:off x="4613" y="3447"/>
                <a:ext cx="323" cy="393"/>
                <a:chOff x="8" y="-9"/>
                <a:chExt cx="323" cy="393"/>
              </a:xfrm>
            </p:grpSpPr>
            <p:sp>
              <p:nvSpPr>
                <p:cNvPr id="2461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8" y="115"/>
                  <a:ext cx="323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U</a:t>
                  </a:r>
                  <a:r>
                    <a:rPr lang="en-US" altLang="zh-CN" sz="2200" b="1" i="1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R</a:t>
                  </a:r>
                  <a:endParaRPr lang="en-US" altLang="zh-CN" sz="22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1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60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sp>
            <p:nvSpPr>
              <p:cNvPr id="24596" name="Line 28"/>
              <p:cNvSpPr>
                <a:spLocks noChangeShapeType="1"/>
              </p:cNvSpPr>
              <p:nvPr/>
            </p:nvSpPr>
            <p:spPr bwMode="auto">
              <a:xfrm rot="5400000" flipH="1">
                <a:off x="3318" y="3251"/>
                <a:ext cx="111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597" name="Group 29"/>
              <p:cNvGrpSpPr>
                <a:grpSpLocks/>
              </p:cNvGrpSpPr>
              <p:nvPr/>
            </p:nvGrpSpPr>
            <p:grpSpPr bwMode="auto">
              <a:xfrm>
                <a:off x="3525" y="2391"/>
                <a:ext cx="316" cy="393"/>
                <a:chOff x="8" y="-9"/>
                <a:chExt cx="316" cy="393"/>
              </a:xfrm>
            </p:grpSpPr>
            <p:sp>
              <p:nvSpPr>
                <p:cNvPr id="2461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8" y="115"/>
                  <a:ext cx="316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U</a:t>
                  </a:r>
                  <a:r>
                    <a:rPr lang="en-US" altLang="zh-CN" sz="2200" b="1" i="1" baseline="-25000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L</a:t>
                  </a:r>
                  <a:endParaRPr lang="en-US" altLang="zh-CN" sz="2200" b="1" i="1">
                    <a:solidFill>
                      <a:schemeClr val="accent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13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68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sp>
            <p:nvSpPr>
              <p:cNvPr id="24598" name="未知"/>
              <p:cNvSpPr>
                <a:spLocks/>
              </p:cNvSpPr>
              <p:nvPr/>
            </p:nvSpPr>
            <p:spPr bwMode="auto">
              <a:xfrm>
                <a:off x="4068" y="3605"/>
                <a:ext cx="76" cy="204"/>
              </a:xfrm>
              <a:custGeom>
                <a:avLst/>
                <a:gdLst>
                  <a:gd name="T0" fmla="*/ 24 w 76"/>
                  <a:gd name="T1" fmla="*/ 0 h 204"/>
                  <a:gd name="T2" fmla="*/ 72 w 76"/>
                  <a:gd name="T3" fmla="*/ 84 h 204"/>
                  <a:gd name="T4" fmla="*/ 0 w 76"/>
                  <a:gd name="T5" fmla="*/ 204 h 204"/>
                  <a:gd name="T6" fmla="*/ 0 60000 65536"/>
                  <a:gd name="T7" fmla="*/ 0 60000 65536"/>
                  <a:gd name="T8" fmla="*/ 0 60000 65536"/>
                  <a:gd name="T9" fmla="*/ 0 w 76"/>
                  <a:gd name="T10" fmla="*/ 0 h 204"/>
                  <a:gd name="T11" fmla="*/ 76 w 76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6" h="204">
                    <a:moveTo>
                      <a:pt x="24" y="0"/>
                    </a:moveTo>
                    <a:cubicBezTo>
                      <a:pt x="32" y="14"/>
                      <a:pt x="76" y="50"/>
                      <a:pt x="72" y="84"/>
                    </a:cubicBezTo>
                    <a:cubicBezTo>
                      <a:pt x="68" y="118"/>
                      <a:pt x="15" y="179"/>
                      <a:pt x="0" y="204"/>
                    </a:cubicBezTo>
                  </a:path>
                </a:pathLst>
              </a:custGeom>
              <a:noFill/>
              <a:ln w="38100" cap="flat" cmpd="sng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599" name="Text Box 33"/>
              <p:cNvSpPr txBox="1">
                <a:spLocks noChangeArrowheads="1"/>
              </p:cNvSpPr>
              <p:nvPr/>
            </p:nvSpPr>
            <p:spPr bwMode="auto">
              <a:xfrm>
                <a:off x="4150" y="3518"/>
                <a:ext cx="222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200" b="1" i="1">
                    <a:solidFill>
                      <a:srgbClr val="FF00FF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</a:t>
                </a:r>
              </a:p>
            </p:txBody>
          </p:sp>
          <p:sp>
            <p:nvSpPr>
              <p:cNvPr id="24600" name="Line 34"/>
              <p:cNvSpPr>
                <a:spLocks noChangeShapeType="1"/>
              </p:cNvSpPr>
              <p:nvPr/>
            </p:nvSpPr>
            <p:spPr bwMode="auto">
              <a:xfrm rot="5400000" flipH="1">
                <a:off x="3702" y="3983"/>
                <a:ext cx="34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stealth" w="med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601" name="Group 35"/>
              <p:cNvGrpSpPr>
                <a:grpSpLocks/>
              </p:cNvGrpSpPr>
              <p:nvPr/>
            </p:nvGrpSpPr>
            <p:grpSpPr bwMode="auto">
              <a:xfrm>
                <a:off x="3941" y="3879"/>
                <a:ext cx="323" cy="393"/>
                <a:chOff x="-6" y="-9"/>
                <a:chExt cx="323" cy="393"/>
              </a:xfrm>
            </p:grpSpPr>
            <p:sp>
              <p:nvSpPr>
                <p:cNvPr id="24610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-6" y="115"/>
                  <a:ext cx="323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U</a:t>
                  </a:r>
                  <a:r>
                    <a:rPr lang="en-US" altLang="zh-CN" sz="2200" b="1" i="1" baseline="-25000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C</a:t>
                  </a:r>
                  <a:endParaRPr lang="en-US" altLang="zh-CN" sz="2200" i="1">
                    <a:solidFill>
                      <a:srgbClr val="FF00FF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11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58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i="1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sp>
            <p:nvSpPr>
              <p:cNvPr id="24602" name="Line 38"/>
              <p:cNvSpPr>
                <a:spLocks noChangeShapeType="1"/>
              </p:cNvSpPr>
              <p:nvPr/>
            </p:nvSpPr>
            <p:spPr bwMode="auto">
              <a:xfrm rot="5400000" flipH="1">
                <a:off x="4026" y="3239"/>
                <a:ext cx="111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dash"/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603" name="Group 39"/>
              <p:cNvGrpSpPr>
                <a:grpSpLocks/>
              </p:cNvGrpSpPr>
              <p:nvPr/>
            </p:nvGrpSpPr>
            <p:grpSpPr bwMode="auto">
              <a:xfrm>
                <a:off x="4569" y="2391"/>
                <a:ext cx="316" cy="393"/>
                <a:chOff x="8" y="-9"/>
                <a:chExt cx="316" cy="393"/>
              </a:xfrm>
            </p:grpSpPr>
            <p:sp>
              <p:nvSpPr>
                <p:cNvPr id="24608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8" y="115"/>
                  <a:ext cx="316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U</a:t>
                  </a:r>
                  <a:r>
                    <a:rPr lang="en-US" altLang="zh-CN" sz="2200" b="1" i="1" baseline="-25000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L</a:t>
                  </a:r>
                  <a:endParaRPr lang="en-US" altLang="zh-CN" sz="2200" i="1">
                    <a:solidFill>
                      <a:schemeClr val="accent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0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68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i="1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grpSp>
            <p:nvGrpSpPr>
              <p:cNvPr id="24604" name="Group 42"/>
              <p:cNvGrpSpPr>
                <a:grpSpLocks/>
              </p:cNvGrpSpPr>
              <p:nvPr/>
            </p:nvGrpSpPr>
            <p:grpSpPr bwMode="auto">
              <a:xfrm>
                <a:off x="4181" y="2571"/>
                <a:ext cx="323" cy="393"/>
                <a:chOff x="-6" y="-9"/>
                <a:chExt cx="323" cy="393"/>
              </a:xfrm>
            </p:grpSpPr>
            <p:sp>
              <p:nvSpPr>
                <p:cNvPr id="2460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-6" y="115"/>
                  <a:ext cx="323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U</a:t>
                  </a:r>
                  <a:r>
                    <a:rPr lang="en-US" altLang="zh-CN" sz="2200" b="1" i="1" baseline="-25000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C</a:t>
                  </a:r>
                  <a:endParaRPr lang="en-US" altLang="zh-CN" sz="2200" i="1">
                    <a:solidFill>
                      <a:srgbClr val="FF00FF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0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58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i="1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sp>
            <p:nvSpPr>
              <p:cNvPr id="24605" name="Line 45"/>
              <p:cNvSpPr>
                <a:spLocks noChangeShapeType="1"/>
              </p:cNvSpPr>
              <p:nvPr/>
            </p:nvSpPr>
            <p:spPr bwMode="auto">
              <a:xfrm>
                <a:off x="4524" y="2729"/>
                <a:ext cx="0" cy="312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prstDash val="dash"/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Group 25"/>
          <p:cNvGrpSpPr>
            <a:grpSpLocks/>
          </p:cNvGrpSpPr>
          <p:nvPr/>
        </p:nvGrpSpPr>
        <p:grpSpPr bwMode="auto">
          <a:xfrm>
            <a:off x="767000" y="6005839"/>
            <a:ext cx="2719388" cy="468313"/>
            <a:chOff x="567" y="2249"/>
            <a:chExt cx="1713" cy="295"/>
          </a:xfrm>
        </p:grpSpPr>
        <p:sp>
          <p:nvSpPr>
            <p:cNvPr id="51" name="Rectangle 24"/>
            <p:cNvSpPr>
              <a:spLocks noChangeArrowheads="1"/>
            </p:cNvSpPr>
            <p:nvPr/>
          </p:nvSpPr>
          <p:spPr bwMode="auto">
            <a:xfrm>
              <a:off x="567" y="2251"/>
              <a:ext cx="1713" cy="272"/>
            </a:xfrm>
            <a:prstGeom prst="rect">
              <a:avLst/>
            </a:prstGeom>
            <a:ln>
              <a:headEnd/>
              <a:tailEnd type="none" w="med" len="lg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aphicFrame>
          <p:nvGraphicFramePr>
            <p:cNvPr id="52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3431079"/>
                </p:ext>
              </p:extLst>
            </p:nvPr>
          </p:nvGraphicFramePr>
          <p:xfrm>
            <a:off x="680" y="2249"/>
            <a:ext cx="1600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963" name="Equation" r:id="rId15" imgW="1231560" imgH="228600" progId="Equation.DSMT4">
                    <p:embed/>
                  </p:oleObj>
                </mc:Choice>
                <mc:Fallback>
                  <p:oleObj name="Equation" r:id="rId15" imgW="1231560" imgH="228600" progId="Equation.DSMT4">
                    <p:embed/>
                    <p:pic>
                      <p:nvPicPr>
                        <p:cNvPr id="2458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" y="2249"/>
                          <a:ext cx="1600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4688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2" grpId="0" autoUpdateAnimBg="0"/>
      <p:bldP spid="28684" grpId="0" autoUpdateAnimBg="0"/>
      <p:bldP spid="4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583"/>
            <a:ext cx="9144000" cy="654050"/>
          </a:xfrm>
          <a:prstGeom prst="round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55000" cap="flat" cmpd="thickThin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457200"/>
            <a:r>
              <a:rPr lang="en-US" altLang="zh-CN" sz="3200" dirty="0">
                <a:solidFill>
                  <a:schemeClr val="bg1"/>
                </a:solidFill>
                <a:latin typeface="+mj-ea"/>
                <a:cs typeface="+mn-cs"/>
              </a:rPr>
              <a:t>4.1　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正弦电压与电流</a:t>
            </a:r>
          </a:p>
        </p:txBody>
      </p:sp>
      <p:sp>
        <p:nvSpPr>
          <p:cNvPr id="2052" name="Rectangle 3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53" name="Rectangle 4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54" name="Rectangle 5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5047" name="Text Box 55"/>
          <p:cNvSpPr txBox="1">
            <a:spLocks noChangeArrowheads="1"/>
          </p:cNvSpPr>
          <p:nvPr/>
        </p:nvSpPr>
        <p:spPr bwMode="auto">
          <a:xfrm>
            <a:off x="395288" y="1412875"/>
            <a:ext cx="338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/>
              <a:t> 表征正弦量的三要素有</a:t>
            </a:r>
          </a:p>
        </p:txBody>
      </p:sp>
      <p:sp>
        <p:nvSpPr>
          <p:cNvPr id="62474" name="Text Box 56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3438525"/>
            <a:ext cx="1136650" cy="495300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chemeClr val="accent2"/>
                </a:solidFill>
              </a:rPr>
              <a:t> 幅值 </a:t>
            </a:r>
          </a:p>
        </p:txBody>
      </p:sp>
      <p:sp>
        <p:nvSpPr>
          <p:cNvPr id="62475" name="Text Box 5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971550" y="4446588"/>
            <a:ext cx="1284288" cy="495300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accent2"/>
                </a:solidFill>
              </a:rPr>
              <a:t>初相位</a:t>
            </a:r>
          </a:p>
        </p:txBody>
      </p:sp>
      <p:sp>
        <p:nvSpPr>
          <p:cNvPr id="62476" name="Text Box 58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430463"/>
            <a:ext cx="1136650" cy="495300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chemeClr val="accent2"/>
                </a:solidFill>
              </a:rPr>
              <a:t> 频率 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841875" y="3841750"/>
            <a:ext cx="571500" cy="874713"/>
            <a:chOff x="0" y="0"/>
            <a:chExt cx="360" cy="780"/>
          </a:xfrm>
        </p:grpSpPr>
        <p:sp>
          <p:nvSpPr>
            <p:cNvPr id="2067" name="Line 9"/>
            <p:cNvSpPr>
              <a:spLocks noChangeShapeType="1"/>
            </p:cNvSpPr>
            <p:nvPr/>
          </p:nvSpPr>
          <p:spPr bwMode="auto">
            <a:xfrm>
              <a:off x="0" y="0"/>
              <a:ext cx="0" cy="7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8" name="Line 10"/>
            <p:cNvSpPr>
              <a:spLocks noChangeShapeType="1"/>
            </p:cNvSpPr>
            <p:nvPr/>
          </p:nvSpPr>
          <p:spPr bwMode="auto">
            <a:xfrm flipV="1">
              <a:off x="24" y="372"/>
              <a:ext cx="336" cy="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9" name="Text Box 11"/>
            <p:cNvSpPr txBox="1">
              <a:spLocks noChangeArrowheads="1"/>
            </p:cNvSpPr>
            <p:nvPr/>
          </p:nvSpPr>
          <p:spPr bwMode="auto">
            <a:xfrm>
              <a:off x="50" y="362"/>
              <a:ext cx="237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 i="1">
                  <a:solidFill>
                    <a:srgbClr val="FF00FF"/>
                  </a:solidFill>
                  <a:sym typeface="Symbol" panose="05050102010706020507" pitchFamily="18" charset="2"/>
                </a:rPr>
                <a:t></a:t>
              </a:r>
              <a:endParaRPr lang="zh-CN" altLang="en-US" sz="2200" b="1" i="1" baseline="-25000">
                <a:solidFill>
                  <a:srgbClr val="FF00FF"/>
                </a:solidFill>
                <a:sym typeface="Symbol" panose="05050102010706020507" pitchFamily="18" charset="2"/>
              </a:endParaRPr>
            </a:p>
          </p:txBody>
        </p:sp>
      </p:grpSp>
      <p:sp>
        <p:nvSpPr>
          <p:cNvPr id="9231" name="未知"/>
          <p:cNvSpPr>
            <a:spLocks/>
          </p:cNvSpPr>
          <p:nvPr/>
        </p:nvSpPr>
        <p:spPr bwMode="auto">
          <a:xfrm>
            <a:off x="4870450" y="2982913"/>
            <a:ext cx="2576513" cy="1924050"/>
          </a:xfrm>
          <a:custGeom>
            <a:avLst/>
            <a:gdLst>
              <a:gd name="T0" fmla="*/ 0 w 2152"/>
              <a:gd name="T1" fmla="*/ 928753 h 2024"/>
              <a:gd name="T2" fmla="*/ 714767 w 2152"/>
              <a:gd name="T3" fmla="*/ 144494 h 2024"/>
              <a:gd name="T4" fmla="*/ 1824631 w 2152"/>
              <a:gd name="T5" fmla="*/ 1794766 h 2024"/>
              <a:gd name="T6" fmla="*/ 2576513 w 2152"/>
              <a:gd name="T7" fmla="*/ 922099 h 2024"/>
              <a:gd name="T8" fmla="*/ 0 60000 65536"/>
              <a:gd name="T9" fmla="*/ 0 60000 65536"/>
              <a:gd name="T10" fmla="*/ 0 60000 65536"/>
              <a:gd name="T11" fmla="*/ 0 60000 65536"/>
              <a:gd name="T12" fmla="*/ 0 w 2152"/>
              <a:gd name="T13" fmla="*/ 0 h 2024"/>
              <a:gd name="T14" fmla="*/ 2152 w 2152"/>
              <a:gd name="T15" fmla="*/ 2024 h 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52" h="2024">
                <a:moveTo>
                  <a:pt x="0" y="977"/>
                </a:moveTo>
                <a:cubicBezTo>
                  <a:pt x="99" y="840"/>
                  <a:pt x="343" y="0"/>
                  <a:pt x="597" y="152"/>
                </a:cubicBezTo>
                <a:cubicBezTo>
                  <a:pt x="851" y="304"/>
                  <a:pt x="1265" y="1752"/>
                  <a:pt x="1524" y="1888"/>
                </a:cubicBezTo>
                <a:cubicBezTo>
                  <a:pt x="1783" y="2024"/>
                  <a:pt x="2021" y="1161"/>
                  <a:pt x="2152" y="97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4500563" y="2492375"/>
            <a:ext cx="3573462" cy="2325688"/>
            <a:chOff x="0" y="37"/>
            <a:chExt cx="2317" cy="1888"/>
          </a:xfrm>
        </p:grpSpPr>
        <p:sp>
          <p:nvSpPr>
            <p:cNvPr id="2062" name="Line 17"/>
            <p:cNvSpPr>
              <a:spLocks noChangeShapeType="1"/>
            </p:cNvSpPr>
            <p:nvPr/>
          </p:nvSpPr>
          <p:spPr bwMode="auto">
            <a:xfrm flipV="1">
              <a:off x="543" y="209"/>
              <a:ext cx="0" cy="171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3" name="Text Box 18"/>
            <p:cNvSpPr txBox="1">
              <a:spLocks noChangeArrowheads="1"/>
            </p:cNvSpPr>
            <p:nvPr/>
          </p:nvSpPr>
          <p:spPr bwMode="auto">
            <a:xfrm>
              <a:off x="631" y="37"/>
              <a:ext cx="170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200" b="1" i="1" baseline="-25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64" name="Line 19"/>
            <p:cNvSpPr>
              <a:spLocks noChangeShapeType="1"/>
            </p:cNvSpPr>
            <p:nvPr/>
          </p:nvSpPr>
          <p:spPr bwMode="auto">
            <a:xfrm>
              <a:off x="0" y="1151"/>
              <a:ext cx="220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5" name="Text Box 20"/>
            <p:cNvSpPr txBox="1">
              <a:spLocks noChangeArrowheads="1"/>
            </p:cNvSpPr>
            <p:nvPr/>
          </p:nvSpPr>
          <p:spPr bwMode="auto">
            <a:xfrm>
              <a:off x="1977" y="1078"/>
              <a:ext cx="340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 i="1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zh-CN" altLang="en-US" sz="2200" b="1" i="1">
                  <a:latin typeface="Times New Roman" panose="02020603050405020304" pitchFamily="18" charset="0"/>
                </a:rPr>
                <a:t> </a:t>
              </a:r>
              <a:r>
                <a:rPr lang="en-US" altLang="zh-CN" sz="2200" b="1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066" name="Text Box 21"/>
            <p:cNvSpPr txBox="1">
              <a:spLocks noChangeArrowheads="1"/>
            </p:cNvSpPr>
            <p:nvPr/>
          </p:nvSpPr>
          <p:spPr bwMode="auto">
            <a:xfrm>
              <a:off x="553" y="1099"/>
              <a:ext cx="250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latin typeface="Times New Roman" panose="02020603050405020304" pitchFamily="18" charset="0"/>
                </a:rPr>
                <a:t>O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9240" name="Object 24"/>
          <p:cNvGraphicFramePr>
            <a:graphicFrameLocks noChangeAspect="1"/>
          </p:cNvGraphicFramePr>
          <p:nvPr/>
        </p:nvGraphicFramePr>
        <p:xfrm>
          <a:off x="4427538" y="2060575"/>
          <a:ext cx="2630487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71" name="Equation" r:id="rId6" imgW="1155600" imgH="228600" progId="Equation.DSMT4">
                  <p:embed/>
                </p:oleObj>
              </mc:Choice>
              <mc:Fallback>
                <p:oleObj name="Equation" r:id="rId6" imgW="1155600" imgH="228600" progId="Equation.DSMT4">
                  <p:embed/>
                  <p:pic>
                    <p:nvPicPr>
                      <p:cNvPr id="924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060575"/>
                        <a:ext cx="2630487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00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47" grpId="0" autoUpdateAnimBg="0"/>
      <p:bldP spid="62474" grpId="0" animBg="1" autoUpdateAnimBg="0"/>
      <p:bldP spid="62475" grpId="0" animBg="1" autoUpdateAnimBg="0"/>
      <p:bldP spid="62476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Text Box 2"/>
          <p:cNvSpPr txBox="1">
            <a:spLocks noChangeArrowheads="1"/>
          </p:cNvSpPr>
          <p:nvPr/>
        </p:nvSpPr>
        <p:spPr bwMode="auto">
          <a:xfrm>
            <a:off x="731899" y="701774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 dirty="0">
                <a:solidFill>
                  <a:srgbClr val="008000"/>
                </a:solidFill>
                <a:latin typeface="Times New Roman" panose="02020603050405020304" pitchFamily="18" charset="0"/>
              </a:rPr>
              <a:t>2．</a:t>
            </a:r>
            <a:r>
              <a:rPr lang="zh-CN" altLang="en-US" b="1" dirty="0">
                <a:solidFill>
                  <a:srgbClr val="008000"/>
                </a:solidFill>
                <a:latin typeface="Times New Roman" panose="02020603050405020304" pitchFamily="18" charset="0"/>
              </a:rPr>
              <a:t>功率</a:t>
            </a:r>
          </a:p>
        </p:txBody>
      </p:sp>
      <p:graphicFrame>
        <p:nvGraphicFramePr>
          <p:cNvPr id="24580" name="Object 8"/>
          <p:cNvGraphicFramePr>
            <a:graphicFrameLocks noChangeAspect="1"/>
          </p:cNvGraphicFramePr>
          <p:nvPr/>
        </p:nvGraphicFramePr>
        <p:xfrm>
          <a:off x="4476750" y="3585964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330" r:id="rId3" imgW="192401" imgH="422902" progId="Equation.3">
                  <p:embed/>
                </p:oleObj>
              </mc:Choice>
              <mc:Fallback>
                <p:oleObj r:id="rId3" imgW="192401" imgH="422902" progId="Equation.3">
                  <p:embed/>
                  <p:pic>
                    <p:nvPicPr>
                      <p:cNvPr id="245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3585964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857250" y="2576314"/>
            <a:ext cx="208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 dirty="0">
                <a:solidFill>
                  <a:srgbClr val="6600FF"/>
                </a:solidFill>
              </a:rPr>
              <a:t>平均功率为 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04069" y="3871912"/>
            <a:ext cx="3592513" cy="434975"/>
            <a:chOff x="567" y="2251"/>
            <a:chExt cx="2263" cy="274"/>
          </a:xfrm>
        </p:grpSpPr>
        <p:sp>
          <p:nvSpPr>
            <p:cNvPr id="24620" name="Rectangle 24"/>
            <p:cNvSpPr>
              <a:spLocks noChangeArrowheads="1"/>
            </p:cNvSpPr>
            <p:nvPr/>
          </p:nvSpPr>
          <p:spPr bwMode="auto">
            <a:xfrm>
              <a:off x="567" y="2251"/>
              <a:ext cx="2263" cy="272"/>
            </a:xfrm>
            <a:prstGeom prst="rect">
              <a:avLst/>
            </a:prstGeom>
            <a:ln>
              <a:headEnd/>
              <a:tailEnd type="none" w="med" len="lg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aphicFrame>
          <p:nvGraphicFramePr>
            <p:cNvPr id="24582" name="Object 15"/>
            <p:cNvGraphicFramePr>
              <a:graphicFrameLocks noChangeAspect="1"/>
            </p:cNvGraphicFramePr>
            <p:nvPr/>
          </p:nvGraphicFramePr>
          <p:xfrm>
            <a:off x="657" y="2251"/>
            <a:ext cx="2136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331" name="Equation" r:id="rId5" imgW="3846748" imgH="495402" progId="Equation.DSMT4">
                    <p:embed/>
                  </p:oleObj>
                </mc:Choice>
                <mc:Fallback>
                  <p:oleObj name="Equation" r:id="rId5" imgW="3846748" imgH="495402" progId="Equation.DSMT4">
                    <p:embed/>
                    <p:pic>
                      <p:nvPicPr>
                        <p:cNvPr id="2458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251"/>
                          <a:ext cx="2136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5" name="直接连接符 44"/>
          <p:cNvCxnSpPr/>
          <p:nvPr/>
        </p:nvCxnSpPr>
        <p:spPr>
          <a:xfrm>
            <a:off x="0" y="1484784"/>
            <a:ext cx="9144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837199" y="4484489"/>
            <a:ext cx="186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6600FF"/>
                </a:solidFill>
              </a:rPr>
              <a:t>无功功率为 </a:t>
            </a:r>
          </a:p>
        </p:txBody>
      </p:sp>
      <p:sp>
        <p:nvSpPr>
          <p:cNvPr id="4" name="矩形 3"/>
          <p:cNvSpPr/>
          <p:nvPr/>
        </p:nvSpPr>
        <p:spPr>
          <a:xfrm>
            <a:off x="5317043" y="3657411"/>
            <a:ext cx="3749059" cy="31853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50900" y="1661914"/>
            <a:ext cx="7927975" cy="5027647"/>
            <a:chOff x="850900" y="1661914"/>
            <a:chExt cx="7927975" cy="5027647"/>
          </a:xfrm>
        </p:grpSpPr>
        <p:graphicFrame>
          <p:nvGraphicFramePr>
            <p:cNvPr id="2867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179888"/>
                </p:ext>
              </p:extLst>
            </p:nvPr>
          </p:nvGraphicFramePr>
          <p:xfrm>
            <a:off x="3751066" y="2146643"/>
            <a:ext cx="4886719" cy="4949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332" name="公式" r:id="rId7" imgW="2120760" imgH="215640" progId="Equation.3">
                    <p:embed/>
                  </p:oleObj>
                </mc:Choice>
                <mc:Fallback>
                  <p:oleObj name="公式" r:id="rId7" imgW="2120760" imgH="215640" progId="Equation.3">
                    <p:embed/>
                    <p:pic>
                      <p:nvPicPr>
                        <p:cNvPr id="2867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1066" y="2146643"/>
                          <a:ext cx="4886719" cy="4949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7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6517719"/>
                </p:ext>
              </p:extLst>
            </p:nvPr>
          </p:nvGraphicFramePr>
          <p:xfrm>
            <a:off x="996950" y="2998589"/>
            <a:ext cx="7154863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333" name="Equation" r:id="rId9" imgW="8216640" imgH="774360" progId="Equation.3">
                    <p:embed/>
                  </p:oleObj>
                </mc:Choice>
                <mc:Fallback>
                  <p:oleObj name="Equation" r:id="rId9" imgW="8216640" imgH="774360" progId="Equation.3">
                    <p:embed/>
                    <p:pic>
                      <p:nvPicPr>
                        <p:cNvPr id="2867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6950" y="2998589"/>
                          <a:ext cx="7154863" cy="673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1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298719"/>
                </p:ext>
              </p:extLst>
            </p:nvPr>
          </p:nvGraphicFramePr>
          <p:xfrm>
            <a:off x="2895600" y="1700014"/>
            <a:ext cx="4343400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334" r:id="rId11" imgW="4750117" imgH="419417" progId="Equation.3">
                    <p:embed/>
                  </p:oleObj>
                </mc:Choice>
                <mc:Fallback>
                  <p:oleObj r:id="rId11" imgW="4750117" imgH="419417" progId="Equation.3">
                    <p:embed/>
                    <p:pic>
                      <p:nvPicPr>
                        <p:cNvPr id="2868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5600" y="1700014"/>
                          <a:ext cx="4343400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2" name="Text Box 10"/>
            <p:cNvSpPr txBox="1">
              <a:spLocks noChangeArrowheads="1"/>
            </p:cNvSpPr>
            <p:nvPr/>
          </p:nvSpPr>
          <p:spPr bwMode="auto">
            <a:xfrm>
              <a:off x="850900" y="1661914"/>
              <a:ext cx="15636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 dirty="0">
                  <a:solidFill>
                    <a:srgbClr val="6600FF"/>
                  </a:solidFill>
                </a:rPr>
                <a:t>瞬时功率 </a:t>
              </a:r>
            </a:p>
          </p:txBody>
        </p:sp>
        <p:graphicFrame>
          <p:nvGraphicFramePr>
            <p:cNvPr id="4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0228574"/>
                </p:ext>
              </p:extLst>
            </p:nvPr>
          </p:nvGraphicFramePr>
          <p:xfrm>
            <a:off x="1034311" y="5023668"/>
            <a:ext cx="3795370" cy="90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335" name="公式" r:id="rId13" imgW="2031840" imgH="482400" progId="Equation.3">
                    <p:embed/>
                  </p:oleObj>
                </mc:Choice>
                <mc:Fallback>
                  <p:oleObj name="公式" r:id="rId13" imgW="2031840" imgH="482400" progId="Equation.3">
                    <p:embed/>
                    <p:pic>
                      <p:nvPicPr>
                        <p:cNvPr id="46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4311" y="5023668"/>
                          <a:ext cx="3795370" cy="90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57"/>
            <p:cNvGrpSpPr>
              <a:grpSpLocks/>
            </p:cNvGrpSpPr>
            <p:nvPr/>
          </p:nvGrpSpPr>
          <p:grpSpPr bwMode="auto">
            <a:xfrm>
              <a:off x="5699125" y="3703473"/>
              <a:ext cx="3079750" cy="2986088"/>
              <a:chOff x="3525" y="2391"/>
              <a:chExt cx="1940" cy="1881"/>
            </a:xfrm>
          </p:grpSpPr>
          <p:sp>
            <p:nvSpPr>
              <p:cNvPr id="24590" name="Line 16"/>
              <p:cNvSpPr>
                <a:spLocks noChangeShapeType="1"/>
              </p:cNvSpPr>
              <p:nvPr/>
            </p:nvSpPr>
            <p:spPr bwMode="auto">
              <a:xfrm>
                <a:off x="3876" y="3857"/>
                <a:ext cx="1368" cy="0"/>
              </a:xfrm>
              <a:prstGeom prst="line">
                <a:avLst/>
              </a:prstGeom>
              <a:noFill/>
              <a:ln w="38100">
                <a:solidFill>
                  <a:srgbClr val="FFC0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591" name="Group 17"/>
              <p:cNvGrpSpPr>
                <a:grpSpLocks/>
              </p:cNvGrpSpPr>
              <p:nvPr/>
            </p:nvGrpSpPr>
            <p:grpSpPr bwMode="auto">
              <a:xfrm>
                <a:off x="5243" y="3740"/>
                <a:ext cx="222" cy="381"/>
                <a:chOff x="-5" y="-9"/>
                <a:chExt cx="222" cy="381"/>
              </a:xfrm>
            </p:grpSpPr>
            <p:sp>
              <p:nvSpPr>
                <p:cNvPr id="246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1" y="103"/>
                  <a:ext cx="18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rgbClr val="FF0066"/>
                      </a:solidFill>
                      <a:latin typeface="Times New Roman" panose="02020603050405020304" pitchFamily="18" charset="0"/>
                    </a:rPr>
                    <a:t>I</a:t>
                  </a:r>
                  <a:endParaRPr lang="en-US" altLang="zh-CN" sz="2200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1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-5" y="-9"/>
                  <a:ext cx="222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200" i="1">
                      <a:solidFill>
                        <a:srgbClr val="FF0066"/>
                      </a:solidFill>
                      <a:latin typeface="Times New Roman" panose="02020603050405020304" pitchFamily="18" charset="0"/>
                    </a:rPr>
                    <a:t> </a:t>
                  </a:r>
                  <a:r>
                    <a:rPr lang="en-US" altLang="zh-CN" sz="2200" i="1">
                      <a:solidFill>
                        <a:srgbClr val="FF0066"/>
                      </a:solidFill>
                      <a:latin typeface="Times New Roman" panose="02020603050405020304" pitchFamily="18" charset="0"/>
                    </a:rPr>
                    <a:t>•</a:t>
                  </a:r>
                  <a:endParaRPr lang="en-US" altLang="zh-CN" sz="2200" i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592" name="Line 20"/>
              <p:cNvSpPr>
                <a:spLocks noChangeShapeType="1"/>
              </p:cNvSpPr>
              <p:nvPr/>
            </p:nvSpPr>
            <p:spPr bwMode="auto">
              <a:xfrm flipV="1">
                <a:off x="3912" y="3029"/>
                <a:ext cx="636" cy="768"/>
              </a:xfrm>
              <a:prstGeom prst="line">
                <a:avLst/>
              </a:prstGeom>
              <a:noFill/>
              <a:ln w="38100">
                <a:solidFill>
                  <a:srgbClr val="CCCC00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593" name="Group 21"/>
              <p:cNvGrpSpPr>
                <a:grpSpLocks/>
              </p:cNvGrpSpPr>
              <p:nvPr/>
            </p:nvGrpSpPr>
            <p:grpSpPr bwMode="auto">
              <a:xfrm>
                <a:off x="4137" y="2883"/>
                <a:ext cx="243" cy="393"/>
                <a:chOff x="6" y="-9"/>
                <a:chExt cx="243" cy="393"/>
              </a:xfrm>
            </p:grpSpPr>
            <p:sp>
              <p:nvSpPr>
                <p:cNvPr id="2461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6" y="115"/>
                  <a:ext cx="243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latin typeface="Times New Roman" panose="02020603050405020304" pitchFamily="18" charset="0"/>
                    </a:rPr>
                    <a:t>U</a:t>
                  </a:r>
                  <a:endParaRPr lang="en-US" altLang="zh-CN" sz="2200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17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54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i="1"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sp>
            <p:nvSpPr>
              <p:cNvPr id="24594" name="Line 24"/>
              <p:cNvSpPr>
                <a:spLocks noChangeShapeType="1"/>
              </p:cNvSpPr>
              <p:nvPr/>
            </p:nvSpPr>
            <p:spPr bwMode="auto">
              <a:xfrm>
                <a:off x="3876" y="3809"/>
                <a:ext cx="756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595" name="Group 25"/>
              <p:cNvGrpSpPr>
                <a:grpSpLocks/>
              </p:cNvGrpSpPr>
              <p:nvPr/>
            </p:nvGrpSpPr>
            <p:grpSpPr bwMode="auto">
              <a:xfrm>
                <a:off x="4613" y="3447"/>
                <a:ext cx="323" cy="393"/>
                <a:chOff x="8" y="-9"/>
                <a:chExt cx="323" cy="393"/>
              </a:xfrm>
            </p:grpSpPr>
            <p:sp>
              <p:nvSpPr>
                <p:cNvPr id="2461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8" y="115"/>
                  <a:ext cx="323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U</a:t>
                  </a:r>
                  <a:r>
                    <a:rPr lang="en-US" altLang="zh-CN" sz="2200" b="1" i="1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R</a:t>
                  </a:r>
                  <a:endParaRPr lang="en-US" altLang="zh-CN" sz="2200" i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1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60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sp>
            <p:nvSpPr>
              <p:cNvPr id="24596" name="Line 28"/>
              <p:cNvSpPr>
                <a:spLocks noChangeShapeType="1"/>
              </p:cNvSpPr>
              <p:nvPr/>
            </p:nvSpPr>
            <p:spPr bwMode="auto">
              <a:xfrm rot="5400000" flipH="1">
                <a:off x="3318" y="3251"/>
                <a:ext cx="111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597" name="Group 29"/>
              <p:cNvGrpSpPr>
                <a:grpSpLocks/>
              </p:cNvGrpSpPr>
              <p:nvPr/>
            </p:nvGrpSpPr>
            <p:grpSpPr bwMode="auto">
              <a:xfrm>
                <a:off x="3525" y="2391"/>
                <a:ext cx="316" cy="393"/>
                <a:chOff x="8" y="-9"/>
                <a:chExt cx="316" cy="393"/>
              </a:xfrm>
            </p:grpSpPr>
            <p:sp>
              <p:nvSpPr>
                <p:cNvPr id="2461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8" y="115"/>
                  <a:ext cx="316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U</a:t>
                  </a:r>
                  <a:r>
                    <a:rPr lang="en-US" altLang="zh-CN" sz="2200" b="1" i="1" baseline="-25000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L</a:t>
                  </a:r>
                  <a:endParaRPr lang="en-US" altLang="zh-CN" sz="2200" b="1" i="1">
                    <a:solidFill>
                      <a:schemeClr val="accent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13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68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sp>
            <p:nvSpPr>
              <p:cNvPr id="24598" name="未知"/>
              <p:cNvSpPr>
                <a:spLocks/>
              </p:cNvSpPr>
              <p:nvPr/>
            </p:nvSpPr>
            <p:spPr bwMode="auto">
              <a:xfrm>
                <a:off x="4068" y="3605"/>
                <a:ext cx="76" cy="204"/>
              </a:xfrm>
              <a:custGeom>
                <a:avLst/>
                <a:gdLst>
                  <a:gd name="T0" fmla="*/ 24 w 76"/>
                  <a:gd name="T1" fmla="*/ 0 h 204"/>
                  <a:gd name="T2" fmla="*/ 72 w 76"/>
                  <a:gd name="T3" fmla="*/ 84 h 204"/>
                  <a:gd name="T4" fmla="*/ 0 w 76"/>
                  <a:gd name="T5" fmla="*/ 204 h 204"/>
                  <a:gd name="T6" fmla="*/ 0 60000 65536"/>
                  <a:gd name="T7" fmla="*/ 0 60000 65536"/>
                  <a:gd name="T8" fmla="*/ 0 60000 65536"/>
                  <a:gd name="T9" fmla="*/ 0 w 76"/>
                  <a:gd name="T10" fmla="*/ 0 h 204"/>
                  <a:gd name="T11" fmla="*/ 76 w 76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6" h="204">
                    <a:moveTo>
                      <a:pt x="24" y="0"/>
                    </a:moveTo>
                    <a:cubicBezTo>
                      <a:pt x="32" y="14"/>
                      <a:pt x="76" y="50"/>
                      <a:pt x="72" y="84"/>
                    </a:cubicBezTo>
                    <a:cubicBezTo>
                      <a:pt x="68" y="118"/>
                      <a:pt x="15" y="179"/>
                      <a:pt x="0" y="204"/>
                    </a:cubicBezTo>
                  </a:path>
                </a:pathLst>
              </a:custGeom>
              <a:noFill/>
              <a:ln w="38100" cap="flat" cmpd="sng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599" name="Text Box 33"/>
              <p:cNvSpPr txBox="1">
                <a:spLocks noChangeArrowheads="1"/>
              </p:cNvSpPr>
              <p:nvPr/>
            </p:nvSpPr>
            <p:spPr bwMode="auto">
              <a:xfrm>
                <a:off x="4150" y="3518"/>
                <a:ext cx="222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200" b="1" i="1">
                    <a:solidFill>
                      <a:srgbClr val="FF00FF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</a:t>
                </a:r>
              </a:p>
            </p:txBody>
          </p:sp>
          <p:sp>
            <p:nvSpPr>
              <p:cNvPr id="24600" name="Line 34"/>
              <p:cNvSpPr>
                <a:spLocks noChangeShapeType="1"/>
              </p:cNvSpPr>
              <p:nvPr/>
            </p:nvSpPr>
            <p:spPr bwMode="auto">
              <a:xfrm rot="5400000" flipH="1">
                <a:off x="3702" y="3983"/>
                <a:ext cx="34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stealth" w="med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601" name="Group 35"/>
              <p:cNvGrpSpPr>
                <a:grpSpLocks/>
              </p:cNvGrpSpPr>
              <p:nvPr/>
            </p:nvGrpSpPr>
            <p:grpSpPr bwMode="auto">
              <a:xfrm>
                <a:off x="3941" y="3879"/>
                <a:ext cx="323" cy="393"/>
                <a:chOff x="-6" y="-9"/>
                <a:chExt cx="323" cy="393"/>
              </a:xfrm>
            </p:grpSpPr>
            <p:sp>
              <p:nvSpPr>
                <p:cNvPr id="24610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-6" y="115"/>
                  <a:ext cx="323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U</a:t>
                  </a:r>
                  <a:r>
                    <a:rPr lang="en-US" altLang="zh-CN" sz="2200" b="1" i="1" baseline="-25000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C</a:t>
                  </a:r>
                  <a:endParaRPr lang="en-US" altLang="zh-CN" sz="2200" i="1">
                    <a:solidFill>
                      <a:srgbClr val="FF00FF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11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58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i="1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sp>
            <p:nvSpPr>
              <p:cNvPr id="24602" name="Line 38"/>
              <p:cNvSpPr>
                <a:spLocks noChangeShapeType="1"/>
              </p:cNvSpPr>
              <p:nvPr/>
            </p:nvSpPr>
            <p:spPr bwMode="auto">
              <a:xfrm rot="5400000" flipH="1">
                <a:off x="4026" y="3239"/>
                <a:ext cx="111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prstDash val="dash"/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4603" name="Group 39"/>
              <p:cNvGrpSpPr>
                <a:grpSpLocks/>
              </p:cNvGrpSpPr>
              <p:nvPr/>
            </p:nvGrpSpPr>
            <p:grpSpPr bwMode="auto">
              <a:xfrm>
                <a:off x="4569" y="2391"/>
                <a:ext cx="316" cy="393"/>
                <a:chOff x="8" y="-9"/>
                <a:chExt cx="316" cy="393"/>
              </a:xfrm>
            </p:grpSpPr>
            <p:sp>
              <p:nvSpPr>
                <p:cNvPr id="24608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8" y="115"/>
                  <a:ext cx="316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U</a:t>
                  </a:r>
                  <a:r>
                    <a:rPr lang="en-US" altLang="zh-CN" sz="2200" b="1" i="1" baseline="-25000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L</a:t>
                  </a:r>
                  <a:endParaRPr lang="en-US" altLang="zh-CN" sz="2200" i="1">
                    <a:solidFill>
                      <a:schemeClr val="accent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0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68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i="1">
                      <a:solidFill>
                        <a:schemeClr val="accent2"/>
                      </a:solidFill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grpSp>
            <p:nvGrpSpPr>
              <p:cNvPr id="24604" name="Group 42"/>
              <p:cNvGrpSpPr>
                <a:grpSpLocks/>
              </p:cNvGrpSpPr>
              <p:nvPr/>
            </p:nvGrpSpPr>
            <p:grpSpPr bwMode="auto">
              <a:xfrm>
                <a:off x="4181" y="2571"/>
                <a:ext cx="323" cy="393"/>
                <a:chOff x="-6" y="-9"/>
                <a:chExt cx="323" cy="393"/>
              </a:xfrm>
            </p:grpSpPr>
            <p:sp>
              <p:nvSpPr>
                <p:cNvPr id="2460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-6" y="115"/>
                  <a:ext cx="323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U</a:t>
                  </a:r>
                  <a:r>
                    <a:rPr lang="en-US" altLang="zh-CN" sz="2200" b="1" i="1" baseline="-25000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C</a:t>
                  </a:r>
                  <a:endParaRPr lang="en-US" altLang="zh-CN" sz="2200" i="1">
                    <a:solidFill>
                      <a:srgbClr val="FF00FF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07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58" y="-9"/>
                  <a:ext cx="178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i="1">
                      <a:solidFill>
                        <a:srgbClr val="FF00FF"/>
                      </a:solidFill>
                      <a:latin typeface="Times New Roman" panose="02020603050405020304" pitchFamily="18" charset="0"/>
                    </a:rPr>
                    <a:t>•</a:t>
                  </a:r>
                </a:p>
              </p:txBody>
            </p:sp>
          </p:grpSp>
          <p:sp>
            <p:nvSpPr>
              <p:cNvPr id="24605" name="Line 45"/>
              <p:cNvSpPr>
                <a:spLocks noChangeShapeType="1"/>
              </p:cNvSpPr>
              <p:nvPr/>
            </p:nvSpPr>
            <p:spPr bwMode="auto">
              <a:xfrm>
                <a:off x="4524" y="2729"/>
                <a:ext cx="0" cy="312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prstDash val="dash"/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Group 25"/>
          <p:cNvGrpSpPr>
            <a:grpSpLocks/>
          </p:cNvGrpSpPr>
          <p:nvPr/>
        </p:nvGrpSpPr>
        <p:grpSpPr bwMode="auto">
          <a:xfrm>
            <a:off x="767000" y="6005839"/>
            <a:ext cx="2719388" cy="468313"/>
            <a:chOff x="567" y="2249"/>
            <a:chExt cx="1713" cy="295"/>
          </a:xfrm>
        </p:grpSpPr>
        <p:sp>
          <p:nvSpPr>
            <p:cNvPr id="51" name="Rectangle 24"/>
            <p:cNvSpPr>
              <a:spLocks noChangeArrowheads="1"/>
            </p:cNvSpPr>
            <p:nvPr/>
          </p:nvSpPr>
          <p:spPr bwMode="auto">
            <a:xfrm>
              <a:off x="567" y="2251"/>
              <a:ext cx="1713" cy="272"/>
            </a:xfrm>
            <a:prstGeom prst="rect">
              <a:avLst/>
            </a:prstGeom>
            <a:ln>
              <a:headEnd/>
              <a:tailEnd type="none" w="med" len="lg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aphicFrame>
          <p:nvGraphicFramePr>
            <p:cNvPr id="52" name="Object 15"/>
            <p:cNvGraphicFramePr>
              <a:graphicFrameLocks noChangeAspect="1"/>
            </p:cNvGraphicFramePr>
            <p:nvPr/>
          </p:nvGraphicFramePr>
          <p:xfrm>
            <a:off x="680" y="2249"/>
            <a:ext cx="1600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336" name="Equation" r:id="rId15" imgW="1231560" imgH="228600" progId="Equation.DSMT4">
                    <p:embed/>
                  </p:oleObj>
                </mc:Choice>
                <mc:Fallback>
                  <p:oleObj name="Equation" r:id="rId15" imgW="1231560" imgH="228600" progId="Equation.DSMT4">
                    <p:embed/>
                    <p:pic>
                      <p:nvPicPr>
                        <p:cNvPr id="5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" y="2249"/>
                          <a:ext cx="1600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1845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8.33333E-7 0.137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00087 0.2636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4" grpId="0"/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Text Box 2"/>
          <p:cNvSpPr txBox="1">
            <a:spLocks noChangeArrowheads="1"/>
          </p:cNvSpPr>
          <p:nvPr/>
        </p:nvSpPr>
        <p:spPr bwMode="auto">
          <a:xfrm>
            <a:off x="536019" y="792806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 dirty="0">
                <a:solidFill>
                  <a:srgbClr val="008000"/>
                </a:solidFill>
                <a:latin typeface="Times New Roman" panose="02020603050405020304" pitchFamily="18" charset="0"/>
              </a:rPr>
              <a:t>2．</a:t>
            </a:r>
            <a:r>
              <a:rPr lang="zh-CN" altLang="en-US" b="1" dirty="0">
                <a:solidFill>
                  <a:srgbClr val="008000"/>
                </a:solidFill>
                <a:latin typeface="Times New Roman" panose="02020603050405020304" pitchFamily="18" charset="0"/>
              </a:rPr>
              <a:t>功率</a:t>
            </a:r>
          </a:p>
        </p:txBody>
      </p:sp>
      <p:graphicFrame>
        <p:nvGraphicFramePr>
          <p:cNvPr id="24580" name="Object 8"/>
          <p:cNvGraphicFramePr>
            <a:graphicFrameLocks noChangeAspect="1"/>
          </p:cNvGraphicFramePr>
          <p:nvPr/>
        </p:nvGraphicFramePr>
        <p:xfrm>
          <a:off x="4476750" y="3585964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32" r:id="rId3" imgW="192401" imgH="422902" progId="Equation.3">
                  <p:embed/>
                </p:oleObj>
              </mc:Choice>
              <mc:Fallback>
                <p:oleObj r:id="rId3" imgW="192401" imgH="422902" progId="Equation.3">
                  <p:embed/>
                  <p:pic>
                    <p:nvPicPr>
                      <p:cNvPr id="245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3585964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857250" y="4445411"/>
            <a:ext cx="2085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 dirty="0">
                <a:solidFill>
                  <a:srgbClr val="6600FF"/>
                </a:solidFill>
              </a:rPr>
              <a:t>平均功率为 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04069" y="4973491"/>
            <a:ext cx="3592513" cy="434975"/>
            <a:chOff x="567" y="2251"/>
            <a:chExt cx="2263" cy="274"/>
          </a:xfrm>
        </p:grpSpPr>
        <p:sp>
          <p:nvSpPr>
            <p:cNvPr id="24620" name="Rectangle 24"/>
            <p:cNvSpPr>
              <a:spLocks noChangeArrowheads="1"/>
            </p:cNvSpPr>
            <p:nvPr/>
          </p:nvSpPr>
          <p:spPr bwMode="auto">
            <a:xfrm>
              <a:off x="567" y="2251"/>
              <a:ext cx="2263" cy="272"/>
            </a:xfrm>
            <a:prstGeom prst="rect">
              <a:avLst/>
            </a:prstGeom>
            <a:ln>
              <a:headEnd/>
              <a:tailEnd type="none" w="med" len="lg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aphicFrame>
          <p:nvGraphicFramePr>
            <p:cNvPr id="24582" name="Object 15"/>
            <p:cNvGraphicFramePr>
              <a:graphicFrameLocks noChangeAspect="1"/>
            </p:cNvGraphicFramePr>
            <p:nvPr/>
          </p:nvGraphicFramePr>
          <p:xfrm>
            <a:off x="657" y="2251"/>
            <a:ext cx="2136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233" name="Equation" r:id="rId5" imgW="3846748" imgH="495402" progId="Equation.DSMT4">
                    <p:embed/>
                  </p:oleObj>
                </mc:Choice>
                <mc:Fallback>
                  <p:oleObj name="Equation" r:id="rId5" imgW="3846748" imgH="495402" progId="Equation.DSMT4">
                    <p:embed/>
                    <p:pic>
                      <p:nvPicPr>
                        <p:cNvPr id="2458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251"/>
                          <a:ext cx="2136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5" name="直接连接符 44"/>
          <p:cNvCxnSpPr/>
          <p:nvPr/>
        </p:nvCxnSpPr>
        <p:spPr>
          <a:xfrm>
            <a:off x="0" y="1484784"/>
            <a:ext cx="9144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837199" y="5410054"/>
            <a:ext cx="186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6600FF"/>
                </a:solidFill>
              </a:rPr>
              <a:t>无功功率为 </a:t>
            </a:r>
          </a:p>
        </p:txBody>
      </p:sp>
      <p:sp>
        <p:nvSpPr>
          <p:cNvPr id="4" name="矩形 3"/>
          <p:cNvSpPr/>
          <p:nvPr/>
        </p:nvSpPr>
        <p:spPr>
          <a:xfrm>
            <a:off x="5317043" y="3657411"/>
            <a:ext cx="3749059" cy="31853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0" name="Group 25"/>
          <p:cNvGrpSpPr>
            <a:grpSpLocks/>
          </p:cNvGrpSpPr>
          <p:nvPr/>
        </p:nvGrpSpPr>
        <p:grpSpPr bwMode="auto">
          <a:xfrm>
            <a:off x="767000" y="6005839"/>
            <a:ext cx="2719388" cy="468313"/>
            <a:chOff x="567" y="2249"/>
            <a:chExt cx="1713" cy="295"/>
          </a:xfrm>
        </p:grpSpPr>
        <p:sp>
          <p:nvSpPr>
            <p:cNvPr id="51" name="Rectangle 24"/>
            <p:cNvSpPr>
              <a:spLocks noChangeArrowheads="1"/>
            </p:cNvSpPr>
            <p:nvPr/>
          </p:nvSpPr>
          <p:spPr bwMode="auto">
            <a:xfrm>
              <a:off x="567" y="2251"/>
              <a:ext cx="1713" cy="272"/>
            </a:xfrm>
            <a:prstGeom prst="rect">
              <a:avLst/>
            </a:prstGeom>
            <a:ln>
              <a:headEnd/>
              <a:tailEnd type="none" w="med" len="lg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aphicFrame>
          <p:nvGraphicFramePr>
            <p:cNvPr id="52" name="Object 15"/>
            <p:cNvGraphicFramePr>
              <a:graphicFrameLocks noChangeAspect="1"/>
            </p:cNvGraphicFramePr>
            <p:nvPr/>
          </p:nvGraphicFramePr>
          <p:xfrm>
            <a:off x="680" y="2249"/>
            <a:ext cx="1600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234" name="Equation" r:id="rId7" imgW="1231560" imgH="228600" progId="Equation.DSMT4">
                    <p:embed/>
                  </p:oleObj>
                </mc:Choice>
                <mc:Fallback>
                  <p:oleObj name="Equation" r:id="rId7" imgW="1231560" imgH="228600" progId="Equation.DSMT4">
                    <p:embed/>
                    <p:pic>
                      <p:nvPicPr>
                        <p:cNvPr id="5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" y="2249"/>
                          <a:ext cx="1600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" name="Text Box 19"/>
          <p:cNvSpPr txBox="1">
            <a:spLocks noChangeArrowheads="1"/>
          </p:cNvSpPr>
          <p:nvPr/>
        </p:nvSpPr>
        <p:spPr bwMode="auto">
          <a:xfrm>
            <a:off x="2216388" y="1742330"/>
            <a:ext cx="6543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 dirty="0"/>
              <a:t>称为电路的</a:t>
            </a:r>
            <a:r>
              <a:rPr lang="zh-CN" altLang="en-US" b="1" dirty="0">
                <a:solidFill>
                  <a:srgbClr val="6600FF"/>
                </a:solidFill>
              </a:rPr>
              <a:t>视在功率</a:t>
            </a:r>
            <a:r>
              <a:rPr lang="en-US" altLang="zh-CN" b="1" dirty="0">
                <a:solidFill>
                  <a:srgbClr val="6600FF"/>
                </a:solidFill>
              </a:rPr>
              <a:t>,</a:t>
            </a:r>
            <a:r>
              <a:rPr lang="zh-CN" altLang="en-US" dirty="0"/>
              <a:t>单位是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</a:rPr>
              <a:t>V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en-US" altLang="zh-CN" dirty="0"/>
              <a:t>)</a:t>
            </a:r>
            <a:r>
              <a:rPr lang="zh-CN" altLang="en-US" dirty="0"/>
              <a:t>或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</a:rPr>
              <a:t>kV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 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en-US" altLang="zh-CN" dirty="0"/>
              <a:t>)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227383"/>
              </p:ext>
            </p:extLst>
          </p:nvPr>
        </p:nvGraphicFramePr>
        <p:xfrm>
          <a:off x="693444" y="1744637"/>
          <a:ext cx="1433250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35" name="Equation" r:id="rId9" imgW="622080" imgH="203040" progId="Equation.DSMT4">
                  <p:embed/>
                </p:oleObj>
              </mc:Choice>
              <mc:Fallback>
                <p:oleObj name="Equation" r:id="rId9" imgW="622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3444" y="1744637"/>
                        <a:ext cx="1433250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900798"/>
              </p:ext>
            </p:extLst>
          </p:nvPr>
        </p:nvGraphicFramePr>
        <p:xfrm>
          <a:off x="209674" y="2357656"/>
          <a:ext cx="27209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36" name="Equation" r:id="rId11" imgW="1180800" imgH="228600" progId="Equation.DSMT4">
                  <p:embed/>
                </p:oleObj>
              </mc:Choice>
              <mc:Fallback>
                <p:oleObj name="Equation" r:id="rId11" imgW="1180800" imgH="2286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9674" y="2357656"/>
                        <a:ext cx="27209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41"/>
          <p:cNvSpPr txBox="1">
            <a:spLocks noChangeArrowheads="1"/>
          </p:cNvSpPr>
          <p:nvPr/>
        </p:nvSpPr>
        <p:spPr bwMode="auto">
          <a:xfrm>
            <a:off x="6140188" y="2984669"/>
            <a:ext cx="2102768" cy="523220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rgbClr val="006600"/>
                </a:solidFill>
              </a:rPr>
              <a:t>功率三角形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860206" y="4313470"/>
            <a:ext cx="2824162" cy="1873250"/>
            <a:chOff x="5860206" y="4313470"/>
            <a:chExt cx="2824162" cy="1873250"/>
          </a:xfrm>
        </p:grpSpPr>
        <p:grpSp>
          <p:nvGrpSpPr>
            <p:cNvPr id="61" name="Group 84"/>
            <p:cNvGrpSpPr>
              <a:grpSpLocks/>
            </p:cNvGrpSpPr>
            <p:nvPr/>
          </p:nvGrpSpPr>
          <p:grpSpPr bwMode="auto">
            <a:xfrm>
              <a:off x="5860206" y="4313470"/>
              <a:ext cx="2824162" cy="1873250"/>
              <a:chOff x="3178" y="1026"/>
              <a:chExt cx="2276" cy="1659"/>
            </a:xfrm>
          </p:grpSpPr>
          <p:sp>
            <p:nvSpPr>
              <p:cNvPr id="62" name="Line 57"/>
              <p:cNvSpPr>
                <a:spLocks noChangeShapeType="1"/>
              </p:cNvSpPr>
              <p:nvPr/>
            </p:nvSpPr>
            <p:spPr bwMode="auto">
              <a:xfrm flipV="1">
                <a:off x="3179" y="2274"/>
                <a:ext cx="1919" cy="3"/>
              </a:xfrm>
              <a:prstGeom prst="line">
                <a:avLst/>
              </a:prstGeom>
              <a:noFill/>
              <a:ln w="38100">
                <a:solidFill>
                  <a:srgbClr val="66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3" name="Group 80"/>
              <p:cNvGrpSpPr>
                <a:grpSpLocks/>
              </p:cNvGrpSpPr>
              <p:nvPr/>
            </p:nvGrpSpPr>
            <p:grpSpPr bwMode="auto">
              <a:xfrm>
                <a:off x="3178" y="1026"/>
                <a:ext cx="2276" cy="1659"/>
                <a:chOff x="3178" y="1026"/>
                <a:chExt cx="2276" cy="1659"/>
              </a:xfrm>
            </p:grpSpPr>
            <p:sp>
              <p:nvSpPr>
                <p:cNvPr id="64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3178" y="1026"/>
                  <a:ext cx="1920" cy="1254"/>
                </a:xfrm>
                <a:prstGeom prst="line">
                  <a:avLst/>
                </a:prstGeom>
                <a:noFill/>
                <a:ln w="38100">
                  <a:solidFill>
                    <a:srgbClr val="66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3935" y="1257"/>
                  <a:ext cx="309" cy="4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5715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7145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2860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7432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32004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6576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41148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/>
                  <a:r>
                    <a:rPr lang="en-US" altLang="zh-CN" sz="2800" i="1"/>
                    <a:t>S</a:t>
                  </a:r>
                  <a:endParaRPr lang="en-US" altLang="zh-CN" sz="2800"/>
                </a:p>
              </p:txBody>
            </p:sp>
            <p:sp>
              <p:nvSpPr>
                <p:cNvPr id="66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5098" y="1505"/>
                  <a:ext cx="356" cy="4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5715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7145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2860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7432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32004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6576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41148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/>
                  <a:r>
                    <a:rPr lang="en-US" altLang="zh-CN" sz="2800" i="1"/>
                    <a:t>Q</a:t>
                  </a:r>
                  <a:endParaRPr lang="en-US" altLang="zh-CN" sz="2800"/>
                </a:p>
              </p:txBody>
            </p:sp>
            <p:sp>
              <p:nvSpPr>
                <p:cNvPr id="67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4225" y="2225"/>
                  <a:ext cx="323" cy="4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5715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7145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286000" defTabSz="7620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7432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32004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6576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4114800" defTabSz="7620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0" hangingPunct="0"/>
                  <a:r>
                    <a:rPr lang="en-US" altLang="zh-CN" sz="2800" i="1"/>
                    <a:t>P</a:t>
                  </a:r>
                  <a:endParaRPr lang="en-US" altLang="zh-CN" sz="3200" b="0"/>
                </a:p>
              </p:txBody>
            </p:sp>
            <p:sp>
              <p:nvSpPr>
                <p:cNvPr id="68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5098" y="1026"/>
                  <a:ext cx="0" cy="1248"/>
                </a:xfrm>
                <a:prstGeom prst="line">
                  <a:avLst/>
                </a:prstGeom>
                <a:noFill/>
                <a:ln w="38100">
                  <a:solidFill>
                    <a:srgbClr val="66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" name="弧形 6"/>
            <p:cNvSpPr/>
            <p:nvPr/>
          </p:nvSpPr>
          <p:spPr>
            <a:xfrm>
              <a:off x="6263420" y="5439944"/>
              <a:ext cx="262800" cy="263000"/>
            </a:xfrm>
            <a:prstGeom prst="arc">
              <a:avLst>
                <a:gd name="adj1" fmla="val 16200000"/>
                <a:gd name="adj2" fmla="val 5748764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538443" y="5205723"/>
              <a:ext cx="261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i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φ</a:t>
              </a:r>
              <a:endParaRPr lang="zh-CN" altLang="en-US" i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72" name="对象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138072"/>
              </p:ext>
            </p:extLst>
          </p:nvPr>
        </p:nvGraphicFramePr>
        <p:xfrm>
          <a:off x="3708400" y="2514944"/>
          <a:ext cx="1727200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37" name="Equation" r:id="rId13" imgW="749160" imgH="431640" progId="Equation.DSMT4">
                  <p:embed/>
                </p:oleObj>
              </mc:Choice>
              <mc:Fallback>
                <p:oleObj name="Equation" r:id="rId13" imgW="749160" imgH="431640" progId="Equation.DSMT4">
                  <p:embed/>
                  <p:pic>
                    <p:nvPicPr>
                      <p:cNvPr id="56" name="对象 5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08400" y="2514944"/>
                        <a:ext cx="1727200" cy="99536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241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utoUpdateAnimBg="0"/>
      <p:bldP spid="6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 descr="40%"/>
          <p:cNvSpPr>
            <a:spLocks noGrp="1" noChangeArrowheads="1"/>
          </p:cNvSpPr>
          <p:nvPr>
            <p:ph type="ctrTitle"/>
          </p:nvPr>
        </p:nvSpPr>
        <p:spPr>
          <a:xfrm>
            <a:off x="76200" y="76200"/>
            <a:ext cx="7467600" cy="609600"/>
          </a:xfrm>
          <a:noFill/>
          <a:ln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00FF00"/>
                  </a:fgClr>
                  <a:bgClr>
                    <a:schemeClr val="bg1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38100" cmpd="sng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zh-CN" altLang="en-US" sz="2800" b="1">
                <a:solidFill>
                  <a:srgbClr val="000099"/>
                </a:solidFill>
              </a:rPr>
              <a:t>阻抗三角形、</a:t>
            </a:r>
            <a:r>
              <a:rPr lang="zh-CN" altLang="en-US" sz="2800" b="1">
                <a:solidFill>
                  <a:srgbClr val="FF0000"/>
                </a:solidFill>
              </a:rPr>
              <a:t>电压三角形、</a:t>
            </a:r>
            <a:r>
              <a:rPr lang="zh-CN" altLang="en-US" sz="2800" b="1">
                <a:solidFill>
                  <a:srgbClr val="CC0000"/>
                </a:solidFill>
              </a:rPr>
              <a:t>功率三角形</a:t>
            </a:r>
            <a:r>
              <a:rPr lang="zh-CN" altLang="en-US" sz="2800" b="1">
                <a:solidFill>
                  <a:schemeClr val="tx1"/>
                </a:solidFill>
              </a:rPr>
              <a:t>的关系</a:t>
            </a:r>
          </a:p>
        </p:txBody>
      </p:sp>
      <p:grpSp>
        <p:nvGrpSpPr>
          <p:cNvPr id="143409" name="Group 49"/>
          <p:cNvGrpSpPr>
            <a:grpSpLocks/>
          </p:cNvGrpSpPr>
          <p:nvPr/>
        </p:nvGrpSpPr>
        <p:grpSpPr bwMode="auto">
          <a:xfrm>
            <a:off x="777875" y="3581400"/>
            <a:ext cx="3489325" cy="2909888"/>
            <a:chOff x="490" y="2256"/>
            <a:chExt cx="2198" cy="1833"/>
          </a:xfrm>
        </p:grpSpPr>
        <p:sp>
          <p:nvSpPr>
            <p:cNvPr id="143364" name="Line 4"/>
            <p:cNvSpPr>
              <a:spLocks noChangeShapeType="1"/>
            </p:cNvSpPr>
            <p:nvPr/>
          </p:nvSpPr>
          <p:spPr bwMode="auto">
            <a:xfrm flipV="1">
              <a:off x="491" y="3810"/>
              <a:ext cx="1919" cy="3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3408" name="Group 48"/>
            <p:cNvGrpSpPr>
              <a:grpSpLocks/>
            </p:cNvGrpSpPr>
            <p:nvPr/>
          </p:nvGrpSpPr>
          <p:grpSpPr bwMode="auto">
            <a:xfrm>
              <a:off x="490" y="2256"/>
              <a:ext cx="2198" cy="1833"/>
              <a:chOff x="490" y="2256"/>
              <a:chExt cx="2198" cy="1833"/>
            </a:xfrm>
          </p:grpSpPr>
          <p:sp>
            <p:nvSpPr>
              <p:cNvPr id="143366" name="Line 6"/>
              <p:cNvSpPr>
                <a:spLocks noChangeShapeType="1"/>
              </p:cNvSpPr>
              <p:nvPr/>
            </p:nvSpPr>
            <p:spPr bwMode="auto">
              <a:xfrm flipV="1">
                <a:off x="490" y="2562"/>
                <a:ext cx="1920" cy="1254"/>
              </a:xfrm>
              <a:prstGeom prst="line">
                <a:avLst/>
              </a:prstGeom>
              <a:noFill/>
              <a:ln w="38100">
                <a:solidFill>
                  <a:srgbClr val="A500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367" name="Text Box 7"/>
              <p:cNvSpPr txBox="1">
                <a:spLocks noChangeArrowheads="1"/>
              </p:cNvSpPr>
              <p:nvPr/>
            </p:nvSpPr>
            <p:spPr bwMode="auto">
              <a:xfrm>
                <a:off x="2314" y="2256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en-US" altLang="zh-CN" sz="2800" i="1"/>
                  <a:t>S</a:t>
                </a:r>
                <a:endParaRPr lang="en-US" altLang="zh-CN" sz="2800"/>
              </a:p>
            </p:txBody>
          </p:sp>
          <p:sp>
            <p:nvSpPr>
              <p:cNvPr id="143368" name="Text Box 8"/>
              <p:cNvSpPr txBox="1">
                <a:spLocks noChangeArrowheads="1"/>
              </p:cNvSpPr>
              <p:nvPr/>
            </p:nvSpPr>
            <p:spPr bwMode="auto">
              <a:xfrm>
                <a:off x="2410" y="3042"/>
                <a:ext cx="27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en-US" altLang="zh-CN" sz="2800" i="1"/>
                  <a:t>Q</a:t>
                </a:r>
                <a:endParaRPr lang="en-US" altLang="zh-CN" sz="2800"/>
              </a:p>
            </p:txBody>
          </p:sp>
          <p:sp>
            <p:nvSpPr>
              <p:cNvPr id="143369" name="Text Box 9"/>
              <p:cNvSpPr txBox="1">
                <a:spLocks noChangeArrowheads="1"/>
              </p:cNvSpPr>
              <p:nvPr/>
            </p:nvSpPr>
            <p:spPr bwMode="auto">
              <a:xfrm>
                <a:off x="2266" y="3762"/>
                <a:ext cx="25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en-US" altLang="zh-CN" sz="2800" i="1"/>
                  <a:t>P</a:t>
                </a:r>
                <a:endParaRPr lang="en-US" altLang="zh-CN" sz="3200" b="0"/>
              </a:p>
            </p:txBody>
          </p:sp>
          <p:sp>
            <p:nvSpPr>
              <p:cNvPr id="143370" name="Line 10"/>
              <p:cNvSpPr>
                <a:spLocks noChangeShapeType="1"/>
              </p:cNvSpPr>
              <p:nvPr/>
            </p:nvSpPr>
            <p:spPr bwMode="auto">
              <a:xfrm flipV="1">
                <a:off x="2410" y="2562"/>
                <a:ext cx="0" cy="1248"/>
              </a:xfrm>
              <a:prstGeom prst="line">
                <a:avLst/>
              </a:prstGeom>
              <a:noFill/>
              <a:ln w="38100">
                <a:solidFill>
                  <a:srgbClr val="A500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3400" name="Group 40"/>
          <p:cNvGrpSpPr>
            <a:grpSpLocks/>
          </p:cNvGrpSpPr>
          <p:nvPr/>
        </p:nvGrpSpPr>
        <p:grpSpPr bwMode="auto">
          <a:xfrm>
            <a:off x="817563" y="4114800"/>
            <a:ext cx="2971800" cy="2425700"/>
            <a:chOff x="3001" y="1344"/>
            <a:chExt cx="1872" cy="1528"/>
          </a:xfrm>
        </p:grpSpPr>
        <p:sp>
          <p:nvSpPr>
            <p:cNvPr id="143383" name="Line 23"/>
            <p:cNvSpPr>
              <a:spLocks noChangeShapeType="1"/>
            </p:cNvSpPr>
            <p:nvPr/>
          </p:nvSpPr>
          <p:spPr bwMode="auto">
            <a:xfrm flipV="1">
              <a:off x="4393" y="1632"/>
              <a:ext cx="0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3384" name="Object 24"/>
            <p:cNvGraphicFramePr>
              <a:graphicFrameLocks noChangeAspect="1"/>
            </p:cNvGraphicFramePr>
            <p:nvPr/>
          </p:nvGraphicFramePr>
          <p:xfrm>
            <a:off x="4249" y="2592"/>
            <a:ext cx="23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418" name="公式" r:id="rId3" imgW="228600" imgH="228600" progId="Equation.3">
                    <p:embed/>
                  </p:oleObj>
                </mc:Choice>
                <mc:Fallback>
                  <p:oleObj name="公式" r:id="rId3" imgW="228600" imgH="228600" progId="Equation.3">
                    <p:embed/>
                    <p:pic>
                      <p:nvPicPr>
                        <p:cNvPr id="143384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9" y="2592"/>
                          <a:ext cx="238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385" name="Object 25"/>
            <p:cNvGraphicFramePr>
              <a:graphicFrameLocks noChangeAspect="1"/>
            </p:cNvGraphicFramePr>
            <p:nvPr/>
          </p:nvGraphicFramePr>
          <p:xfrm>
            <a:off x="4249" y="1344"/>
            <a:ext cx="234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419" name="公式" r:id="rId5" imgW="164880" imgH="203040" progId="Equation.3">
                    <p:embed/>
                  </p:oleObj>
                </mc:Choice>
                <mc:Fallback>
                  <p:oleObj name="公式" r:id="rId5" imgW="164880" imgH="203040" progId="Equation.3">
                    <p:embed/>
                    <p:pic>
                      <p:nvPicPr>
                        <p:cNvPr id="143385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9" y="1344"/>
                          <a:ext cx="234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386" name="Object 26"/>
            <p:cNvGraphicFramePr>
              <a:graphicFrameLocks noChangeAspect="1"/>
            </p:cNvGraphicFramePr>
            <p:nvPr/>
          </p:nvGraphicFramePr>
          <p:xfrm>
            <a:off x="4393" y="1968"/>
            <a:ext cx="480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420" name="公式" r:id="rId7" imgW="558720" imgH="241200" progId="Equation.3">
                    <p:embed/>
                  </p:oleObj>
                </mc:Choice>
                <mc:Fallback>
                  <p:oleObj name="公式" r:id="rId7" imgW="558720" imgH="241200" progId="Equation.3">
                    <p:embed/>
                    <p:pic>
                      <p:nvPicPr>
                        <p:cNvPr id="143386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3" y="1968"/>
                          <a:ext cx="480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387" name="Line 27"/>
            <p:cNvSpPr>
              <a:spLocks noChangeShapeType="1"/>
            </p:cNvSpPr>
            <p:nvPr/>
          </p:nvSpPr>
          <p:spPr bwMode="auto">
            <a:xfrm flipV="1">
              <a:off x="3001" y="2544"/>
              <a:ext cx="1392" cy="1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88" name="Line 28"/>
            <p:cNvSpPr>
              <a:spLocks noChangeShapeType="1"/>
            </p:cNvSpPr>
            <p:nvPr/>
          </p:nvSpPr>
          <p:spPr bwMode="auto">
            <a:xfrm flipV="1">
              <a:off x="3001" y="1632"/>
              <a:ext cx="1392" cy="9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3389" name="Object 29"/>
            <p:cNvGraphicFramePr>
              <a:graphicFrameLocks noChangeAspect="1"/>
            </p:cNvGraphicFramePr>
            <p:nvPr/>
          </p:nvGraphicFramePr>
          <p:xfrm>
            <a:off x="3368" y="2239"/>
            <a:ext cx="249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421" name="公式" r:id="rId9" imgW="139680" imgH="164880" progId="Equation.3">
                    <p:embed/>
                  </p:oleObj>
                </mc:Choice>
                <mc:Fallback>
                  <p:oleObj name="公式" r:id="rId9" imgW="139680" imgH="164880" progId="Equation.3">
                    <p:embed/>
                    <p:pic>
                      <p:nvPicPr>
                        <p:cNvPr id="143389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8" y="2239"/>
                          <a:ext cx="249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390" name="Arc 30"/>
            <p:cNvSpPr>
              <a:spLocks/>
            </p:cNvSpPr>
            <p:nvPr/>
          </p:nvSpPr>
          <p:spPr bwMode="auto">
            <a:xfrm>
              <a:off x="3289" y="2361"/>
              <a:ext cx="79" cy="18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4655"/>
                <a:gd name="T2" fmla="*/ 21383 w 21600"/>
                <a:gd name="T3" fmla="*/ 24655 h 24655"/>
                <a:gd name="T4" fmla="*/ 0 w 21600"/>
                <a:gd name="T5" fmla="*/ 21600 h 24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4655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622"/>
                    <a:pt x="21527" y="23643"/>
                    <a:pt x="21382" y="24654"/>
                  </a:cubicBezTo>
                </a:path>
                <a:path w="21600" h="24655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622"/>
                    <a:pt x="21527" y="23643"/>
                    <a:pt x="21382" y="2465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3392" name="Rectangle 32"/>
          <p:cNvSpPr>
            <a:spLocks noChangeArrowheads="1"/>
          </p:cNvSpPr>
          <p:nvPr/>
        </p:nvSpPr>
        <p:spPr bwMode="auto">
          <a:xfrm>
            <a:off x="152400" y="243840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800">
                <a:solidFill>
                  <a:schemeClr val="hlink"/>
                </a:solidFill>
                <a:ea typeface="宋体" panose="02010600030101010101" pitchFamily="2" charset="-122"/>
              </a:rPr>
              <a:t>电压三角形的 </a:t>
            </a:r>
            <a:r>
              <a:rPr lang="en-US" altLang="zh-CN" sz="2800">
                <a:solidFill>
                  <a:schemeClr val="hlink"/>
                </a:solidFill>
                <a:ea typeface="宋体" panose="02010600030101010101" pitchFamily="2" charset="-122"/>
              </a:rPr>
              <a:t>U</a:t>
            </a:r>
            <a:r>
              <a:rPr lang="en-US" altLang="zh-CN" sz="2800" baseline="-25000">
                <a:solidFill>
                  <a:schemeClr val="hlink"/>
                </a:solidFill>
                <a:ea typeface="宋体" panose="02010600030101010101" pitchFamily="2" charset="-122"/>
              </a:rPr>
              <a:t>R</a:t>
            </a:r>
            <a:r>
              <a:rPr lang="zh-CN" altLang="en-US" sz="2800">
                <a:solidFill>
                  <a:schemeClr val="hlink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>
                <a:solidFill>
                  <a:schemeClr val="hlink"/>
                </a:solidFill>
                <a:ea typeface="宋体" panose="02010600030101010101" pitchFamily="2" charset="-122"/>
              </a:rPr>
              <a:t>U</a:t>
            </a:r>
            <a:r>
              <a:rPr lang="en-US" altLang="zh-CN" sz="2800" baseline="-25000">
                <a:solidFill>
                  <a:schemeClr val="hlink"/>
                </a:solidFill>
                <a:ea typeface="宋体" panose="02010600030101010101" pitchFamily="2" charset="-122"/>
              </a:rPr>
              <a:t>X</a:t>
            </a:r>
            <a:r>
              <a:rPr lang="zh-CN" altLang="en-US" sz="2800">
                <a:solidFill>
                  <a:schemeClr val="hlink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>
                <a:solidFill>
                  <a:schemeClr val="hlink"/>
                </a:solidFill>
                <a:ea typeface="宋体" panose="02010600030101010101" pitchFamily="2" charset="-122"/>
              </a:rPr>
              <a:t>U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同乘  </a:t>
            </a:r>
            <a:r>
              <a:rPr lang="en-US" altLang="zh-CN" sz="2800" i="1">
                <a:solidFill>
                  <a:srgbClr val="CC0000"/>
                </a:solidFill>
                <a:ea typeface="宋体" panose="02010600030101010101" pitchFamily="2" charset="-122"/>
              </a:rPr>
              <a:t>I</a:t>
            </a:r>
            <a:endParaRPr lang="en-US" altLang="zh-CN" sz="2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143393" name="Group 33"/>
          <p:cNvGrpSpPr>
            <a:grpSpLocks/>
          </p:cNvGrpSpPr>
          <p:nvPr/>
        </p:nvGrpSpPr>
        <p:grpSpPr bwMode="auto">
          <a:xfrm>
            <a:off x="854075" y="4522788"/>
            <a:ext cx="2176463" cy="2006600"/>
            <a:chOff x="3024" y="1601"/>
            <a:chExt cx="1371" cy="1264"/>
          </a:xfrm>
        </p:grpSpPr>
        <p:sp>
          <p:nvSpPr>
            <p:cNvPr id="143394" name="Text Box 34"/>
            <p:cNvSpPr txBox="1">
              <a:spLocks noChangeArrowheads="1"/>
            </p:cNvSpPr>
            <p:nvPr/>
          </p:nvSpPr>
          <p:spPr bwMode="auto">
            <a:xfrm>
              <a:off x="3408" y="2538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lang="en-US" altLang="zh-CN" sz="2800" i="1">
                  <a:solidFill>
                    <a:srgbClr val="000099"/>
                  </a:solidFill>
                </a:rPr>
                <a:t>R</a:t>
              </a:r>
              <a:endParaRPr lang="en-US" altLang="zh-CN" sz="2800">
                <a:solidFill>
                  <a:srgbClr val="000099"/>
                </a:solidFill>
              </a:endParaRPr>
            </a:p>
          </p:txBody>
        </p:sp>
        <p:sp>
          <p:nvSpPr>
            <p:cNvPr id="143395" name="Line 35"/>
            <p:cNvSpPr>
              <a:spLocks noChangeShapeType="1"/>
            </p:cNvSpPr>
            <p:nvPr/>
          </p:nvSpPr>
          <p:spPr bwMode="auto">
            <a:xfrm flipV="1">
              <a:off x="3024" y="1946"/>
              <a:ext cx="907" cy="61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3396" name="Object 36"/>
            <p:cNvGraphicFramePr>
              <a:graphicFrameLocks noChangeAspect="1"/>
            </p:cNvGraphicFramePr>
            <p:nvPr/>
          </p:nvGraphicFramePr>
          <p:xfrm>
            <a:off x="3915" y="2097"/>
            <a:ext cx="480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422" name="公式" r:id="rId11" imgW="583920" imgH="228600" progId="Equation.3">
                    <p:embed/>
                  </p:oleObj>
                </mc:Choice>
                <mc:Fallback>
                  <p:oleObj name="公式" r:id="rId11" imgW="583920" imgH="228600" progId="Equation.3">
                    <p:embed/>
                    <p:pic>
                      <p:nvPicPr>
                        <p:cNvPr id="143396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5" y="2097"/>
                          <a:ext cx="480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397" name="Object 37"/>
            <p:cNvGraphicFramePr>
              <a:graphicFrameLocks noChangeAspect="1"/>
            </p:cNvGraphicFramePr>
            <p:nvPr/>
          </p:nvGraphicFramePr>
          <p:xfrm>
            <a:off x="3736" y="1601"/>
            <a:ext cx="344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423" name="公式" r:id="rId13" imgW="203040" imgH="253800" progId="Equation.3">
                    <p:embed/>
                  </p:oleObj>
                </mc:Choice>
                <mc:Fallback>
                  <p:oleObj name="公式" r:id="rId13" imgW="203040" imgH="253800" progId="Equation.3">
                    <p:embed/>
                    <p:pic>
                      <p:nvPicPr>
                        <p:cNvPr id="143397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6" y="1601"/>
                          <a:ext cx="344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398" name="Line 38"/>
            <p:cNvSpPr>
              <a:spLocks noChangeShapeType="1"/>
            </p:cNvSpPr>
            <p:nvPr/>
          </p:nvSpPr>
          <p:spPr bwMode="auto">
            <a:xfrm>
              <a:off x="3931" y="1971"/>
              <a:ext cx="0" cy="61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399" name="Line 39"/>
            <p:cNvSpPr>
              <a:spLocks noChangeShapeType="1"/>
            </p:cNvSpPr>
            <p:nvPr/>
          </p:nvSpPr>
          <p:spPr bwMode="auto">
            <a:xfrm>
              <a:off x="3024" y="2563"/>
              <a:ext cx="907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3401" name="Text Box 41"/>
          <p:cNvSpPr txBox="1">
            <a:spLocks noChangeArrowheads="1"/>
          </p:cNvSpPr>
          <p:nvPr/>
        </p:nvSpPr>
        <p:spPr bwMode="auto">
          <a:xfrm>
            <a:off x="76200" y="928688"/>
            <a:ext cx="586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  <a:ea typeface="宋体" panose="02010600030101010101" pitchFamily="2" charset="-122"/>
              </a:rPr>
              <a:t>阻抗三角形的   </a:t>
            </a:r>
            <a:r>
              <a:rPr lang="en-US" altLang="zh-CN" sz="2800">
                <a:solidFill>
                  <a:srgbClr val="000099"/>
                </a:solidFill>
                <a:ea typeface="宋体" panose="02010600030101010101" pitchFamily="2" charset="-122"/>
              </a:rPr>
              <a:t>R</a:t>
            </a:r>
            <a:r>
              <a:rPr lang="zh-CN" altLang="en-US" sz="2800">
                <a:solidFill>
                  <a:srgbClr val="000099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>
                <a:solidFill>
                  <a:srgbClr val="000099"/>
                </a:solidFill>
                <a:ea typeface="宋体" panose="02010600030101010101" pitchFamily="2" charset="-122"/>
              </a:rPr>
              <a:t>X</a:t>
            </a:r>
            <a:r>
              <a:rPr lang="zh-CN" altLang="en-US" sz="2800">
                <a:solidFill>
                  <a:srgbClr val="000099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>
                <a:solidFill>
                  <a:srgbClr val="000099"/>
                </a:solidFill>
                <a:ea typeface="宋体" panose="02010600030101010101" pitchFamily="2" charset="-122"/>
              </a:rPr>
              <a:t>|Z|    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同乘  </a:t>
            </a:r>
            <a:r>
              <a:rPr lang="en-US" altLang="zh-CN" sz="2800" i="1">
                <a:solidFill>
                  <a:srgbClr val="CC0000"/>
                </a:solidFill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143402" name="AutoShape 42"/>
          <p:cNvSpPr>
            <a:spLocks/>
          </p:cNvSpPr>
          <p:nvPr/>
        </p:nvSpPr>
        <p:spPr bwMode="auto">
          <a:xfrm>
            <a:off x="5791200" y="762000"/>
            <a:ext cx="381000" cy="1219200"/>
          </a:xfrm>
          <a:prstGeom prst="leftBrace">
            <a:avLst>
              <a:gd name="adj1" fmla="val 26667"/>
              <a:gd name="adj2" fmla="val 34375"/>
            </a:avLst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03" name="Text Box 43"/>
          <p:cNvSpPr txBox="1">
            <a:spLocks noChangeArrowheads="1"/>
          </p:cNvSpPr>
          <p:nvPr/>
        </p:nvSpPr>
        <p:spPr bwMode="auto">
          <a:xfrm>
            <a:off x="2819400" y="1524000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得到</a:t>
            </a:r>
            <a:r>
              <a:rPr lang="zh-CN" altLang="en-US" sz="2800">
                <a:solidFill>
                  <a:schemeClr val="hlink"/>
                </a:solidFill>
                <a:ea typeface="宋体" panose="02010600030101010101" pitchFamily="2" charset="-122"/>
              </a:rPr>
              <a:t>电压三角形</a:t>
            </a:r>
          </a:p>
        </p:txBody>
      </p:sp>
      <p:sp>
        <p:nvSpPr>
          <p:cNvPr id="143404" name="Text Box 44"/>
          <p:cNvSpPr txBox="1">
            <a:spLocks noChangeArrowheads="1"/>
          </p:cNvSpPr>
          <p:nvPr/>
        </p:nvSpPr>
        <p:spPr bwMode="auto">
          <a:xfrm>
            <a:off x="2819400" y="3062288"/>
            <a:ext cx="3352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得到</a:t>
            </a:r>
            <a:r>
              <a:rPr lang="zh-CN" altLang="en-US" sz="2800">
                <a:solidFill>
                  <a:srgbClr val="A50021"/>
                </a:solidFill>
                <a:ea typeface="宋体" panose="02010600030101010101" pitchFamily="2" charset="-122"/>
              </a:rPr>
              <a:t>功率三角形</a:t>
            </a:r>
            <a:endParaRPr lang="zh-CN" altLang="en-US" sz="2800">
              <a:solidFill>
                <a:srgbClr val="A50021"/>
              </a:solidFill>
            </a:endParaRPr>
          </a:p>
        </p:txBody>
      </p:sp>
      <p:graphicFrame>
        <p:nvGraphicFramePr>
          <p:cNvPr id="143405" name="Object 45"/>
          <p:cNvGraphicFramePr>
            <a:graphicFrameLocks noChangeAspect="1"/>
          </p:cNvGraphicFramePr>
          <p:nvPr/>
        </p:nvGraphicFramePr>
        <p:xfrm>
          <a:off x="6284913" y="647700"/>
          <a:ext cx="1563687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24" name="Equation" r:id="rId15" imgW="711000" imgH="672840" progId="Equation.3">
                  <p:embed/>
                </p:oleObj>
              </mc:Choice>
              <mc:Fallback>
                <p:oleObj name="Equation" r:id="rId15" imgW="711000" imgH="672840" progId="Equation.3">
                  <p:embed/>
                  <p:pic>
                    <p:nvPicPr>
                      <p:cNvPr id="143405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4913" y="647700"/>
                        <a:ext cx="1563687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6" name="Object 46"/>
          <p:cNvGraphicFramePr>
            <a:graphicFrameLocks noChangeAspect="1"/>
          </p:cNvGraphicFramePr>
          <p:nvPr/>
        </p:nvGraphicFramePr>
        <p:xfrm>
          <a:off x="6189663" y="2236788"/>
          <a:ext cx="1506537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25" name="Equation" r:id="rId17" imgW="685800" imgH="647640" progId="Equation.3">
                  <p:embed/>
                </p:oleObj>
              </mc:Choice>
              <mc:Fallback>
                <p:oleObj name="Equation" r:id="rId17" imgW="685800" imgH="647640" progId="Equation.3">
                  <p:embed/>
                  <p:pic>
                    <p:nvPicPr>
                      <p:cNvPr id="143406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9663" y="2236788"/>
                        <a:ext cx="1506537" cy="143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7" name="AutoShape 47"/>
          <p:cNvSpPr>
            <a:spLocks/>
          </p:cNvSpPr>
          <p:nvPr/>
        </p:nvSpPr>
        <p:spPr bwMode="auto">
          <a:xfrm>
            <a:off x="5791200" y="2286000"/>
            <a:ext cx="381000" cy="1219200"/>
          </a:xfrm>
          <a:prstGeom prst="leftBrace">
            <a:avLst>
              <a:gd name="adj1" fmla="val 26667"/>
              <a:gd name="adj2" fmla="val 34375"/>
            </a:avLst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3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3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3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3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2" grpId="0" animBg="1" autoUpdateAnimBg="0"/>
      <p:bldP spid="143392" grpId="0" autoUpdateAnimBg="0"/>
      <p:bldP spid="143401" grpId="0" autoUpdateAnimBg="0"/>
      <p:bldP spid="143403" grpId="0" autoUpdateAnimBg="0"/>
      <p:bldP spid="143404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667000" y="1943100"/>
            <a:ext cx="1489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0000FF"/>
                </a:solidFill>
              </a:rPr>
              <a:t>[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解</a:t>
            </a:r>
            <a:r>
              <a:rPr lang="en-US" altLang="zh-CN" b="1">
                <a:solidFill>
                  <a:srgbClr val="0000FF"/>
                </a:solidFill>
              </a:rPr>
              <a:t>] </a:t>
            </a:r>
            <a:r>
              <a:rPr lang="en-US" altLang="zh-CN" b="1">
                <a:solidFill>
                  <a:srgbClr val="0000FF"/>
                </a:solidFill>
                <a:sym typeface="Symbol" panose="05050102010706020507" pitchFamily="18" charset="2"/>
              </a:rPr>
              <a:t>(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b="1">
                <a:solidFill>
                  <a:srgbClr val="0000FF"/>
                </a:solidFill>
                <a:sym typeface="Symbol" panose="05050102010706020507" pitchFamily="18" charset="2"/>
              </a:rPr>
              <a:t>)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26635" name="Group 52"/>
          <p:cNvGrpSpPr>
            <a:grpSpLocks/>
          </p:cNvGrpSpPr>
          <p:nvPr/>
        </p:nvGrpSpPr>
        <p:grpSpPr bwMode="auto">
          <a:xfrm>
            <a:off x="350946" y="396608"/>
            <a:ext cx="8763000" cy="1296988"/>
            <a:chOff x="192" y="370"/>
            <a:chExt cx="5520" cy="81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6668" name="Text Box 4"/>
            <p:cNvSpPr txBox="1">
              <a:spLocks noChangeArrowheads="1"/>
            </p:cNvSpPr>
            <p:nvPr/>
          </p:nvSpPr>
          <p:spPr bwMode="auto">
            <a:xfrm>
              <a:off x="192" y="370"/>
              <a:ext cx="5520" cy="817"/>
            </a:xfrm>
            <a:prstGeom prst="rect">
              <a:avLst/>
            </a:prstGeom>
            <a:grpFill/>
            <a:ln/>
            <a:ex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10000"/>
                </a:lnSpc>
              </a:pPr>
              <a:r>
                <a:rPr lang="zh-CN" altLang="en-US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　　</a:t>
              </a:r>
              <a:r>
                <a:rPr lang="zh-CN" altLang="zh-CN" b="1" dirty="0">
                  <a:solidFill>
                    <a:srgbClr val="FF0066"/>
                  </a:solidFill>
                </a:rPr>
                <a:t>[</a:t>
              </a:r>
              <a:r>
                <a:rPr lang="zh-CN" altLang="en-US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例</a:t>
              </a:r>
              <a:r>
                <a:rPr lang="en-US" altLang="zh-CN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 2</a:t>
              </a:r>
              <a:r>
                <a:rPr lang="zh-CN" altLang="zh-CN" b="1" dirty="0">
                  <a:solidFill>
                    <a:srgbClr val="FF0066"/>
                  </a:solidFill>
                </a:rPr>
                <a:t>]</a:t>
              </a:r>
              <a:r>
                <a:rPr lang="zh-CN" altLang="en-US" b="1" i="1" dirty="0">
                  <a:latin typeface="Times New Roman" panose="02020603050405020304" pitchFamily="18" charset="0"/>
                </a:rPr>
                <a:t>　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R</a:t>
              </a:r>
              <a:r>
                <a:rPr lang="zh-CN" altLang="en-US" b="1" i="1" dirty="0">
                  <a:latin typeface="Times New Roman" panose="02020603050405020304" pitchFamily="18" charset="0"/>
                </a:rPr>
                <a:t>、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L</a:t>
              </a:r>
              <a:r>
                <a:rPr lang="zh-CN" altLang="en-US" b="1" i="1" dirty="0">
                  <a:latin typeface="Times New Roman" panose="02020603050405020304" pitchFamily="18" charset="0"/>
                </a:rPr>
                <a:t>、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C</a:t>
              </a:r>
              <a:r>
                <a:rPr lang="en-US" altLang="zh-CN" b="1" i="1" dirty="0">
                  <a:latin typeface="Times New Roman" panose="02020603050405020304" pitchFamily="18" charset="0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</a:rPr>
                <a:t>串联交流电路如图所示。已知</a:t>
              </a:r>
              <a:r>
                <a:rPr lang="en-US" altLang="zh-CN" b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b="1" i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</a:rPr>
                <a:t>=</a:t>
              </a:r>
              <a:r>
                <a:rPr lang="en-US" altLang="zh-CN" b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</a:rPr>
                <a:t>30</a:t>
              </a:r>
              <a:r>
                <a:rPr lang="en-US" altLang="zh-CN" b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</a:p>
            <a:p>
              <a:pPr algn="just" eaLnBrk="1" hangingPunct="1">
                <a:lnSpc>
                  <a:spcPct val="110000"/>
                </a:lnSpc>
              </a:pP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L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=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127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mH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=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40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F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　　　　　　　　　　　　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。</a:t>
              </a:r>
              <a:endParaRPr lang="zh-CN" altLang="en-US" b="1" i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just" eaLnBrk="1" hangingPunct="1">
                <a:lnSpc>
                  <a:spcPct val="110000"/>
                </a:lnSpc>
              </a:pP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求：</a:t>
              </a:r>
              <a:r>
                <a:rPr lang="zh-CN" altLang="zh-CN" b="1" dirty="0">
                  <a:sym typeface="Symbol" panose="05050102010706020507" pitchFamily="18" charset="2"/>
                </a:rPr>
                <a:t>(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r>
                <a:rPr lang="zh-CN" altLang="zh-CN" b="1" dirty="0">
                  <a:sym typeface="Symbol" panose="05050102010706020507" pitchFamily="18" charset="2"/>
                </a:rPr>
                <a:t>)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电流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及各部分电压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zh-CN" altLang="zh-CN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zh-CN" altLang="zh-CN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L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zh-CN" altLang="zh-CN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；</a:t>
              </a:r>
              <a:r>
                <a:rPr lang="zh-CN" altLang="zh-CN" b="1" dirty="0">
                  <a:sym typeface="Symbol" panose="05050102010706020507" pitchFamily="18" charset="2"/>
                </a:rPr>
                <a:t>(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lang="zh-CN" altLang="zh-CN" b="1" dirty="0">
                  <a:sym typeface="Symbol" panose="05050102010706020507" pitchFamily="18" charset="2"/>
                </a:rPr>
                <a:t>)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求功率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P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和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Q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。</a:t>
              </a:r>
            </a:p>
          </p:txBody>
        </p:sp>
        <p:graphicFrame>
          <p:nvGraphicFramePr>
            <p:cNvPr id="26633" name="Object 5"/>
            <p:cNvGraphicFramePr>
              <a:graphicFrameLocks noChangeAspect="1"/>
            </p:cNvGraphicFramePr>
            <p:nvPr/>
          </p:nvGraphicFramePr>
          <p:xfrm>
            <a:off x="2389" y="659"/>
            <a:ext cx="2269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560" name="公式" r:id="rId3" imgW="3860640" imgH="431640" progId="Equation.3">
                    <p:embed/>
                  </p:oleObj>
                </mc:Choice>
                <mc:Fallback>
                  <p:oleObj name="公式" r:id="rId3" imgW="3860640" imgH="431640" progId="Equation.3">
                    <p:embed/>
                    <p:pic>
                      <p:nvPicPr>
                        <p:cNvPr id="266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9" y="659"/>
                          <a:ext cx="2269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733" name="Object 37"/>
          <p:cNvGraphicFramePr>
            <a:graphicFrameLocks noChangeAspect="1"/>
          </p:cNvGraphicFramePr>
          <p:nvPr/>
        </p:nvGraphicFramePr>
        <p:xfrm>
          <a:off x="4146550" y="1955800"/>
          <a:ext cx="42862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61" name="Equation" r:id="rId5" imgW="2336760" imgH="241200" progId="Equation.DSMT4">
                  <p:embed/>
                </p:oleObj>
              </mc:Choice>
              <mc:Fallback>
                <p:oleObj name="Equation" r:id="rId5" imgW="2336760" imgH="241200" progId="Equation.DSMT4">
                  <p:embed/>
                  <p:pic>
                    <p:nvPicPr>
                      <p:cNvPr id="2973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6550" y="1955800"/>
                        <a:ext cx="42862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34" name="Object 38"/>
          <p:cNvGraphicFramePr>
            <a:graphicFrameLocks noChangeAspect="1"/>
          </p:cNvGraphicFramePr>
          <p:nvPr/>
        </p:nvGraphicFramePr>
        <p:xfrm>
          <a:off x="3995738" y="2327275"/>
          <a:ext cx="4665662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62" name="Equation" r:id="rId7" imgW="2336760" imgH="406080" progId="Equation.DSMT4">
                  <p:embed/>
                </p:oleObj>
              </mc:Choice>
              <mc:Fallback>
                <p:oleObj name="Equation" r:id="rId7" imgW="2336760" imgH="406080" progId="Equation.DSMT4">
                  <p:embed/>
                  <p:pic>
                    <p:nvPicPr>
                      <p:cNvPr id="29734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327275"/>
                        <a:ext cx="4665662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35" name="Object 39"/>
          <p:cNvGraphicFramePr>
            <a:graphicFrameLocks noChangeAspect="1"/>
          </p:cNvGraphicFramePr>
          <p:nvPr/>
        </p:nvGraphicFramePr>
        <p:xfrm>
          <a:off x="3856038" y="3257550"/>
          <a:ext cx="486886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63" name="Equation" r:id="rId9" imgW="5181480" imgH="863280" progId="Equation.3">
                  <p:embed/>
                </p:oleObj>
              </mc:Choice>
              <mc:Fallback>
                <p:oleObj name="Equation" r:id="rId9" imgW="5181480" imgH="863280" progId="Equation.3">
                  <p:embed/>
                  <p:pic>
                    <p:nvPicPr>
                      <p:cNvPr id="29735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6038" y="3257550"/>
                        <a:ext cx="4868862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37" name="Object 41"/>
          <p:cNvGraphicFramePr>
            <a:graphicFrameLocks noChangeAspect="1"/>
          </p:cNvGraphicFramePr>
          <p:nvPr/>
        </p:nvGraphicFramePr>
        <p:xfrm>
          <a:off x="4497388" y="4198938"/>
          <a:ext cx="21320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64" name="Equation" r:id="rId11" imgW="2158920" imgH="482400" progId="Equation.3">
                  <p:embed/>
                </p:oleObj>
              </mc:Choice>
              <mc:Fallback>
                <p:oleObj name="Equation" r:id="rId11" imgW="2158920" imgH="482400" progId="Equation.3">
                  <p:embed/>
                  <p:pic>
                    <p:nvPicPr>
                      <p:cNvPr id="29737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7388" y="4198938"/>
                        <a:ext cx="213201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38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466016"/>
              </p:ext>
            </p:extLst>
          </p:nvPr>
        </p:nvGraphicFramePr>
        <p:xfrm>
          <a:off x="3995738" y="4925234"/>
          <a:ext cx="4043362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65" name="Equation" r:id="rId13" imgW="4216320" imgH="863280" progId="Equation.3">
                  <p:embed/>
                </p:oleObj>
              </mc:Choice>
              <mc:Fallback>
                <p:oleObj name="Equation" r:id="rId13" imgW="4216320" imgH="863280" progId="Equation.3">
                  <p:embed/>
                  <p:pic>
                    <p:nvPicPr>
                      <p:cNvPr id="29738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925234"/>
                        <a:ext cx="4043362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39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700789"/>
              </p:ext>
            </p:extLst>
          </p:nvPr>
        </p:nvGraphicFramePr>
        <p:xfrm>
          <a:off x="3954463" y="5888846"/>
          <a:ext cx="3570287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66" r:id="rId15" imgW="3897526" imgH="495402" progId="Equation.3">
                  <p:embed/>
                </p:oleObj>
              </mc:Choice>
              <mc:Fallback>
                <p:oleObj r:id="rId15" imgW="3897526" imgH="495402" progId="Equation.3">
                  <p:embed/>
                  <p:pic>
                    <p:nvPicPr>
                      <p:cNvPr id="29739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4463" y="5888846"/>
                        <a:ext cx="3570287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41" name="Text Box 45"/>
          <p:cNvSpPr txBox="1">
            <a:spLocks noChangeArrowheads="1"/>
          </p:cNvSpPr>
          <p:nvPr/>
        </p:nvSpPr>
        <p:spPr bwMode="auto">
          <a:xfrm>
            <a:off x="3361992" y="5107944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得</a:t>
            </a:r>
          </a:p>
        </p:txBody>
      </p:sp>
      <p:grpSp>
        <p:nvGrpSpPr>
          <p:cNvPr id="26640" name="Group 51"/>
          <p:cNvGrpSpPr>
            <a:grpSpLocks/>
          </p:cNvGrpSpPr>
          <p:nvPr/>
        </p:nvGrpSpPr>
        <p:grpSpPr bwMode="auto">
          <a:xfrm>
            <a:off x="844550" y="1919288"/>
            <a:ext cx="1609725" cy="2979737"/>
            <a:chOff x="532" y="1041"/>
            <a:chExt cx="1014" cy="1877"/>
          </a:xfrm>
        </p:grpSpPr>
        <p:grpSp>
          <p:nvGrpSpPr>
            <p:cNvPr id="26641" name="Group 50"/>
            <p:cNvGrpSpPr>
              <a:grpSpLocks/>
            </p:cNvGrpSpPr>
            <p:nvPr/>
          </p:nvGrpSpPr>
          <p:grpSpPr bwMode="auto">
            <a:xfrm>
              <a:off x="532" y="1041"/>
              <a:ext cx="1014" cy="1877"/>
              <a:chOff x="532" y="1041"/>
              <a:chExt cx="1014" cy="1877"/>
            </a:xfrm>
          </p:grpSpPr>
          <p:sp>
            <p:nvSpPr>
              <p:cNvPr id="26642" name="Text Box 7"/>
              <p:cNvSpPr txBox="1">
                <a:spLocks noChangeArrowheads="1"/>
              </p:cNvSpPr>
              <p:nvPr/>
            </p:nvSpPr>
            <p:spPr bwMode="auto">
              <a:xfrm>
                <a:off x="930" y="2649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26643" name="Text Box 8"/>
              <p:cNvSpPr txBox="1">
                <a:spLocks noChangeArrowheads="1"/>
              </p:cNvSpPr>
              <p:nvPr/>
            </p:nvSpPr>
            <p:spPr bwMode="auto">
              <a:xfrm>
                <a:off x="924" y="2385"/>
                <a:ext cx="2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6644" name="Text Box 9"/>
              <p:cNvSpPr txBox="1">
                <a:spLocks noChangeArrowheads="1"/>
              </p:cNvSpPr>
              <p:nvPr/>
            </p:nvSpPr>
            <p:spPr bwMode="auto">
              <a:xfrm flipH="1">
                <a:off x="1303" y="2097"/>
                <a:ext cx="22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45" name="Text Box 14"/>
              <p:cNvSpPr txBox="1">
                <a:spLocks noChangeArrowheads="1"/>
              </p:cNvSpPr>
              <p:nvPr/>
            </p:nvSpPr>
            <p:spPr bwMode="auto">
              <a:xfrm>
                <a:off x="570" y="255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26646" name="Text Box 15"/>
              <p:cNvSpPr txBox="1">
                <a:spLocks noChangeArrowheads="1"/>
              </p:cNvSpPr>
              <p:nvPr/>
            </p:nvSpPr>
            <p:spPr bwMode="auto">
              <a:xfrm>
                <a:off x="532" y="1401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6647" name="Text Box 16"/>
              <p:cNvSpPr txBox="1">
                <a:spLocks noChangeArrowheads="1"/>
              </p:cNvSpPr>
              <p:nvPr/>
            </p:nvSpPr>
            <p:spPr bwMode="auto">
              <a:xfrm>
                <a:off x="556" y="1953"/>
                <a:ext cx="21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48" name="未知"/>
              <p:cNvSpPr>
                <a:spLocks/>
              </p:cNvSpPr>
              <p:nvPr/>
            </p:nvSpPr>
            <p:spPr bwMode="auto">
              <a:xfrm>
                <a:off x="648" y="1368"/>
                <a:ext cx="552" cy="720"/>
              </a:xfrm>
              <a:custGeom>
                <a:avLst/>
                <a:gdLst>
                  <a:gd name="T0" fmla="*/ 0 w 480"/>
                  <a:gd name="T1" fmla="*/ 0 h 288"/>
                  <a:gd name="T2" fmla="*/ 552 w 480"/>
                  <a:gd name="T3" fmla="*/ 0 h 288"/>
                  <a:gd name="T4" fmla="*/ 552 w 480"/>
                  <a:gd name="T5" fmla="*/ 720 h 28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288"/>
                  <a:gd name="T11" fmla="*/ 480 w 480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288">
                    <a:moveTo>
                      <a:pt x="0" y="0"/>
                    </a:moveTo>
                    <a:lnTo>
                      <a:pt x="480" y="0"/>
                    </a:lnTo>
                    <a:lnTo>
                      <a:pt x="480" y="288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49" name="未知"/>
              <p:cNvSpPr>
                <a:spLocks/>
              </p:cNvSpPr>
              <p:nvPr/>
            </p:nvSpPr>
            <p:spPr bwMode="auto">
              <a:xfrm>
                <a:off x="672" y="2688"/>
                <a:ext cx="528" cy="192"/>
              </a:xfrm>
              <a:custGeom>
                <a:avLst/>
                <a:gdLst>
                  <a:gd name="T0" fmla="*/ 0 w 480"/>
                  <a:gd name="T1" fmla="*/ 192 h 192"/>
                  <a:gd name="T2" fmla="*/ 528 w 480"/>
                  <a:gd name="T3" fmla="*/ 192 h 192"/>
                  <a:gd name="T4" fmla="*/ 528 w 480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92"/>
                  <a:gd name="T11" fmla="*/ 480 w 48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92">
                    <a:moveTo>
                      <a:pt x="0" y="192"/>
                    </a:moveTo>
                    <a:lnTo>
                      <a:pt x="480" y="192"/>
                    </a:lnTo>
                    <a:lnTo>
                      <a:pt x="480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50" name="Text Box 19"/>
              <p:cNvSpPr txBox="1">
                <a:spLocks noChangeArrowheads="1"/>
              </p:cNvSpPr>
              <p:nvPr/>
            </p:nvSpPr>
            <p:spPr bwMode="auto">
              <a:xfrm>
                <a:off x="1313" y="2529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651" name="Group 20"/>
              <p:cNvGrpSpPr>
                <a:grpSpLocks/>
              </p:cNvGrpSpPr>
              <p:nvPr/>
            </p:nvGrpSpPr>
            <p:grpSpPr bwMode="auto">
              <a:xfrm>
                <a:off x="1092" y="2616"/>
                <a:ext cx="216" cy="72"/>
                <a:chOff x="0" y="0"/>
                <a:chExt cx="216" cy="72"/>
              </a:xfrm>
            </p:grpSpPr>
            <p:sp>
              <p:nvSpPr>
                <p:cNvPr id="26666" name="Line 21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36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667" name="Line 22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108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6652" name="Oval 23"/>
              <p:cNvSpPr>
                <a:spLocks noChangeArrowheads="1"/>
              </p:cNvSpPr>
              <p:nvPr/>
            </p:nvSpPr>
            <p:spPr bwMode="auto">
              <a:xfrm>
                <a:off x="624" y="285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653" name="Oval 24"/>
              <p:cNvSpPr>
                <a:spLocks noChangeArrowheads="1"/>
              </p:cNvSpPr>
              <p:nvPr/>
            </p:nvSpPr>
            <p:spPr bwMode="auto">
              <a:xfrm>
                <a:off x="612" y="13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654" name="Rectangle 25"/>
              <p:cNvSpPr>
                <a:spLocks noChangeArrowheads="1"/>
              </p:cNvSpPr>
              <p:nvPr/>
            </p:nvSpPr>
            <p:spPr bwMode="auto">
              <a:xfrm rot="5400000">
                <a:off x="1056" y="1656"/>
                <a:ext cx="288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655" name="Text Box 26"/>
              <p:cNvSpPr txBox="1">
                <a:spLocks noChangeArrowheads="1"/>
              </p:cNvSpPr>
              <p:nvPr/>
            </p:nvSpPr>
            <p:spPr bwMode="auto">
              <a:xfrm>
                <a:off x="1289" y="1557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56" name="Line 27"/>
              <p:cNvSpPr>
                <a:spLocks noChangeShapeType="1"/>
              </p:cNvSpPr>
              <p:nvPr/>
            </p:nvSpPr>
            <p:spPr bwMode="auto">
              <a:xfrm flipV="1">
                <a:off x="780" y="1308"/>
                <a:ext cx="276" cy="0"/>
              </a:xfrm>
              <a:prstGeom prst="line">
                <a:avLst/>
              </a:prstGeom>
              <a:noFill/>
              <a:ln w="25400">
                <a:solidFill>
                  <a:srgbClr val="66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57" name="Text Box 28"/>
              <p:cNvSpPr txBox="1">
                <a:spLocks noChangeArrowheads="1"/>
              </p:cNvSpPr>
              <p:nvPr/>
            </p:nvSpPr>
            <p:spPr bwMode="auto">
              <a:xfrm>
                <a:off x="818" y="1041"/>
                <a:ext cx="16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26658" name="Text Box 29"/>
              <p:cNvSpPr txBox="1">
                <a:spLocks noChangeArrowheads="1"/>
              </p:cNvSpPr>
              <p:nvPr/>
            </p:nvSpPr>
            <p:spPr bwMode="auto">
              <a:xfrm>
                <a:off x="840" y="2025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59" name="Text Box 30"/>
              <p:cNvSpPr txBox="1">
                <a:spLocks noChangeArrowheads="1"/>
              </p:cNvSpPr>
              <p:nvPr/>
            </p:nvSpPr>
            <p:spPr bwMode="auto">
              <a:xfrm>
                <a:off x="768" y="2469"/>
                <a:ext cx="34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60" name="Text Box 31"/>
              <p:cNvSpPr txBox="1">
                <a:spLocks noChangeArrowheads="1"/>
              </p:cNvSpPr>
              <p:nvPr/>
            </p:nvSpPr>
            <p:spPr bwMode="auto">
              <a:xfrm>
                <a:off x="864" y="1497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61" name="Text Box 32"/>
              <p:cNvSpPr txBox="1">
                <a:spLocks noChangeArrowheads="1"/>
              </p:cNvSpPr>
              <p:nvPr/>
            </p:nvSpPr>
            <p:spPr bwMode="auto">
              <a:xfrm>
                <a:off x="922" y="1677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26662" name="Text Box 33"/>
              <p:cNvSpPr txBox="1">
                <a:spLocks noChangeArrowheads="1"/>
              </p:cNvSpPr>
              <p:nvPr/>
            </p:nvSpPr>
            <p:spPr bwMode="auto">
              <a:xfrm>
                <a:off x="916" y="136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6663" name="Line 34"/>
              <p:cNvSpPr>
                <a:spLocks noChangeShapeType="1"/>
              </p:cNvSpPr>
              <p:nvPr/>
            </p:nvSpPr>
            <p:spPr bwMode="auto">
              <a:xfrm>
                <a:off x="1200" y="2376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4" name="Text Box 35"/>
              <p:cNvSpPr txBox="1">
                <a:spLocks noChangeArrowheads="1"/>
              </p:cNvSpPr>
              <p:nvPr/>
            </p:nvSpPr>
            <p:spPr bwMode="auto">
              <a:xfrm>
                <a:off x="930" y="219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26665" name="Text Box 36"/>
              <p:cNvSpPr txBox="1">
                <a:spLocks noChangeArrowheads="1"/>
              </p:cNvSpPr>
              <p:nvPr/>
            </p:nvSpPr>
            <p:spPr bwMode="auto">
              <a:xfrm>
                <a:off x="916" y="190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aphicFrame>
          <p:nvGraphicFramePr>
            <p:cNvPr id="26632" name="Object 49"/>
            <p:cNvGraphicFramePr>
              <a:graphicFrameLocks noChangeAspect="1"/>
            </p:cNvGraphicFramePr>
            <p:nvPr/>
          </p:nvGraphicFramePr>
          <p:xfrm>
            <a:off x="1184" y="2003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567" name="Visio" r:id="rId17" imgW="204454" imgH="719661" progId="Visio.Drawing.11">
                    <p:embed/>
                  </p:oleObj>
                </mc:Choice>
                <mc:Fallback>
                  <p:oleObj name="Visio" r:id="rId17" imgW="204454" imgH="719661" progId="Visio.Drawing.11">
                    <p:embed/>
                    <p:pic>
                      <p:nvPicPr>
                        <p:cNvPr id="26632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" y="2003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243347"/>
              </p:ext>
            </p:extLst>
          </p:nvPr>
        </p:nvGraphicFramePr>
        <p:xfrm>
          <a:off x="303213" y="5375275"/>
          <a:ext cx="225266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68" name="Equation" r:id="rId19" imgW="927000" imgH="406080" progId="Equation.DSMT4">
                  <p:embed/>
                </p:oleObj>
              </mc:Choice>
              <mc:Fallback>
                <p:oleObj name="Equation" r:id="rId19" imgW="927000" imgH="4060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03213" y="5375275"/>
                        <a:ext cx="2252662" cy="9874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69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utoUpdateAnimBg="0"/>
      <p:bldP spid="29741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25316" y="5771654"/>
            <a:ext cx="6388630" cy="10863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160282"/>
              </p:ext>
            </p:extLst>
          </p:nvPr>
        </p:nvGraphicFramePr>
        <p:xfrm>
          <a:off x="3117027" y="2155036"/>
          <a:ext cx="53482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87" name="Equation" r:id="rId3" imgW="2590560" imgH="241200" progId="Equation.DSMT4">
                  <p:embed/>
                </p:oleObj>
              </mc:Choice>
              <mc:Fallback>
                <p:oleObj name="Equation" r:id="rId3" imgW="2590560" imgH="241200" progId="Equation.DSMT4">
                  <p:embed/>
                  <p:pic>
                    <p:nvPicPr>
                      <p:cNvPr id="276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027" y="2155036"/>
                        <a:ext cx="53482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681122"/>
              </p:ext>
            </p:extLst>
          </p:nvPr>
        </p:nvGraphicFramePr>
        <p:xfrm>
          <a:off x="3850452" y="2680498"/>
          <a:ext cx="38481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88" r:id="rId5" imgW="4252971" imgH="495402" progId="Equation.3">
                  <p:embed/>
                </p:oleObj>
              </mc:Choice>
              <mc:Fallback>
                <p:oleObj r:id="rId5" imgW="4252971" imgH="495402" progId="Equation.3">
                  <p:embed/>
                  <p:pic>
                    <p:nvPicPr>
                      <p:cNvPr id="307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0452" y="2680498"/>
                        <a:ext cx="38481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151089"/>
              </p:ext>
            </p:extLst>
          </p:nvPr>
        </p:nvGraphicFramePr>
        <p:xfrm>
          <a:off x="3091627" y="3188498"/>
          <a:ext cx="54546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89" name="Equation" r:id="rId7" imgW="2793960" imgH="279360" progId="Equation.DSMT4">
                  <p:embed/>
                </p:oleObj>
              </mc:Choice>
              <mc:Fallback>
                <p:oleObj name="Equation" r:id="rId7" imgW="2793960" imgH="279360" progId="Equation.DSMT4">
                  <p:embed/>
                  <p:pic>
                    <p:nvPicPr>
                      <p:cNvPr id="307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1627" y="3188498"/>
                        <a:ext cx="54546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708402"/>
              </p:ext>
            </p:extLst>
          </p:nvPr>
        </p:nvGraphicFramePr>
        <p:xfrm>
          <a:off x="5711002" y="4566448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90" r:id="rId9" imgW="192401" imgH="422902" progId="Equation.3">
                  <p:embed/>
                </p:oleObj>
              </mc:Choice>
              <mc:Fallback>
                <p:oleObj r:id="rId9" imgW="192401" imgH="422902" progId="Equation.3">
                  <p:embed/>
                  <p:pic>
                    <p:nvPicPr>
                      <p:cNvPr id="276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002" y="4566448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797454"/>
              </p:ext>
            </p:extLst>
          </p:nvPr>
        </p:nvGraphicFramePr>
        <p:xfrm>
          <a:off x="4013965" y="3793336"/>
          <a:ext cx="40259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91" name="Equation" r:id="rId11" imgW="4076640" imgH="469800" progId="Equation.DSMT4">
                  <p:embed/>
                </p:oleObj>
              </mc:Choice>
              <mc:Fallback>
                <p:oleObj name="Equation" r:id="rId11" imgW="4076640" imgH="469800" progId="Equation.DSMT4">
                  <p:embed/>
                  <p:pic>
                    <p:nvPicPr>
                      <p:cNvPr id="307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965" y="3793336"/>
                        <a:ext cx="40259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814741"/>
              </p:ext>
            </p:extLst>
          </p:nvPr>
        </p:nvGraphicFramePr>
        <p:xfrm>
          <a:off x="2926527" y="4260061"/>
          <a:ext cx="61610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92" name="Equation" r:id="rId13" imgW="3022560" imgH="279360" progId="Equation.DSMT4">
                  <p:embed/>
                </p:oleObj>
              </mc:Choice>
              <mc:Fallback>
                <p:oleObj name="Equation" r:id="rId13" imgW="3022560" imgH="279360" progId="Equation.DSMT4">
                  <p:embed/>
                  <p:pic>
                    <p:nvPicPr>
                      <p:cNvPr id="307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527" y="4260061"/>
                        <a:ext cx="616108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258301"/>
              </p:ext>
            </p:extLst>
          </p:nvPr>
        </p:nvGraphicFramePr>
        <p:xfrm>
          <a:off x="3825052" y="4864898"/>
          <a:ext cx="3949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93" name="Equation" r:id="rId15" imgW="3949560" imgH="444240" progId="Equation.3">
                  <p:embed/>
                </p:oleObj>
              </mc:Choice>
              <mc:Fallback>
                <p:oleObj name="Equation" r:id="rId15" imgW="3949560" imgH="444240" progId="Equation.3">
                  <p:embed/>
                  <p:pic>
                    <p:nvPicPr>
                      <p:cNvPr id="307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052" y="4864898"/>
                        <a:ext cx="3949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491222"/>
              </p:ext>
            </p:extLst>
          </p:nvPr>
        </p:nvGraphicFramePr>
        <p:xfrm>
          <a:off x="3430166" y="6261962"/>
          <a:ext cx="22701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94" name="Equation" r:id="rId17" imgW="1155600" imgH="241200" progId="Equation.DSMT4">
                  <p:embed/>
                </p:oleObj>
              </mc:Choice>
              <mc:Fallback>
                <p:oleObj name="Equation" r:id="rId17" imgW="1155600" imgH="241200" progId="Equation.DSMT4">
                  <p:embed/>
                  <p:pic>
                    <p:nvPicPr>
                      <p:cNvPr id="3072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166" y="6261962"/>
                        <a:ext cx="227012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881205"/>
              </p:ext>
            </p:extLst>
          </p:nvPr>
        </p:nvGraphicFramePr>
        <p:xfrm>
          <a:off x="6183422" y="6366737"/>
          <a:ext cx="25146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95" r:id="rId19" imgW="2729632" imgH="431930" progId="Equation.3">
                  <p:embed/>
                </p:oleObj>
              </mc:Choice>
              <mc:Fallback>
                <p:oleObj r:id="rId19" imgW="2729632" imgH="431930" progId="Equation.3">
                  <p:embed/>
                  <p:pic>
                    <p:nvPicPr>
                      <p:cNvPr id="3073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422" y="6366737"/>
                        <a:ext cx="25146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2878509" y="5830594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FF0066"/>
                </a:solidFill>
                <a:latin typeface="Times New Roman" panose="02020603050405020304" pitchFamily="18" charset="0"/>
              </a:rPr>
              <a:t>注意：</a:t>
            </a:r>
          </a:p>
        </p:txBody>
      </p:sp>
      <p:grpSp>
        <p:nvGrpSpPr>
          <p:cNvPr id="21" name="Group 52"/>
          <p:cNvGrpSpPr>
            <a:grpSpLocks/>
          </p:cNvGrpSpPr>
          <p:nvPr/>
        </p:nvGrpSpPr>
        <p:grpSpPr bwMode="auto">
          <a:xfrm>
            <a:off x="350946" y="396608"/>
            <a:ext cx="8763000" cy="1296988"/>
            <a:chOff x="192" y="370"/>
            <a:chExt cx="5520" cy="81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192" y="370"/>
              <a:ext cx="5520" cy="817"/>
            </a:xfrm>
            <a:prstGeom prst="rect">
              <a:avLst/>
            </a:prstGeom>
            <a:grpFill/>
            <a:ln/>
            <a:ex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10000"/>
                </a:lnSpc>
              </a:pPr>
              <a:r>
                <a:rPr lang="zh-CN" altLang="en-US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　　</a:t>
              </a:r>
              <a:r>
                <a:rPr lang="zh-CN" altLang="zh-CN" b="1" dirty="0">
                  <a:solidFill>
                    <a:srgbClr val="FF0066"/>
                  </a:solidFill>
                </a:rPr>
                <a:t>[</a:t>
              </a:r>
              <a:r>
                <a:rPr lang="zh-CN" altLang="en-US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例</a:t>
              </a:r>
              <a:r>
                <a:rPr lang="en-US" altLang="zh-CN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 2</a:t>
              </a:r>
              <a:r>
                <a:rPr lang="zh-CN" altLang="zh-CN" b="1" dirty="0">
                  <a:solidFill>
                    <a:srgbClr val="FF0066"/>
                  </a:solidFill>
                </a:rPr>
                <a:t>]</a:t>
              </a:r>
              <a:r>
                <a:rPr lang="zh-CN" altLang="en-US" b="1" i="1" dirty="0">
                  <a:latin typeface="Times New Roman" panose="02020603050405020304" pitchFamily="18" charset="0"/>
                </a:rPr>
                <a:t>　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R</a:t>
              </a:r>
              <a:r>
                <a:rPr lang="zh-CN" altLang="en-US" b="1" i="1" dirty="0">
                  <a:latin typeface="Times New Roman" panose="02020603050405020304" pitchFamily="18" charset="0"/>
                </a:rPr>
                <a:t>、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L</a:t>
              </a:r>
              <a:r>
                <a:rPr lang="zh-CN" altLang="en-US" b="1" i="1" dirty="0">
                  <a:latin typeface="Times New Roman" panose="02020603050405020304" pitchFamily="18" charset="0"/>
                </a:rPr>
                <a:t>、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C</a:t>
              </a:r>
              <a:r>
                <a:rPr lang="en-US" altLang="zh-CN" b="1" i="1" dirty="0">
                  <a:latin typeface="Times New Roman" panose="02020603050405020304" pitchFamily="18" charset="0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</a:rPr>
                <a:t>串联交流电路如图所示。已知</a:t>
              </a:r>
              <a:r>
                <a:rPr lang="en-US" altLang="zh-CN" b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b="1" i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</a:rPr>
                <a:t>=</a:t>
              </a:r>
              <a:r>
                <a:rPr lang="en-US" altLang="zh-CN" b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</a:rPr>
                <a:t>30</a:t>
              </a:r>
              <a:r>
                <a:rPr lang="en-US" altLang="zh-CN" b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</a:p>
            <a:p>
              <a:pPr algn="just" eaLnBrk="1" hangingPunct="1">
                <a:lnSpc>
                  <a:spcPct val="110000"/>
                </a:lnSpc>
              </a:pP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L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=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127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mH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=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40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F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　　　　　　　　　　　　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。</a:t>
              </a:r>
              <a:endParaRPr lang="zh-CN" altLang="en-US" b="1" i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just" eaLnBrk="1" hangingPunct="1">
                <a:lnSpc>
                  <a:spcPct val="110000"/>
                </a:lnSpc>
              </a:pP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求：</a:t>
              </a:r>
              <a:r>
                <a:rPr lang="zh-CN" altLang="zh-CN" b="1" dirty="0">
                  <a:sym typeface="Symbol" panose="05050102010706020507" pitchFamily="18" charset="2"/>
                </a:rPr>
                <a:t>(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r>
                <a:rPr lang="zh-CN" altLang="zh-CN" b="1" dirty="0">
                  <a:sym typeface="Symbol" panose="05050102010706020507" pitchFamily="18" charset="2"/>
                </a:rPr>
                <a:t>)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电流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及各部分电压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zh-CN" altLang="zh-CN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zh-CN" altLang="zh-CN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L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zh-CN" altLang="zh-CN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；</a:t>
              </a:r>
              <a:r>
                <a:rPr lang="zh-CN" altLang="zh-CN" b="1" dirty="0">
                  <a:sym typeface="Symbol" panose="05050102010706020507" pitchFamily="18" charset="2"/>
                </a:rPr>
                <a:t>(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lang="zh-CN" altLang="zh-CN" b="1" dirty="0">
                  <a:sym typeface="Symbol" panose="05050102010706020507" pitchFamily="18" charset="2"/>
                </a:rPr>
                <a:t>)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求功率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P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和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Q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。</a:t>
              </a:r>
            </a:p>
          </p:txBody>
        </p:sp>
        <p:graphicFrame>
          <p:nvGraphicFramePr>
            <p:cNvPr id="23" name="Object 5"/>
            <p:cNvGraphicFramePr>
              <a:graphicFrameLocks noChangeAspect="1"/>
            </p:cNvGraphicFramePr>
            <p:nvPr/>
          </p:nvGraphicFramePr>
          <p:xfrm>
            <a:off x="2389" y="659"/>
            <a:ext cx="2269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296" name="公式" r:id="rId21" imgW="3860640" imgH="431640" progId="Equation.3">
                    <p:embed/>
                  </p:oleObj>
                </mc:Choice>
                <mc:Fallback>
                  <p:oleObj name="公式" r:id="rId21" imgW="3860640" imgH="431640" progId="Equation.3">
                    <p:embed/>
                    <p:pic>
                      <p:nvPicPr>
                        <p:cNvPr id="266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9" y="659"/>
                          <a:ext cx="2269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51"/>
          <p:cNvGrpSpPr>
            <a:grpSpLocks/>
          </p:cNvGrpSpPr>
          <p:nvPr/>
        </p:nvGrpSpPr>
        <p:grpSpPr bwMode="auto">
          <a:xfrm>
            <a:off x="844550" y="1919288"/>
            <a:ext cx="1609725" cy="2979737"/>
            <a:chOff x="532" y="1041"/>
            <a:chExt cx="1014" cy="1877"/>
          </a:xfrm>
        </p:grpSpPr>
        <p:grpSp>
          <p:nvGrpSpPr>
            <p:cNvPr id="30" name="Group 50"/>
            <p:cNvGrpSpPr>
              <a:grpSpLocks/>
            </p:cNvGrpSpPr>
            <p:nvPr/>
          </p:nvGrpSpPr>
          <p:grpSpPr bwMode="auto">
            <a:xfrm>
              <a:off x="532" y="1041"/>
              <a:ext cx="1014" cy="1877"/>
              <a:chOff x="532" y="1041"/>
              <a:chExt cx="1014" cy="1877"/>
            </a:xfrm>
          </p:grpSpPr>
          <p:sp>
            <p:nvSpPr>
              <p:cNvPr id="32" name="Text Box 7"/>
              <p:cNvSpPr txBox="1">
                <a:spLocks noChangeArrowheads="1"/>
              </p:cNvSpPr>
              <p:nvPr/>
            </p:nvSpPr>
            <p:spPr bwMode="auto">
              <a:xfrm>
                <a:off x="930" y="2649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33" name="Text Box 8"/>
              <p:cNvSpPr txBox="1">
                <a:spLocks noChangeArrowheads="1"/>
              </p:cNvSpPr>
              <p:nvPr/>
            </p:nvSpPr>
            <p:spPr bwMode="auto">
              <a:xfrm>
                <a:off x="924" y="2385"/>
                <a:ext cx="2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 flipH="1">
                <a:off x="1303" y="2097"/>
                <a:ext cx="22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Text Box 14"/>
              <p:cNvSpPr txBox="1">
                <a:spLocks noChangeArrowheads="1"/>
              </p:cNvSpPr>
              <p:nvPr/>
            </p:nvSpPr>
            <p:spPr bwMode="auto">
              <a:xfrm>
                <a:off x="570" y="255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36" name="Text Box 15"/>
              <p:cNvSpPr txBox="1">
                <a:spLocks noChangeArrowheads="1"/>
              </p:cNvSpPr>
              <p:nvPr/>
            </p:nvSpPr>
            <p:spPr bwMode="auto">
              <a:xfrm>
                <a:off x="532" y="1401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7" name="Text Box 16"/>
              <p:cNvSpPr txBox="1">
                <a:spLocks noChangeArrowheads="1"/>
              </p:cNvSpPr>
              <p:nvPr/>
            </p:nvSpPr>
            <p:spPr bwMode="auto">
              <a:xfrm>
                <a:off x="556" y="1953"/>
                <a:ext cx="21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" name="未知"/>
              <p:cNvSpPr>
                <a:spLocks/>
              </p:cNvSpPr>
              <p:nvPr/>
            </p:nvSpPr>
            <p:spPr bwMode="auto">
              <a:xfrm>
                <a:off x="648" y="1368"/>
                <a:ext cx="552" cy="720"/>
              </a:xfrm>
              <a:custGeom>
                <a:avLst/>
                <a:gdLst>
                  <a:gd name="T0" fmla="*/ 0 w 480"/>
                  <a:gd name="T1" fmla="*/ 0 h 288"/>
                  <a:gd name="T2" fmla="*/ 552 w 480"/>
                  <a:gd name="T3" fmla="*/ 0 h 288"/>
                  <a:gd name="T4" fmla="*/ 552 w 480"/>
                  <a:gd name="T5" fmla="*/ 720 h 28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288"/>
                  <a:gd name="T11" fmla="*/ 480 w 480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288">
                    <a:moveTo>
                      <a:pt x="0" y="0"/>
                    </a:moveTo>
                    <a:lnTo>
                      <a:pt x="480" y="0"/>
                    </a:lnTo>
                    <a:lnTo>
                      <a:pt x="480" y="288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未知"/>
              <p:cNvSpPr>
                <a:spLocks/>
              </p:cNvSpPr>
              <p:nvPr/>
            </p:nvSpPr>
            <p:spPr bwMode="auto">
              <a:xfrm>
                <a:off x="672" y="2688"/>
                <a:ext cx="528" cy="192"/>
              </a:xfrm>
              <a:custGeom>
                <a:avLst/>
                <a:gdLst>
                  <a:gd name="T0" fmla="*/ 0 w 480"/>
                  <a:gd name="T1" fmla="*/ 192 h 192"/>
                  <a:gd name="T2" fmla="*/ 528 w 480"/>
                  <a:gd name="T3" fmla="*/ 192 h 192"/>
                  <a:gd name="T4" fmla="*/ 528 w 480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92"/>
                  <a:gd name="T11" fmla="*/ 480 w 48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92">
                    <a:moveTo>
                      <a:pt x="0" y="192"/>
                    </a:moveTo>
                    <a:lnTo>
                      <a:pt x="480" y="192"/>
                    </a:lnTo>
                    <a:lnTo>
                      <a:pt x="480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Text Box 19"/>
              <p:cNvSpPr txBox="1">
                <a:spLocks noChangeArrowheads="1"/>
              </p:cNvSpPr>
              <p:nvPr/>
            </p:nvSpPr>
            <p:spPr bwMode="auto">
              <a:xfrm>
                <a:off x="1313" y="2529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" name="Group 20"/>
              <p:cNvGrpSpPr>
                <a:grpSpLocks/>
              </p:cNvGrpSpPr>
              <p:nvPr/>
            </p:nvGrpSpPr>
            <p:grpSpPr bwMode="auto">
              <a:xfrm>
                <a:off x="1092" y="2616"/>
                <a:ext cx="216" cy="72"/>
                <a:chOff x="0" y="0"/>
                <a:chExt cx="216" cy="72"/>
              </a:xfrm>
            </p:grpSpPr>
            <p:sp>
              <p:nvSpPr>
                <p:cNvPr id="56" name="Line 21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36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22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108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2" name="Oval 23"/>
              <p:cNvSpPr>
                <a:spLocks noChangeArrowheads="1"/>
              </p:cNvSpPr>
              <p:nvPr/>
            </p:nvSpPr>
            <p:spPr bwMode="auto">
              <a:xfrm>
                <a:off x="624" y="285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Oval 24"/>
              <p:cNvSpPr>
                <a:spLocks noChangeArrowheads="1"/>
              </p:cNvSpPr>
              <p:nvPr/>
            </p:nvSpPr>
            <p:spPr bwMode="auto">
              <a:xfrm>
                <a:off x="612" y="13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Rectangle 25"/>
              <p:cNvSpPr>
                <a:spLocks noChangeArrowheads="1"/>
              </p:cNvSpPr>
              <p:nvPr/>
            </p:nvSpPr>
            <p:spPr bwMode="auto">
              <a:xfrm rot="5400000">
                <a:off x="1056" y="1656"/>
                <a:ext cx="288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Text Box 26"/>
              <p:cNvSpPr txBox="1">
                <a:spLocks noChangeArrowheads="1"/>
              </p:cNvSpPr>
              <p:nvPr/>
            </p:nvSpPr>
            <p:spPr bwMode="auto">
              <a:xfrm>
                <a:off x="1289" y="1557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Line 27"/>
              <p:cNvSpPr>
                <a:spLocks noChangeShapeType="1"/>
              </p:cNvSpPr>
              <p:nvPr/>
            </p:nvSpPr>
            <p:spPr bwMode="auto">
              <a:xfrm flipV="1">
                <a:off x="780" y="1308"/>
                <a:ext cx="276" cy="0"/>
              </a:xfrm>
              <a:prstGeom prst="line">
                <a:avLst/>
              </a:prstGeom>
              <a:noFill/>
              <a:ln w="25400">
                <a:solidFill>
                  <a:srgbClr val="66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Text Box 28"/>
              <p:cNvSpPr txBox="1">
                <a:spLocks noChangeArrowheads="1"/>
              </p:cNvSpPr>
              <p:nvPr/>
            </p:nvSpPr>
            <p:spPr bwMode="auto">
              <a:xfrm>
                <a:off x="818" y="1041"/>
                <a:ext cx="16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48" name="Text Box 29"/>
              <p:cNvSpPr txBox="1">
                <a:spLocks noChangeArrowheads="1"/>
              </p:cNvSpPr>
              <p:nvPr/>
            </p:nvSpPr>
            <p:spPr bwMode="auto">
              <a:xfrm>
                <a:off x="840" y="2025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Text Box 30"/>
              <p:cNvSpPr txBox="1">
                <a:spLocks noChangeArrowheads="1"/>
              </p:cNvSpPr>
              <p:nvPr/>
            </p:nvSpPr>
            <p:spPr bwMode="auto">
              <a:xfrm>
                <a:off x="768" y="2469"/>
                <a:ext cx="34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Text Box 31"/>
              <p:cNvSpPr txBox="1">
                <a:spLocks noChangeArrowheads="1"/>
              </p:cNvSpPr>
              <p:nvPr/>
            </p:nvSpPr>
            <p:spPr bwMode="auto">
              <a:xfrm>
                <a:off x="864" y="1497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Text Box 32"/>
              <p:cNvSpPr txBox="1">
                <a:spLocks noChangeArrowheads="1"/>
              </p:cNvSpPr>
              <p:nvPr/>
            </p:nvSpPr>
            <p:spPr bwMode="auto">
              <a:xfrm>
                <a:off x="922" y="1677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52" name="Text Box 33"/>
              <p:cNvSpPr txBox="1">
                <a:spLocks noChangeArrowheads="1"/>
              </p:cNvSpPr>
              <p:nvPr/>
            </p:nvSpPr>
            <p:spPr bwMode="auto">
              <a:xfrm>
                <a:off x="916" y="136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53" name="Line 34"/>
              <p:cNvSpPr>
                <a:spLocks noChangeShapeType="1"/>
              </p:cNvSpPr>
              <p:nvPr/>
            </p:nvSpPr>
            <p:spPr bwMode="auto">
              <a:xfrm>
                <a:off x="1200" y="2376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Text Box 35"/>
              <p:cNvSpPr txBox="1">
                <a:spLocks noChangeArrowheads="1"/>
              </p:cNvSpPr>
              <p:nvPr/>
            </p:nvSpPr>
            <p:spPr bwMode="auto">
              <a:xfrm>
                <a:off x="930" y="219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55" name="Text Box 36"/>
              <p:cNvSpPr txBox="1">
                <a:spLocks noChangeArrowheads="1"/>
              </p:cNvSpPr>
              <p:nvPr/>
            </p:nvSpPr>
            <p:spPr bwMode="auto">
              <a:xfrm>
                <a:off x="916" y="190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aphicFrame>
          <p:nvGraphicFramePr>
            <p:cNvPr id="31" name="Object 49"/>
            <p:cNvGraphicFramePr>
              <a:graphicFrameLocks noChangeAspect="1"/>
            </p:cNvGraphicFramePr>
            <p:nvPr/>
          </p:nvGraphicFramePr>
          <p:xfrm>
            <a:off x="1184" y="2003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297" name="Visio" r:id="rId23" imgW="204454" imgH="719661" progId="Visio.Drawing.11">
                    <p:embed/>
                  </p:oleObj>
                </mc:Choice>
                <mc:Fallback>
                  <p:oleObj name="Visio" r:id="rId23" imgW="204454" imgH="719661" progId="Visio.Drawing.11">
                    <p:embed/>
                    <p:pic>
                      <p:nvPicPr>
                        <p:cNvPr id="26632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" y="2003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" name="对象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64549"/>
              </p:ext>
            </p:extLst>
          </p:nvPr>
        </p:nvGraphicFramePr>
        <p:xfrm>
          <a:off x="303213" y="5375275"/>
          <a:ext cx="225266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98" name="Equation" r:id="rId25" imgW="927000" imgH="406080" progId="Equation.DSMT4">
                  <p:embed/>
                </p:oleObj>
              </mc:Choice>
              <mc:Fallback>
                <p:oleObj name="Equation" r:id="rId25" imgW="927000" imgH="406080" progId="Equation.DSMT4">
                  <p:embed/>
                  <p:pic>
                    <p:nvPicPr>
                      <p:cNvPr id="45" name="对象 4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3213" y="5375275"/>
                        <a:ext cx="2252662" cy="9874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841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735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903179"/>
              </p:ext>
            </p:extLst>
          </p:nvPr>
        </p:nvGraphicFramePr>
        <p:xfrm>
          <a:off x="3583895" y="2476500"/>
          <a:ext cx="500856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921" name="Equation" r:id="rId3" imgW="2450880" imgH="203040" progId="Equation.DSMT4">
                  <p:embed/>
                </p:oleObj>
              </mc:Choice>
              <mc:Fallback>
                <p:oleObj name="Equation" r:id="rId3" imgW="2450880" imgH="203040" progId="Equation.DSMT4">
                  <p:embed/>
                  <p:pic>
                    <p:nvPicPr>
                      <p:cNvPr id="3073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3895" y="2476500"/>
                        <a:ext cx="5008562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113020"/>
              </p:ext>
            </p:extLst>
          </p:nvPr>
        </p:nvGraphicFramePr>
        <p:xfrm>
          <a:off x="3869645" y="2959100"/>
          <a:ext cx="50704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922" name="Equation" r:id="rId5" imgW="1904760" imgH="203040" progId="Equation.DSMT4">
                  <p:embed/>
                </p:oleObj>
              </mc:Choice>
              <mc:Fallback>
                <p:oleObj name="Equation" r:id="rId5" imgW="1904760" imgH="203040" progId="Equation.DSMT4">
                  <p:embed/>
                  <p:pic>
                    <p:nvPicPr>
                      <p:cNvPr id="3073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9645" y="2959100"/>
                        <a:ext cx="50704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466165"/>
              </p:ext>
            </p:extLst>
          </p:nvPr>
        </p:nvGraphicFramePr>
        <p:xfrm>
          <a:off x="3380695" y="3392488"/>
          <a:ext cx="53308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923" name="Equation" r:id="rId7" imgW="2476440" imgH="203040" progId="Equation.DSMT4">
                  <p:embed/>
                </p:oleObj>
              </mc:Choice>
              <mc:Fallback>
                <p:oleObj name="Equation" r:id="rId7" imgW="2476440" imgH="203040" progId="Equation.DSMT4">
                  <p:embed/>
                  <p:pic>
                    <p:nvPicPr>
                      <p:cNvPr id="3073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0695" y="3392488"/>
                        <a:ext cx="53308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856115"/>
              </p:ext>
            </p:extLst>
          </p:nvPr>
        </p:nvGraphicFramePr>
        <p:xfrm>
          <a:off x="3699782" y="3898900"/>
          <a:ext cx="476567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924" name="Equation" r:id="rId9" imgW="2298600" imgH="203040" progId="Equation.DSMT4">
                  <p:embed/>
                </p:oleObj>
              </mc:Choice>
              <mc:Fallback>
                <p:oleObj name="Equation" r:id="rId9" imgW="2298600" imgH="203040" progId="Equation.DSMT4">
                  <p:embed/>
                  <p:pic>
                    <p:nvPicPr>
                      <p:cNvPr id="3073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9782" y="3898900"/>
                        <a:ext cx="4765675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2698070" y="2438400"/>
            <a:ext cx="64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/>
              <a:t>(</a:t>
            </a:r>
            <a:r>
              <a:rPr lang="en-US" altLang="zh-CN" b="1">
                <a:latin typeface="Times New Roman" panose="02020603050405020304" pitchFamily="18" charset="0"/>
              </a:rPr>
              <a:t>2</a:t>
            </a:r>
            <a:r>
              <a:rPr lang="zh-CN" altLang="en-US" b="1"/>
              <a:t>)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6895306" y="4289425"/>
            <a:ext cx="1449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电容性</a:t>
            </a:r>
          </a:p>
        </p:txBody>
      </p:sp>
      <p:sp>
        <p:nvSpPr>
          <p:cNvPr id="27666" name="Rectangle 18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7667" name="Rectangle 19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7668" name="Rectangle 20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21" name="Group 52"/>
          <p:cNvGrpSpPr>
            <a:grpSpLocks/>
          </p:cNvGrpSpPr>
          <p:nvPr/>
        </p:nvGrpSpPr>
        <p:grpSpPr bwMode="auto">
          <a:xfrm>
            <a:off x="350946" y="396608"/>
            <a:ext cx="8763000" cy="1296988"/>
            <a:chOff x="192" y="370"/>
            <a:chExt cx="5520" cy="81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192" y="370"/>
              <a:ext cx="5520" cy="817"/>
            </a:xfrm>
            <a:prstGeom prst="rect">
              <a:avLst/>
            </a:prstGeom>
            <a:grpFill/>
            <a:ln/>
            <a:ex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10000"/>
                </a:lnSpc>
              </a:pPr>
              <a:r>
                <a:rPr lang="zh-CN" altLang="en-US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　　</a:t>
              </a:r>
              <a:r>
                <a:rPr lang="zh-CN" altLang="zh-CN" b="1" dirty="0">
                  <a:solidFill>
                    <a:srgbClr val="FF0066"/>
                  </a:solidFill>
                </a:rPr>
                <a:t>[</a:t>
              </a:r>
              <a:r>
                <a:rPr lang="zh-CN" altLang="en-US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例</a:t>
              </a:r>
              <a:r>
                <a:rPr lang="en-US" altLang="zh-CN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 2</a:t>
              </a:r>
              <a:r>
                <a:rPr lang="zh-CN" altLang="zh-CN" b="1" dirty="0">
                  <a:solidFill>
                    <a:srgbClr val="FF0066"/>
                  </a:solidFill>
                </a:rPr>
                <a:t>]</a:t>
              </a:r>
              <a:r>
                <a:rPr lang="zh-CN" altLang="en-US" b="1" i="1" dirty="0">
                  <a:latin typeface="Times New Roman" panose="02020603050405020304" pitchFamily="18" charset="0"/>
                </a:rPr>
                <a:t>　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R</a:t>
              </a:r>
              <a:r>
                <a:rPr lang="zh-CN" altLang="en-US" b="1" i="1" dirty="0">
                  <a:latin typeface="Times New Roman" panose="02020603050405020304" pitchFamily="18" charset="0"/>
                </a:rPr>
                <a:t>、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L</a:t>
              </a:r>
              <a:r>
                <a:rPr lang="zh-CN" altLang="en-US" b="1" i="1" dirty="0">
                  <a:latin typeface="Times New Roman" panose="02020603050405020304" pitchFamily="18" charset="0"/>
                </a:rPr>
                <a:t>、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C</a:t>
              </a:r>
              <a:r>
                <a:rPr lang="en-US" altLang="zh-CN" b="1" i="1" dirty="0">
                  <a:latin typeface="Times New Roman" panose="02020603050405020304" pitchFamily="18" charset="0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</a:rPr>
                <a:t>串联交流电路如图所示。已知</a:t>
              </a:r>
              <a:r>
                <a:rPr lang="en-US" altLang="zh-CN" b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b="1" i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</a:rPr>
                <a:t>=</a:t>
              </a:r>
              <a:r>
                <a:rPr lang="en-US" altLang="zh-CN" b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</a:rPr>
                <a:t>30</a:t>
              </a:r>
              <a:r>
                <a:rPr lang="en-US" altLang="zh-CN" b="1" dirty="0">
                  <a:latin typeface="Times New Roman" panose="02020603050405020304" pitchFamily="18" charset="0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</a:p>
            <a:p>
              <a:pPr algn="just" eaLnBrk="1" hangingPunct="1">
                <a:lnSpc>
                  <a:spcPct val="110000"/>
                </a:lnSpc>
              </a:pP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L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=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127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mH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、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=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40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F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　　　　　　　　　　　　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。</a:t>
              </a:r>
              <a:endParaRPr lang="zh-CN" altLang="en-US" b="1" i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just" eaLnBrk="1" hangingPunct="1">
                <a:lnSpc>
                  <a:spcPct val="110000"/>
                </a:lnSpc>
              </a:pP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求：</a:t>
              </a:r>
              <a:r>
                <a:rPr lang="zh-CN" altLang="zh-CN" b="1" dirty="0">
                  <a:sym typeface="Symbol" panose="05050102010706020507" pitchFamily="18" charset="2"/>
                </a:rPr>
                <a:t>(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r>
                <a:rPr lang="zh-CN" altLang="zh-CN" b="1" dirty="0">
                  <a:sym typeface="Symbol" panose="05050102010706020507" pitchFamily="18" charset="2"/>
                </a:rPr>
                <a:t>)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电流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及各部分电压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zh-CN" altLang="zh-CN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zh-CN" altLang="zh-CN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L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zh-CN" altLang="zh-CN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；</a:t>
              </a:r>
              <a:r>
                <a:rPr lang="zh-CN" altLang="zh-CN" b="1" dirty="0">
                  <a:sym typeface="Symbol" panose="05050102010706020507" pitchFamily="18" charset="2"/>
                </a:rPr>
                <a:t>(</a:t>
              </a:r>
              <a:r>
                <a:rPr lang="zh-CN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lang="zh-CN" altLang="zh-CN" b="1" dirty="0">
                  <a:sym typeface="Symbol" panose="05050102010706020507" pitchFamily="18" charset="2"/>
                </a:rPr>
                <a:t>)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求功率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P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和</a:t>
              </a: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Q</a:t>
              </a:r>
              <a:r>
                <a:rPr lang="zh-CN" altLang="en-US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。</a:t>
              </a:r>
            </a:p>
          </p:txBody>
        </p:sp>
        <p:graphicFrame>
          <p:nvGraphicFramePr>
            <p:cNvPr id="23" name="Object 5"/>
            <p:cNvGraphicFramePr>
              <a:graphicFrameLocks noChangeAspect="1"/>
            </p:cNvGraphicFramePr>
            <p:nvPr/>
          </p:nvGraphicFramePr>
          <p:xfrm>
            <a:off x="2389" y="659"/>
            <a:ext cx="2269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9925" name="公式" r:id="rId11" imgW="3860640" imgH="431640" progId="Equation.3">
                    <p:embed/>
                  </p:oleObj>
                </mc:Choice>
                <mc:Fallback>
                  <p:oleObj name="公式" r:id="rId11" imgW="3860640" imgH="431640" progId="Equation.3">
                    <p:embed/>
                    <p:pic>
                      <p:nvPicPr>
                        <p:cNvPr id="2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9" y="659"/>
                          <a:ext cx="2269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51"/>
          <p:cNvGrpSpPr>
            <a:grpSpLocks/>
          </p:cNvGrpSpPr>
          <p:nvPr/>
        </p:nvGrpSpPr>
        <p:grpSpPr bwMode="auto">
          <a:xfrm>
            <a:off x="844550" y="1919288"/>
            <a:ext cx="1609725" cy="2979737"/>
            <a:chOff x="532" y="1041"/>
            <a:chExt cx="1014" cy="1877"/>
          </a:xfrm>
        </p:grpSpPr>
        <p:grpSp>
          <p:nvGrpSpPr>
            <p:cNvPr id="25" name="Group 50"/>
            <p:cNvGrpSpPr>
              <a:grpSpLocks/>
            </p:cNvGrpSpPr>
            <p:nvPr/>
          </p:nvGrpSpPr>
          <p:grpSpPr bwMode="auto">
            <a:xfrm>
              <a:off x="532" y="1041"/>
              <a:ext cx="1014" cy="1877"/>
              <a:chOff x="532" y="1041"/>
              <a:chExt cx="1014" cy="1877"/>
            </a:xfrm>
          </p:grpSpPr>
          <p:sp>
            <p:nvSpPr>
              <p:cNvPr id="27" name="Text Box 7"/>
              <p:cNvSpPr txBox="1">
                <a:spLocks noChangeArrowheads="1"/>
              </p:cNvSpPr>
              <p:nvPr/>
            </p:nvSpPr>
            <p:spPr bwMode="auto">
              <a:xfrm>
                <a:off x="930" y="2649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auto">
              <a:xfrm>
                <a:off x="924" y="2385"/>
                <a:ext cx="2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9" name="Text Box 9"/>
              <p:cNvSpPr txBox="1">
                <a:spLocks noChangeArrowheads="1"/>
              </p:cNvSpPr>
              <p:nvPr/>
            </p:nvSpPr>
            <p:spPr bwMode="auto">
              <a:xfrm flipH="1">
                <a:off x="1303" y="2097"/>
                <a:ext cx="22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Text Box 14"/>
              <p:cNvSpPr txBox="1">
                <a:spLocks noChangeArrowheads="1"/>
              </p:cNvSpPr>
              <p:nvPr/>
            </p:nvSpPr>
            <p:spPr bwMode="auto">
              <a:xfrm>
                <a:off x="570" y="255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31" name="Text Box 15"/>
              <p:cNvSpPr txBox="1">
                <a:spLocks noChangeArrowheads="1"/>
              </p:cNvSpPr>
              <p:nvPr/>
            </p:nvSpPr>
            <p:spPr bwMode="auto">
              <a:xfrm>
                <a:off x="532" y="1401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2" name="Text Box 16"/>
              <p:cNvSpPr txBox="1">
                <a:spLocks noChangeArrowheads="1"/>
              </p:cNvSpPr>
              <p:nvPr/>
            </p:nvSpPr>
            <p:spPr bwMode="auto">
              <a:xfrm>
                <a:off x="556" y="1953"/>
                <a:ext cx="21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未知"/>
              <p:cNvSpPr>
                <a:spLocks/>
              </p:cNvSpPr>
              <p:nvPr/>
            </p:nvSpPr>
            <p:spPr bwMode="auto">
              <a:xfrm>
                <a:off x="648" y="1368"/>
                <a:ext cx="552" cy="720"/>
              </a:xfrm>
              <a:custGeom>
                <a:avLst/>
                <a:gdLst>
                  <a:gd name="T0" fmla="*/ 0 w 480"/>
                  <a:gd name="T1" fmla="*/ 0 h 288"/>
                  <a:gd name="T2" fmla="*/ 552 w 480"/>
                  <a:gd name="T3" fmla="*/ 0 h 288"/>
                  <a:gd name="T4" fmla="*/ 552 w 480"/>
                  <a:gd name="T5" fmla="*/ 720 h 28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288"/>
                  <a:gd name="T11" fmla="*/ 480 w 480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288">
                    <a:moveTo>
                      <a:pt x="0" y="0"/>
                    </a:moveTo>
                    <a:lnTo>
                      <a:pt x="480" y="0"/>
                    </a:lnTo>
                    <a:lnTo>
                      <a:pt x="480" y="288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未知"/>
              <p:cNvSpPr>
                <a:spLocks/>
              </p:cNvSpPr>
              <p:nvPr/>
            </p:nvSpPr>
            <p:spPr bwMode="auto">
              <a:xfrm>
                <a:off x="672" y="2688"/>
                <a:ext cx="528" cy="192"/>
              </a:xfrm>
              <a:custGeom>
                <a:avLst/>
                <a:gdLst>
                  <a:gd name="T0" fmla="*/ 0 w 480"/>
                  <a:gd name="T1" fmla="*/ 192 h 192"/>
                  <a:gd name="T2" fmla="*/ 528 w 480"/>
                  <a:gd name="T3" fmla="*/ 192 h 192"/>
                  <a:gd name="T4" fmla="*/ 528 w 480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92"/>
                  <a:gd name="T11" fmla="*/ 480 w 48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92">
                    <a:moveTo>
                      <a:pt x="0" y="192"/>
                    </a:moveTo>
                    <a:lnTo>
                      <a:pt x="480" y="192"/>
                    </a:lnTo>
                    <a:lnTo>
                      <a:pt x="480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Text Box 19"/>
              <p:cNvSpPr txBox="1">
                <a:spLocks noChangeArrowheads="1"/>
              </p:cNvSpPr>
              <p:nvPr/>
            </p:nvSpPr>
            <p:spPr bwMode="auto">
              <a:xfrm>
                <a:off x="1313" y="2529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6" name="Group 20"/>
              <p:cNvGrpSpPr>
                <a:grpSpLocks/>
              </p:cNvGrpSpPr>
              <p:nvPr/>
            </p:nvGrpSpPr>
            <p:grpSpPr bwMode="auto">
              <a:xfrm>
                <a:off x="1092" y="2616"/>
                <a:ext cx="216" cy="72"/>
                <a:chOff x="0" y="0"/>
                <a:chExt cx="216" cy="72"/>
              </a:xfrm>
            </p:grpSpPr>
            <p:sp>
              <p:nvSpPr>
                <p:cNvPr id="51" name="Line 21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36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22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108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7" name="Oval 23"/>
              <p:cNvSpPr>
                <a:spLocks noChangeArrowheads="1"/>
              </p:cNvSpPr>
              <p:nvPr/>
            </p:nvSpPr>
            <p:spPr bwMode="auto">
              <a:xfrm>
                <a:off x="624" y="285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Oval 24"/>
              <p:cNvSpPr>
                <a:spLocks noChangeArrowheads="1"/>
              </p:cNvSpPr>
              <p:nvPr/>
            </p:nvSpPr>
            <p:spPr bwMode="auto">
              <a:xfrm>
                <a:off x="612" y="13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 rot="5400000">
                <a:off x="1056" y="1656"/>
                <a:ext cx="288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Text Box 26"/>
              <p:cNvSpPr txBox="1">
                <a:spLocks noChangeArrowheads="1"/>
              </p:cNvSpPr>
              <p:nvPr/>
            </p:nvSpPr>
            <p:spPr bwMode="auto">
              <a:xfrm>
                <a:off x="1289" y="1557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Line 27"/>
              <p:cNvSpPr>
                <a:spLocks noChangeShapeType="1"/>
              </p:cNvSpPr>
              <p:nvPr/>
            </p:nvSpPr>
            <p:spPr bwMode="auto">
              <a:xfrm flipV="1">
                <a:off x="780" y="1308"/>
                <a:ext cx="276" cy="0"/>
              </a:xfrm>
              <a:prstGeom prst="line">
                <a:avLst/>
              </a:prstGeom>
              <a:noFill/>
              <a:ln w="25400">
                <a:solidFill>
                  <a:srgbClr val="66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Text Box 28"/>
              <p:cNvSpPr txBox="1">
                <a:spLocks noChangeArrowheads="1"/>
              </p:cNvSpPr>
              <p:nvPr/>
            </p:nvSpPr>
            <p:spPr bwMode="auto">
              <a:xfrm>
                <a:off x="818" y="1041"/>
                <a:ext cx="16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43" name="Text Box 29"/>
              <p:cNvSpPr txBox="1">
                <a:spLocks noChangeArrowheads="1"/>
              </p:cNvSpPr>
              <p:nvPr/>
            </p:nvSpPr>
            <p:spPr bwMode="auto">
              <a:xfrm>
                <a:off x="840" y="2025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Text Box 30"/>
              <p:cNvSpPr txBox="1">
                <a:spLocks noChangeArrowheads="1"/>
              </p:cNvSpPr>
              <p:nvPr/>
            </p:nvSpPr>
            <p:spPr bwMode="auto">
              <a:xfrm>
                <a:off x="768" y="2469"/>
                <a:ext cx="34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Text Box 31"/>
              <p:cNvSpPr txBox="1">
                <a:spLocks noChangeArrowheads="1"/>
              </p:cNvSpPr>
              <p:nvPr/>
            </p:nvSpPr>
            <p:spPr bwMode="auto">
              <a:xfrm>
                <a:off x="864" y="1497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Text Box 32"/>
              <p:cNvSpPr txBox="1">
                <a:spLocks noChangeArrowheads="1"/>
              </p:cNvSpPr>
              <p:nvPr/>
            </p:nvSpPr>
            <p:spPr bwMode="auto">
              <a:xfrm>
                <a:off x="922" y="1677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47" name="Text Box 33"/>
              <p:cNvSpPr txBox="1">
                <a:spLocks noChangeArrowheads="1"/>
              </p:cNvSpPr>
              <p:nvPr/>
            </p:nvSpPr>
            <p:spPr bwMode="auto">
              <a:xfrm>
                <a:off x="916" y="136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48" name="Line 34"/>
              <p:cNvSpPr>
                <a:spLocks noChangeShapeType="1"/>
              </p:cNvSpPr>
              <p:nvPr/>
            </p:nvSpPr>
            <p:spPr bwMode="auto">
              <a:xfrm>
                <a:off x="1200" y="2376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Text Box 35"/>
              <p:cNvSpPr txBox="1">
                <a:spLocks noChangeArrowheads="1"/>
              </p:cNvSpPr>
              <p:nvPr/>
            </p:nvSpPr>
            <p:spPr bwMode="auto">
              <a:xfrm>
                <a:off x="930" y="219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50" name="Text Box 36"/>
              <p:cNvSpPr txBox="1">
                <a:spLocks noChangeArrowheads="1"/>
              </p:cNvSpPr>
              <p:nvPr/>
            </p:nvSpPr>
            <p:spPr bwMode="auto">
              <a:xfrm>
                <a:off x="916" y="190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aphicFrame>
          <p:nvGraphicFramePr>
            <p:cNvPr id="26" name="Object 49"/>
            <p:cNvGraphicFramePr>
              <a:graphicFrameLocks noChangeAspect="1"/>
            </p:cNvGraphicFramePr>
            <p:nvPr/>
          </p:nvGraphicFramePr>
          <p:xfrm>
            <a:off x="1184" y="2003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9926" name="Visio" r:id="rId13" imgW="204454" imgH="719661" progId="Visio.Drawing.11">
                    <p:embed/>
                  </p:oleObj>
                </mc:Choice>
                <mc:Fallback>
                  <p:oleObj name="Visio" r:id="rId13" imgW="204454" imgH="719661" progId="Visio.Drawing.11">
                    <p:embed/>
                    <p:pic>
                      <p:nvPicPr>
                        <p:cNvPr id="31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" y="2003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772210"/>
              </p:ext>
            </p:extLst>
          </p:nvPr>
        </p:nvGraphicFramePr>
        <p:xfrm>
          <a:off x="303213" y="5375275"/>
          <a:ext cx="225266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927" name="Equation" r:id="rId15" imgW="927000" imgH="406080" progId="Equation.DSMT4">
                  <p:embed/>
                </p:oleObj>
              </mc:Choice>
              <mc:Fallback>
                <p:oleObj name="Equation" r:id="rId15" imgW="927000" imgH="406080" progId="Equation.DSMT4">
                  <p:embed/>
                  <p:pic>
                    <p:nvPicPr>
                      <p:cNvPr id="58" name="对象 5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3213" y="5375275"/>
                        <a:ext cx="2252662" cy="9874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548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6" grpId="0" autoUpdateAnimBg="0"/>
      <p:bldP spid="30737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3" name="Line 3"/>
          <p:cNvSpPr>
            <a:spLocks noChangeShapeType="1"/>
          </p:cNvSpPr>
          <p:nvPr/>
        </p:nvSpPr>
        <p:spPr bwMode="auto">
          <a:xfrm>
            <a:off x="2384425" y="4086225"/>
            <a:ext cx="3694113" cy="1144588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4" name="Line 4"/>
          <p:cNvSpPr>
            <a:spLocks noChangeShapeType="1"/>
          </p:cNvSpPr>
          <p:nvPr/>
        </p:nvSpPr>
        <p:spPr bwMode="auto">
          <a:xfrm flipV="1">
            <a:off x="3463925" y="2478088"/>
            <a:ext cx="576263" cy="1944687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5" name="Line 5"/>
          <p:cNvSpPr>
            <a:spLocks noChangeShapeType="1"/>
          </p:cNvSpPr>
          <p:nvPr/>
        </p:nvSpPr>
        <p:spPr bwMode="auto">
          <a:xfrm flipV="1">
            <a:off x="3463925" y="3917950"/>
            <a:ext cx="1873250" cy="503238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6" name="Line 6"/>
          <p:cNvSpPr>
            <a:spLocks noChangeShapeType="1"/>
          </p:cNvSpPr>
          <p:nvPr/>
        </p:nvSpPr>
        <p:spPr bwMode="auto">
          <a:xfrm flipH="1" flipV="1">
            <a:off x="3752850" y="3438525"/>
            <a:ext cx="1546225" cy="47942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7" name="Line 7"/>
          <p:cNvSpPr>
            <a:spLocks noChangeShapeType="1"/>
          </p:cNvSpPr>
          <p:nvPr/>
        </p:nvSpPr>
        <p:spPr bwMode="auto">
          <a:xfrm flipV="1">
            <a:off x="4976813" y="3933825"/>
            <a:ext cx="323850" cy="94456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8" name="Line 8"/>
          <p:cNvSpPr>
            <a:spLocks noChangeShapeType="1"/>
          </p:cNvSpPr>
          <p:nvPr/>
        </p:nvSpPr>
        <p:spPr bwMode="auto">
          <a:xfrm flipV="1">
            <a:off x="3457575" y="4421188"/>
            <a:ext cx="201612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9" name="Arc 9"/>
          <p:cNvSpPr>
            <a:spLocks/>
          </p:cNvSpPr>
          <p:nvPr/>
        </p:nvSpPr>
        <p:spPr bwMode="auto">
          <a:xfrm>
            <a:off x="3717925" y="4421188"/>
            <a:ext cx="431800" cy="198437"/>
          </a:xfrm>
          <a:custGeom>
            <a:avLst/>
            <a:gdLst>
              <a:gd name="T0" fmla="*/ 8425797 w 21600"/>
              <a:gd name="T1" fmla="*/ 0 h 14076"/>
              <a:gd name="T2" fmla="*/ 7775198 w 21600"/>
              <a:gd name="T3" fmla="*/ 2797474 h 14076"/>
              <a:gd name="T4" fmla="*/ 0 w 21600"/>
              <a:gd name="T5" fmla="*/ 932891 h 14076"/>
              <a:gd name="T6" fmla="*/ 0 60000 65536"/>
              <a:gd name="T7" fmla="*/ 0 60000 65536"/>
              <a:gd name="T8" fmla="*/ 0 60000 65536"/>
              <a:gd name="T9" fmla="*/ 0 w 21600"/>
              <a:gd name="T10" fmla="*/ 0 h 14076"/>
              <a:gd name="T11" fmla="*/ 21600 w 21600"/>
              <a:gd name="T12" fmla="*/ 14076 h 140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4076" fill="none" extrusionOk="0">
                <a:moveTo>
                  <a:pt x="21083" y="0"/>
                </a:moveTo>
                <a:cubicBezTo>
                  <a:pt x="21426" y="1541"/>
                  <a:pt x="21600" y="3115"/>
                  <a:pt x="21600" y="4694"/>
                </a:cubicBezTo>
                <a:cubicBezTo>
                  <a:pt x="21600" y="7942"/>
                  <a:pt x="20867" y="11149"/>
                  <a:pt x="19456" y="14076"/>
                </a:cubicBezTo>
              </a:path>
              <a:path w="21600" h="14076" stroke="0" extrusionOk="0">
                <a:moveTo>
                  <a:pt x="21083" y="0"/>
                </a:moveTo>
                <a:cubicBezTo>
                  <a:pt x="21426" y="1541"/>
                  <a:pt x="21600" y="3115"/>
                  <a:pt x="21600" y="4694"/>
                </a:cubicBezTo>
                <a:cubicBezTo>
                  <a:pt x="21600" y="7942"/>
                  <a:pt x="20867" y="11149"/>
                  <a:pt x="19456" y="14076"/>
                </a:cubicBezTo>
                <a:lnTo>
                  <a:pt x="0" y="4694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90" name="Arc 10"/>
          <p:cNvSpPr>
            <a:spLocks/>
          </p:cNvSpPr>
          <p:nvPr/>
        </p:nvSpPr>
        <p:spPr bwMode="auto">
          <a:xfrm rot="-763462">
            <a:off x="3836988" y="4256088"/>
            <a:ext cx="431800" cy="198437"/>
          </a:xfrm>
          <a:custGeom>
            <a:avLst/>
            <a:gdLst>
              <a:gd name="T0" fmla="*/ 8425797 w 21600"/>
              <a:gd name="T1" fmla="*/ 0 h 14076"/>
              <a:gd name="T2" fmla="*/ 7775198 w 21600"/>
              <a:gd name="T3" fmla="*/ 2797474 h 14076"/>
              <a:gd name="T4" fmla="*/ 0 w 21600"/>
              <a:gd name="T5" fmla="*/ 932891 h 14076"/>
              <a:gd name="T6" fmla="*/ 0 60000 65536"/>
              <a:gd name="T7" fmla="*/ 0 60000 65536"/>
              <a:gd name="T8" fmla="*/ 0 60000 65536"/>
              <a:gd name="T9" fmla="*/ 0 w 21600"/>
              <a:gd name="T10" fmla="*/ 0 h 14076"/>
              <a:gd name="T11" fmla="*/ 21600 w 21600"/>
              <a:gd name="T12" fmla="*/ 14076 h 140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4076" fill="none" extrusionOk="0">
                <a:moveTo>
                  <a:pt x="21083" y="0"/>
                </a:moveTo>
                <a:cubicBezTo>
                  <a:pt x="21426" y="1541"/>
                  <a:pt x="21600" y="3115"/>
                  <a:pt x="21600" y="4694"/>
                </a:cubicBezTo>
                <a:cubicBezTo>
                  <a:pt x="21600" y="7942"/>
                  <a:pt x="20867" y="11149"/>
                  <a:pt x="19456" y="14076"/>
                </a:cubicBezTo>
              </a:path>
              <a:path w="21600" h="14076" stroke="0" extrusionOk="0">
                <a:moveTo>
                  <a:pt x="21083" y="0"/>
                </a:moveTo>
                <a:cubicBezTo>
                  <a:pt x="21426" y="1541"/>
                  <a:pt x="21600" y="3115"/>
                  <a:pt x="21600" y="4694"/>
                </a:cubicBezTo>
                <a:cubicBezTo>
                  <a:pt x="21600" y="7942"/>
                  <a:pt x="20867" y="11149"/>
                  <a:pt x="19456" y="14076"/>
                </a:cubicBezTo>
                <a:lnTo>
                  <a:pt x="0" y="4694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91" name="Arc 11"/>
          <p:cNvSpPr>
            <a:spLocks/>
          </p:cNvSpPr>
          <p:nvPr/>
        </p:nvSpPr>
        <p:spPr bwMode="auto">
          <a:xfrm rot="-3813911">
            <a:off x="3431382" y="4140994"/>
            <a:ext cx="431800" cy="376237"/>
          </a:xfrm>
          <a:custGeom>
            <a:avLst/>
            <a:gdLst>
              <a:gd name="T0" fmla="*/ 8072521 w 21600"/>
              <a:gd name="T1" fmla="*/ 0 h 26720"/>
              <a:gd name="T2" fmla="*/ 4054242 w 21600"/>
              <a:gd name="T3" fmla="*/ 5297690 h 26720"/>
              <a:gd name="T4" fmla="*/ 0 w 21600"/>
              <a:gd name="T5" fmla="*/ 1516945 h 26720"/>
              <a:gd name="T6" fmla="*/ 0 60000 65536"/>
              <a:gd name="T7" fmla="*/ 0 60000 65536"/>
              <a:gd name="T8" fmla="*/ 0 60000 65536"/>
              <a:gd name="T9" fmla="*/ 0 w 21600"/>
              <a:gd name="T10" fmla="*/ 0 h 26720"/>
              <a:gd name="T11" fmla="*/ 21600 w 21600"/>
              <a:gd name="T12" fmla="*/ 26720 h 26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6720" fill="none" extrusionOk="0">
                <a:moveTo>
                  <a:pt x="20199" y="0"/>
                </a:moveTo>
                <a:cubicBezTo>
                  <a:pt x="21125" y="2444"/>
                  <a:pt x="21600" y="5036"/>
                  <a:pt x="21600" y="7651"/>
                </a:cubicBezTo>
                <a:cubicBezTo>
                  <a:pt x="21600" y="15636"/>
                  <a:pt x="17194" y="22969"/>
                  <a:pt x="10145" y="26720"/>
                </a:cubicBezTo>
              </a:path>
              <a:path w="21600" h="26720" stroke="0" extrusionOk="0">
                <a:moveTo>
                  <a:pt x="20199" y="0"/>
                </a:moveTo>
                <a:cubicBezTo>
                  <a:pt x="21125" y="2444"/>
                  <a:pt x="21600" y="5036"/>
                  <a:pt x="21600" y="7651"/>
                </a:cubicBezTo>
                <a:cubicBezTo>
                  <a:pt x="21600" y="15636"/>
                  <a:pt x="17194" y="22969"/>
                  <a:pt x="10145" y="26720"/>
                </a:cubicBezTo>
                <a:lnTo>
                  <a:pt x="0" y="7651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92" name="Line 14"/>
          <p:cNvSpPr>
            <a:spLocks noChangeShapeType="1"/>
          </p:cNvSpPr>
          <p:nvPr/>
        </p:nvSpPr>
        <p:spPr bwMode="auto">
          <a:xfrm>
            <a:off x="3463925" y="4419600"/>
            <a:ext cx="1512888" cy="465138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3" name="Line 15"/>
          <p:cNvSpPr>
            <a:spLocks noChangeShapeType="1"/>
          </p:cNvSpPr>
          <p:nvPr/>
        </p:nvSpPr>
        <p:spPr bwMode="auto">
          <a:xfrm flipV="1">
            <a:off x="3460750" y="3438525"/>
            <a:ext cx="292100" cy="974725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8674" name="Object 20"/>
          <p:cNvGraphicFramePr>
            <a:graphicFrameLocks noChangeAspect="1"/>
          </p:cNvGraphicFramePr>
          <p:nvPr/>
        </p:nvGraphicFramePr>
        <p:xfrm>
          <a:off x="3752850" y="4027488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81" r:id="rId3" imgW="228719" imgH="203341" progId="Equation.DSMT4">
                  <p:embed/>
                </p:oleObj>
              </mc:Choice>
              <mc:Fallback>
                <p:oleObj r:id="rId3" imgW="228719" imgH="203341" progId="Equation.DSMT4">
                  <p:embed/>
                  <p:pic>
                    <p:nvPicPr>
                      <p:cNvPr id="2867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850" y="4027488"/>
                        <a:ext cx="2286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21"/>
          <p:cNvGraphicFramePr>
            <a:graphicFrameLocks noChangeAspect="1"/>
          </p:cNvGraphicFramePr>
          <p:nvPr/>
        </p:nvGraphicFramePr>
        <p:xfrm>
          <a:off x="4262438" y="4191000"/>
          <a:ext cx="241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82" r:id="rId5" imgW="241408" imgH="203341" progId="Equation.DSMT4">
                  <p:embed/>
                </p:oleObj>
              </mc:Choice>
              <mc:Fallback>
                <p:oleObj r:id="rId5" imgW="241408" imgH="203341" progId="Equation.DSMT4">
                  <p:embed/>
                  <p:pic>
                    <p:nvPicPr>
                      <p:cNvPr id="2867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8" y="4191000"/>
                        <a:ext cx="2413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22"/>
          <p:cNvGraphicFramePr>
            <a:graphicFrameLocks noChangeAspect="1"/>
          </p:cNvGraphicFramePr>
          <p:nvPr/>
        </p:nvGraphicFramePr>
        <p:xfrm>
          <a:off x="4171950" y="4424363"/>
          <a:ext cx="228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83" r:id="rId7" imgW="228719" imgH="203341" progId="Equation.DSMT4">
                  <p:embed/>
                </p:oleObj>
              </mc:Choice>
              <mc:Fallback>
                <p:oleObj r:id="rId7" imgW="228719" imgH="203341" progId="Equation.DSMT4">
                  <p:embed/>
                  <p:pic>
                    <p:nvPicPr>
                      <p:cNvPr id="2867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1950" y="4424363"/>
                        <a:ext cx="2286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4" name="Text Box 23"/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zh-CN" altLang="en-US" b="1">
                <a:solidFill>
                  <a:srgbClr val="6600FF"/>
                </a:solidFill>
              </a:rPr>
              <a:t>(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>
                <a:solidFill>
                  <a:srgbClr val="6600FF"/>
                </a:solidFill>
              </a:rPr>
              <a:t>)</a:t>
            </a:r>
            <a:r>
              <a:rPr lang="zh-CN" altLang="en-US" b="1">
                <a:solidFill>
                  <a:srgbClr val="6600FF"/>
                </a:solidFill>
                <a:latin typeface="Arial" panose="020B0604020202020204" pitchFamily="34" charset="0"/>
              </a:rPr>
              <a:t>电流、电压相量图</a:t>
            </a:r>
          </a:p>
        </p:txBody>
      </p:sp>
      <p:graphicFrame>
        <p:nvGraphicFramePr>
          <p:cNvPr id="28677" name="Object 25"/>
          <p:cNvGraphicFramePr>
            <a:graphicFrameLocks noChangeAspect="1"/>
          </p:cNvGraphicFramePr>
          <p:nvPr/>
        </p:nvGraphicFramePr>
        <p:xfrm>
          <a:off x="2084388" y="3962400"/>
          <a:ext cx="27781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84" name="Equation" r:id="rId9" imgW="406080" imgH="431640" progId="Equation.3">
                  <p:embed/>
                </p:oleObj>
              </mc:Choice>
              <mc:Fallback>
                <p:oleObj name="Equation" r:id="rId9" imgW="406080" imgH="431640" progId="Equation.3">
                  <p:embed/>
                  <p:pic>
                    <p:nvPicPr>
                      <p:cNvPr id="2867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388" y="3962400"/>
                        <a:ext cx="277812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27"/>
          <p:cNvGraphicFramePr>
            <a:graphicFrameLocks noChangeAspect="1"/>
          </p:cNvGraphicFramePr>
          <p:nvPr/>
        </p:nvGraphicFramePr>
        <p:xfrm>
          <a:off x="5961063" y="5334000"/>
          <a:ext cx="28733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85" name="Equation" r:id="rId11" imgW="419040" imgH="431640" progId="Equation.3">
                  <p:embed/>
                </p:oleObj>
              </mc:Choice>
              <mc:Fallback>
                <p:oleObj name="Equation" r:id="rId11" imgW="419040" imgH="431640" progId="Equation.3">
                  <p:embed/>
                  <p:pic>
                    <p:nvPicPr>
                      <p:cNvPr id="2867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1063" y="5334000"/>
                        <a:ext cx="287337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28"/>
          <p:cNvGraphicFramePr>
            <a:graphicFrameLocks noChangeAspect="1"/>
          </p:cNvGraphicFramePr>
          <p:nvPr/>
        </p:nvGraphicFramePr>
        <p:xfrm>
          <a:off x="4476750" y="5038725"/>
          <a:ext cx="7810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86" name="Equation" r:id="rId13" imgW="1143000" imgH="431640" progId="Equation.3">
                  <p:embed/>
                </p:oleObj>
              </mc:Choice>
              <mc:Fallback>
                <p:oleObj name="Equation" r:id="rId13" imgW="1143000" imgH="431640" progId="Equation.3">
                  <p:embed/>
                  <p:pic>
                    <p:nvPicPr>
                      <p:cNvPr id="2867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5038725"/>
                        <a:ext cx="7810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30"/>
          <p:cNvGraphicFramePr>
            <a:graphicFrameLocks noChangeAspect="1"/>
          </p:cNvGraphicFramePr>
          <p:nvPr/>
        </p:nvGraphicFramePr>
        <p:xfrm>
          <a:off x="3370263" y="3286125"/>
          <a:ext cx="28733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87" name="Equation" r:id="rId15" imgW="419040" imgH="431640" progId="Equation.3">
                  <p:embed/>
                </p:oleObj>
              </mc:Choice>
              <mc:Fallback>
                <p:oleObj name="Equation" r:id="rId15" imgW="419040" imgH="431640" progId="Equation.3">
                  <p:embed/>
                  <p:pic>
                    <p:nvPicPr>
                      <p:cNvPr id="2868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263" y="3286125"/>
                        <a:ext cx="287337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31"/>
          <p:cNvGraphicFramePr>
            <a:graphicFrameLocks noChangeAspect="1"/>
          </p:cNvGraphicFramePr>
          <p:nvPr/>
        </p:nvGraphicFramePr>
        <p:xfrm>
          <a:off x="4191000" y="2355850"/>
          <a:ext cx="147638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88" name="Equation" r:id="rId17" imgW="215640" imgH="342720" progId="Equation.3">
                  <p:embed/>
                </p:oleObj>
              </mc:Choice>
              <mc:Fallback>
                <p:oleObj name="Equation" r:id="rId17" imgW="215640" imgH="342720" progId="Equation.3">
                  <p:embed/>
                  <p:pic>
                    <p:nvPicPr>
                      <p:cNvPr id="28681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355850"/>
                        <a:ext cx="147638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32"/>
          <p:cNvGraphicFramePr>
            <a:graphicFrameLocks noChangeAspect="1"/>
          </p:cNvGraphicFramePr>
          <p:nvPr/>
        </p:nvGraphicFramePr>
        <p:xfrm>
          <a:off x="5410200" y="3643313"/>
          <a:ext cx="20002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89" name="Equation" r:id="rId19" imgW="291960" imgH="355320" progId="Equation.3">
                  <p:embed/>
                </p:oleObj>
              </mc:Choice>
              <mc:Fallback>
                <p:oleObj name="Equation" r:id="rId19" imgW="291960" imgH="355320" progId="Equation.3">
                  <p:embed/>
                  <p:pic>
                    <p:nvPicPr>
                      <p:cNvPr id="2868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643313"/>
                        <a:ext cx="200025" cy="24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858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9" name="Rectangle 51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-12701"/>
            <a:ext cx="9144000" cy="696913"/>
          </a:xfrm>
          <a:prstGeom prst="round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55000" cap="flat" cmpd="thickThin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457200"/>
            <a:r>
              <a:rPr lang="en-US" altLang="zh-CN" sz="3200" dirty="0">
                <a:solidFill>
                  <a:schemeClr val="bg1"/>
                </a:solidFill>
                <a:latin typeface="+mj-ea"/>
                <a:cs typeface="+mn-cs"/>
              </a:rPr>
              <a:t>4.5　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阻抗串联与并联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382588" y="1045099"/>
            <a:ext cx="35433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4.5.1　</a:t>
            </a:r>
            <a:r>
              <a:rPr lang="zh-CN" altLang="en-US" sz="2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阻抗的串联</a:t>
            </a:r>
          </a:p>
        </p:txBody>
      </p:sp>
      <p:graphicFrame>
        <p:nvGraphicFramePr>
          <p:cNvPr id="32802" name="Object 34"/>
          <p:cNvGraphicFramePr>
            <a:graphicFrameLocks noChangeAspect="1"/>
          </p:cNvGraphicFramePr>
          <p:nvPr/>
        </p:nvGraphicFramePr>
        <p:xfrm>
          <a:off x="3565525" y="2152650"/>
          <a:ext cx="5170488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439" name="Equation" r:id="rId3" imgW="5168880" imgH="431640" progId="Equation.3">
                  <p:embed/>
                </p:oleObj>
              </mc:Choice>
              <mc:Fallback>
                <p:oleObj name="Equation" r:id="rId3" imgW="5168880" imgH="431640" progId="Equation.3">
                  <p:embed/>
                  <p:pic>
                    <p:nvPicPr>
                      <p:cNvPr id="32802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2152650"/>
                        <a:ext cx="5170488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03" name="Object 35"/>
          <p:cNvGraphicFramePr>
            <a:graphicFrameLocks noChangeAspect="1"/>
          </p:cNvGraphicFramePr>
          <p:nvPr/>
        </p:nvGraphicFramePr>
        <p:xfrm>
          <a:off x="4284663" y="2708275"/>
          <a:ext cx="1011237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440" name="Equation" r:id="rId5" imgW="1015920" imgH="355320" progId="Equation.3">
                  <p:embed/>
                </p:oleObj>
              </mc:Choice>
              <mc:Fallback>
                <p:oleObj name="Equation" r:id="rId5" imgW="1015920" imgH="355320" progId="Equation.3">
                  <p:embed/>
                  <p:pic>
                    <p:nvPicPr>
                      <p:cNvPr id="32803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708275"/>
                        <a:ext cx="1011237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04" name="Object 36"/>
          <p:cNvGraphicFramePr>
            <a:graphicFrameLocks noChangeAspect="1"/>
          </p:cNvGraphicFramePr>
          <p:nvPr/>
        </p:nvGraphicFramePr>
        <p:xfrm>
          <a:off x="4911725" y="3929063"/>
          <a:ext cx="15684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441" name="Equation" r:id="rId7" imgW="1638000" imgH="406080" progId="Equation.3">
                  <p:embed/>
                </p:oleObj>
              </mc:Choice>
              <mc:Fallback>
                <p:oleObj name="Equation" r:id="rId7" imgW="1638000" imgH="406080" progId="Equation.3">
                  <p:embed/>
                  <p:pic>
                    <p:nvPicPr>
                      <p:cNvPr id="32804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3929063"/>
                        <a:ext cx="15684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05" name="Object 37"/>
          <p:cNvGraphicFramePr>
            <a:graphicFrameLocks noChangeAspect="1"/>
          </p:cNvGraphicFramePr>
          <p:nvPr/>
        </p:nvGraphicFramePr>
        <p:xfrm>
          <a:off x="5591175" y="5510213"/>
          <a:ext cx="1676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442" r:id="rId9" imgW="1803717" imgH="419417" progId="Equation.3">
                  <p:embed/>
                </p:oleObj>
              </mc:Choice>
              <mc:Fallback>
                <p:oleObj r:id="rId9" imgW="1803717" imgH="419417" progId="Equation.3">
                  <p:embed/>
                  <p:pic>
                    <p:nvPicPr>
                      <p:cNvPr id="32805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75" y="5510213"/>
                        <a:ext cx="16764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06" name="Object 38"/>
          <p:cNvGraphicFramePr>
            <a:graphicFrameLocks noChangeAspect="1"/>
          </p:cNvGraphicFramePr>
          <p:nvPr/>
        </p:nvGraphicFramePr>
        <p:xfrm>
          <a:off x="5546725" y="6070600"/>
          <a:ext cx="179705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443" r:id="rId11" imgW="2044130" imgH="444624" progId="Equation.3">
                  <p:embed/>
                </p:oleObj>
              </mc:Choice>
              <mc:Fallback>
                <p:oleObj r:id="rId11" imgW="2044130" imgH="444624" progId="Equation.3">
                  <p:embed/>
                  <p:pic>
                    <p:nvPicPr>
                      <p:cNvPr id="32806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6725" y="6070600"/>
                        <a:ext cx="179705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84250" y="1574800"/>
            <a:ext cx="1622425" cy="2844800"/>
            <a:chOff x="620" y="992"/>
            <a:chExt cx="1022" cy="1792"/>
          </a:xfrm>
        </p:grpSpPr>
        <p:sp>
          <p:nvSpPr>
            <p:cNvPr id="29732" name="未知"/>
            <p:cNvSpPr>
              <a:spLocks/>
            </p:cNvSpPr>
            <p:nvPr/>
          </p:nvSpPr>
          <p:spPr bwMode="auto">
            <a:xfrm>
              <a:off x="709" y="1295"/>
              <a:ext cx="598" cy="1114"/>
            </a:xfrm>
            <a:custGeom>
              <a:avLst/>
              <a:gdLst>
                <a:gd name="T0" fmla="*/ 0 w 528"/>
                <a:gd name="T1" fmla="*/ 0 h 768"/>
                <a:gd name="T2" fmla="*/ 598 w 528"/>
                <a:gd name="T3" fmla="*/ 0 h 768"/>
                <a:gd name="T4" fmla="*/ 598 w 528"/>
                <a:gd name="T5" fmla="*/ 1114 h 768"/>
                <a:gd name="T6" fmla="*/ 0 w 528"/>
                <a:gd name="T7" fmla="*/ 1114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768"/>
                <a:gd name="T14" fmla="*/ 528 w 528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768">
                  <a:moveTo>
                    <a:pt x="0" y="0"/>
                  </a:moveTo>
                  <a:lnTo>
                    <a:pt x="528" y="0"/>
                  </a:lnTo>
                  <a:lnTo>
                    <a:pt x="528" y="768"/>
                  </a:lnTo>
                  <a:lnTo>
                    <a:pt x="0" y="76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3" name="Oval 17"/>
            <p:cNvSpPr>
              <a:spLocks noChangeArrowheads="1"/>
            </p:cNvSpPr>
            <p:nvPr/>
          </p:nvSpPr>
          <p:spPr bwMode="auto">
            <a:xfrm>
              <a:off x="693" y="1272"/>
              <a:ext cx="46" cy="4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34" name="Oval 18"/>
            <p:cNvSpPr>
              <a:spLocks noChangeArrowheads="1"/>
            </p:cNvSpPr>
            <p:nvPr/>
          </p:nvSpPr>
          <p:spPr bwMode="auto">
            <a:xfrm>
              <a:off x="693" y="2386"/>
              <a:ext cx="46" cy="4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35" name="Rectangle 19"/>
            <p:cNvSpPr>
              <a:spLocks noChangeArrowheads="1"/>
            </p:cNvSpPr>
            <p:nvPr/>
          </p:nvSpPr>
          <p:spPr bwMode="auto">
            <a:xfrm rot="5400000">
              <a:off x="1167" y="1575"/>
              <a:ext cx="279" cy="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36" name="Text Box 20"/>
            <p:cNvSpPr txBox="1">
              <a:spLocks noChangeArrowheads="1"/>
            </p:cNvSpPr>
            <p:nvPr/>
          </p:nvSpPr>
          <p:spPr bwMode="auto">
            <a:xfrm>
              <a:off x="633" y="2170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29737" name="Text Box 21"/>
            <p:cNvSpPr txBox="1">
              <a:spLocks noChangeArrowheads="1"/>
            </p:cNvSpPr>
            <p:nvPr/>
          </p:nvSpPr>
          <p:spPr bwMode="auto">
            <a:xfrm>
              <a:off x="620" y="1265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9738" name="Line 22"/>
            <p:cNvSpPr>
              <a:spLocks noChangeShapeType="1"/>
            </p:cNvSpPr>
            <p:nvPr/>
          </p:nvSpPr>
          <p:spPr bwMode="auto">
            <a:xfrm flipV="1">
              <a:off x="893" y="1214"/>
              <a:ext cx="26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9" name="Rectangle 23"/>
            <p:cNvSpPr>
              <a:spLocks noChangeArrowheads="1"/>
            </p:cNvSpPr>
            <p:nvPr/>
          </p:nvSpPr>
          <p:spPr bwMode="auto">
            <a:xfrm rot="5400000">
              <a:off x="1168" y="2085"/>
              <a:ext cx="278" cy="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40" name="Text Box 24"/>
            <p:cNvSpPr txBox="1">
              <a:spLocks noChangeArrowheads="1"/>
            </p:cNvSpPr>
            <p:nvPr/>
          </p:nvSpPr>
          <p:spPr bwMode="auto">
            <a:xfrm>
              <a:off x="1046" y="1242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9741" name="Text Box 25"/>
            <p:cNvSpPr txBox="1">
              <a:spLocks noChangeArrowheads="1"/>
            </p:cNvSpPr>
            <p:nvPr/>
          </p:nvSpPr>
          <p:spPr bwMode="auto">
            <a:xfrm>
              <a:off x="1043" y="1776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9742" name="Text Box 26"/>
            <p:cNvSpPr txBox="1">
              <a:spLocks noChangeArrowheads="1"/>
            </p:cNvSpPr>
            <p:nvPr/>
          </p:nvSpPr>
          <p:spPr bwMode="auto">
            <a:xfrm>
              <a:off x="1059" y="1637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29743" name="Text Box 27"/>
            <p:cNvSpPr txBox="1">
              <a:spLocks noChangeArrowheads="1"/>
            </p:cNvSpPr>
            <p:nvPr/>
          </p:nvSpPr>
          <p:spPr bwMode="auto">
            <a:xfrm>
              <a:off x="1059" y="2182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29744" name="Text Box 28"/>
            <p:cNvSpPr txBox="1">
              <a:spLocks noChangeArrowheads="1"/>
            </p:cNvSpPr>
            <p:nvPr/>
          </p:nvSpPr>
          <p:spPr bwMode="auto">
            <a:xfrm>
              <a:off x="1358" y="1996"/>
              <a:ext cx="2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00" b="1" i="1">
                  <a:latin typeface="Times New Roman" panose="02020603050405020304" pitchFamily="18" charset="0"/>
                </a:rPr>
                <a:t>Z</a:t>
              </a:r>
              <a:r>
                <a:rPr lang="en-US" altLang="zh-CN" sz="2200" b="1" baseline="-25000">
                  <a:latin typeface="Times New Roman" panose="02020603050405020304" pitchFamily="18" charset="0"/>
                </a:rPr>
                <a:t>2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sp>
          <p:nvSpPr>
            <p:cNvPr id="29745" name="Text Box 29"/>
            <p:cNvSpPr txBox="1">
              <a:spLocks noChangeArrowheads="1"/>
            </p:cNvSpPr>
            <p:nvPr/>
          </p:nvSpPr>
          <p:spPr bwMode="auto">
            <a:xfrm>
              <a:off x="1358" y="1486"/>
              <a:ext cx="2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00" b="1" i="1">
                  <a:latin typeface="Times New Roman" panose="02020603050405020304" pitchFamily="18" charset="0"/>
                </a:rPr>
                <a:t>Z</a:t>
              </a:r>
              <a:r>
                <a:rPr lang="en-US" altLang="zh-CN" sz="22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9705" name="Object 30"/>
            <p:cNvGraphicFramePr>
              <a:graphicFrameLocks noChangeAspect="1"/>
            </p:cNvGraphicFramePr>
            <p:nvPr/>
          </p:nvGraphicFramePr>
          <p:xfrm>
            <a:off x="939" y="992"/>
            <a:ext cx="121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1444" r:id="rId13" imgW="230818" imgH="346068" progId="Equation.3">
                    <p:embed/>
                  </p:oleObj>
                </mc:Choice>
                <mc:Fallback>
                  <p:oleObj r:id="rId13" imgW="230818" imgH="346068" progId="Equation.3">
                    <p:embed/>
                    <p:pic>
                      <p:nvPicPr>
                        <p:cNvPr id="29705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9" y="992"/>
                          <a:ext cx="121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6" name="Object 31"/>
            <p:cNvGraphicFramePr>
              <a:graphicFrameLocks noChangeAspect="1"/>
            </p:cNvGraphicFramePr>
            <p:nvPr/>
          </p:nvGraphicFramePr>
          <p:xfrm>
            <a:off x="629" y="1771"/>
            <a:ext cx="18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1445" r:id="rId15" imgW="320317" imgH="358717" progId="Equation.3">
                    <p:embed/>
                  </p:oleObj>
                </mc:Choice>
                <mc:Fallback>
                  <p:oleObj r:id="rId15" imgW="320317" imgH="358717" progId="Equation.3">
                    <p:embed/>
                    <p:pic>
                      <p:nvPicPr>
                        <p:cNvPr id="29706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" y="1771"/>
                          <a:ext cx="18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7" name="Object 32"/>
            <p:cNvGraphicFramePr>
              <a:graphicFrameLocks noChangeAspect="1"/>
            </p:cNvGraphicFramePr>
            <p:nvPr/>
          </p:nvGraphicFramePr>
          <p:xfrm>
            <a:off x="990" y="1481"/>
            <a:ext cx="22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1446" r:id="rId17" imgW="397291" imgH="435707" progId="Equation.3">
                    <p:embed/>
                  </p:oleObj>
                </mc:Choice>
                <mc:Fallback>
                  <p:oleObj r:id="rId17" imgW="397291" imgH="435707" progId="Equation.3">
                    <p:embed/>
                    <p:pic>
                      <p:nvPicPr>
                        <p:cNvPr id="29707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" y="1481"/>
                          <a:ext cx="22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8" name="Object 33"/>
            <p:cNvGraphicFramePr>
              <a:graphicFrameLocks noChangeAspect="1"/>
            </p:cNvGraphicFramePr>
            <p:nvPr/>
          </p:nvGraphicFramePr>
          <p:xfrm>
            <a:off x="985" y="2050"/>
            <a:ext cx="225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1447" r:id="rId19" imgW="422902" imgH="435707" progId="Equation.3">
                    <p:embed/>
                  </p:oleObj>
                </mc:Choice>
                <mc:Fallback>
                  <p:oleObj r:id="rId19" imgW="422902" imgH="435707" progId="Equation.3">
                    <p:embed/>
                    <p:pic>
                      <p:nvPicPr>
                        <p:cNvPr id="29708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" y="2050"/>
                          <a:ext cx="225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46" name="Text Box 39"/>
            <p:cNvSpPr txBox="1">
              <a:spLocks noChangeArrowheads="1"/>
            </p:cNvSpPr>
            <p:nvPr/>
          </p:nvSpPr>
          <p:spPr bwMode="auto">
            <a:xfrm>
              <a:off x="782" y="2515"/>
              <a:ext cx="38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200" b="1">
                  <a:solidFill>
                    <a:srgbClr val="6600FF"/>
                  </a:solidFill>
                </a:rPr>
                <a:t>(</a:t>
              </a:r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en-US" sz="2200" b="1">
                  <a:solidFill>
                    <a:srgbClr val="6600FF"/>
                  </a:solidFill>
                </a:rPr>
                <a:t>)</a:t>
              </a:r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823913" y="4495800"/>
            <a:ext cx="1330325" cy="2117725"/>
            <a:chOff x="519" y="2832"/>
            <a:chExt cx="838" cy="1334"/>
          </a:xfrm>
        </p:grpSpPr>
        <p:sp>
          <p:nvSpPr>
            <p:cNvPr id="29723" name="未知"/>
            <p:cNvSpPr>
              <a:spLocks/>
            </p:cNvSpPr>
            <p:nvPr/>
          </p:nvSpPr>
          <p:spPr bwMode="auto">
            <a:xfrm>
              <a:off x="619" y="3114"/>
              <a:ext cx="465" cy="669"/>
            </a:xfrm>
            <a:custGeom>
              <a:avLst/>
              <a:gdLst>
                <a:gd name="T0" fmla="*/ 0 w 528"/>
                <a:gd name="T1" fmla="*/ 0 h 768"/>
                <a:gd name="T2" fmla="*/ 465 w 528"/>
                <a:gd name="T3" fmla="*/ 0 h 768"/>
                <a:gd name="T4" fmla="*/ 465 w 528"/>
                <a:gd name="T5" fmla="*/ 669 h 768"/>
                <a:gd name="T6" fmla="*/ 0 w 528"/>
                <a:gd name="T7" fmla="*/ 669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768"/>
                <a:gd name="T14" fmla="*/ 528 w 528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768">
                  <a:moveTo>
                    <a:pt x="0" y="0"/>
                  </a:moveTo>
                  <a:lnTo>
                    <a:pt x="528" y="0"/>
                  </a:lnTo>
                  <a:lnTo>
                    <a:pt x="528" y="768"/>
                  </a:lnTo>
                  <a:lnTo>
                    <a:pt x="0" y="76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24" name="Oval 6"/>
            <p:cNvSpPr>
              <a:spLocks noChangeArrowheads="1"/>
            </p:cNvSpPr>
            <p:nvPr/>
          </p:nvSpPr>
          <p:spPr bwMode="auto">
            <a:xfrm>
              <a:off x="598" y="3093"/>
              <a:ext cx="42" cy="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25" name="Oval 7"/>
            <p:cNvSpPr>
              <a:spLocks noChangeArrowheads="1"/>
            </p:cNvSpPr>
            <p:nvPr/>
          </p:nvSpPr>
          <p:spPr bwMode="auto">
            <a:xfrm>
              <a:off x="598" y="3762"/>
              <a:ext cx="42" cy="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26" name="Rectangle 8"/>
            <p:cNvSpPr>
              <a:spLocks noChangeArrowheads="1"/>
            </p:cNvSpPr>
            <p:nvPr/>
          </p:nvSpPr>
          <p:spPr bwMode="auto">
            <a:xfrm rot="5400000">
              <a:off x="959" y="3406"/>
              <a:ext cx="251" cy="8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27" name="Text Box 9"/>
            <p:cNvSpPr txBox="1">
              <a:spLocks noChangeArrowheads="1"/>
            </p:cNvSpPr>
            <p:nvPr/>
          </p:nvSpPr>
          <p:spPr bwMode="auto">
            <a:xfrm>
              <a:off x="536" y="3557"/>
              <a:ext cx="2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–</a:t>
              </a:r>
              <a:r>
                <a:rPr lang="en-US" altLang="zh-CN" sz="2200" i="1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29728" name="Text Box 10"/>
            <p:cNvSpPr txBox="1">
              <a:spLocks noChangeArrowheads="1"/>
            </p:cNvSpPr>
            <p:nvPr/>
          </p:nvSpPr>
          <p:spPr bwMode="auto">
            <a:xfrm>
              <a:off x="519" y="3098"/>
              <a:ext cx="2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29729" name="Line 11"/>
            <p:cNvSpPr>
              <a:spLocks noChangeShapeType="1"/>
            </p:cNvSpPr>
            <p:nvPr/>
          </p:nvSpPr>
          <p:spPr bwMode="auto">
            <a:xfrm flipV="1">
              <a:off x="746" y="3041"/>
              <a:ext cx="24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30" name="Text Box 12"/>
            <p:cNvSpPr txBox="1">
              <a:spLocks noChangeArrowheads="1"/>
            </p:cNvSpPr>
            <p:nvPr/>
          </p:nvSpPr>
          <p:spPr bwMode="auto">
            <a:xfrm>
              <a:off x="1133" y="3325"/>
              <a:ext cx="224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00" b="1" i="1">
                  <a:latin typeface="Times New Roman" panose="02020603050405020304" pitchFamily="18" charset="0"/>
                </a:rPr>
                <a:t>Z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29703" name="Object 13"/>
            <p:cNvGraphicFramePr>
              <a:graphicFrameLocks noChangeAspect="1"/>
            </p:cNvGraphicFramePr>
            <p:nvPr/>
          </p:nvGraphicFramePr>
          <p:xfrm>
            <a:off x="782" y="2832"/>
            <a:ext cx="127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1448" r:id="rId21" imgW="230818" imgH="346068" progId="Equation.3">
                    <p:embed/>
                  </p:oleObj>
                </mc:Choice>
                <mc:Fallback>
                  <p:oleObj r:id="rId21" imgW="230818" imgH="346068" progId="Equation.3">
                    <p:embed/>
                    <p:pic>
                      <p:nvPicPr>
                        <p:cNvPr id="2970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2" y="2832"/>
                          <a:ext cx="127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4" name="Object 14"/>
            <p:cNvGraphicFramePr>
              <a:graphicFrameLocks noChangeAspect="1"/>
            </p:cNvGraphicFramePr>
            <p:nvPr/>
          </p:nvGraphicFramePr>
          <p:xfrm>
            <a:off x="528" y="3386"/>
            <a:ext cx="175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1449" r:id="rId22" imgW="320317" imgH="358717" progId="Equation.3">
                    <p:embed/>
                  </p:oleObj>
                </mc:Choice>
                <mc:Fallback>
                  <p:oleObj r:id="rId22" imgW="320317" imgH="358717" progId="Equation.3">
                    <p:embed/>
                    <p:pic>
                      <p:nvPicPr>
                        <p:cNvPr id="29704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3386"/>
                          <a:ext cx="175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31" name="Text Box 40"/>
            <p:cNvSpPr txBox="1">
              <a:spLocks noChangeArrowheads="1"/>
            </p:cNvSpPr>
            <p:nvPr/>
          </p:nvSpPr>
          <p:spPr bwMode="auto">
            <a:xfrm>
              <a:off x="782" y="3897"/>
              <a:ext cx="39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200" b="1">
                  <a:solidFill>
                    <a:srgbClr val="6600FF"/>
                  </a:solidFill>
                </a:rPr>
                <a:t>(</a:t>
              </a:r>
              <a:r>
                <a: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b</a:t>
              </a:r>
              <a:r>
                <a:rPr lang="zh-CN" altLang="en-US" sz="2200" b="1">
                  <a:solidFill>
                    <a:srgbClr val="6600FF"/>
                  </a:solidFill>
                </a:rPr>
                <a:t>)</a:t>
              </a:r>
            </a:p>
          </p:txBody>
        </p:sp>
      </p:grpSp>
      <p:sp>
        <p:nvSpPr>
          <p:cNvPr id="29714" name="Text Box 42"/>
          <p:cNvSpPr txBox="1">
            <a:spLocks noChangeArrowheads="1"/>
          </p:cNvSpPr>
          <p:nvPr/>
        </p:nvSpPr>
        <p:spPr bwMode="auto">
          <a:xfrm>
            <a:off x="3143250" y="2647950"/>
            <a:ext cx="1141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图</a:t>
            </a:r>
            <a:r>
              <a:rPr lang="zh-CN" altLang="en-US" b="1">
                <a:solidFill>
                  <a:srgbClr val="6600FF"/>
                </a:solidFill>
              </a:rPr>
              <a:t>(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b="1">
                <a:solidFill>
                  <a:srgbClr val="6600FF"/>
                </a:solidFill>
              </a:rPr>
              <a:t>)</a:t>
            </a:r>
            <a:endParaRPr lang="zh-CN" altLang="en-US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11" name="Text Box 43"/>
          <p:cNvSpPr txBox="1">
            <a:spLocks noChangeArrowheads="1"/>
          </p:cNvSpPr>
          <p:nvPr/>
        </p:nvSpPr>
        <p:spPr bwMode="auto">
          <a:xfrm>
            <a:off x="2474913" y="3357563"/>
            <a:ext cx="627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　　图</a:t>
            </a:r>
            <a:r>
              <a:rPr lang="zh-CN" altLang="en-US" b="1">
                <a:solidFill>
                  <a:srgbClr val="6600FF"/>
                </a:solidFill>
              </a:rPr>
              <a:t>(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b="1">
                <a:solidFill>
                  <a:srgbClr val="6600FF"/>
                </a:solidFill>
              </a:rPr>
              <a:t>)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是图</a:t>
            </a:r>
            <a:r>
              <a:rPr lang="zh-CN" altLang="en-US" b="1">
                <a:solidFill>
                  <a:srgbClr val="6600FF"/>
                </a:solidFill>
              </a:rPr>
              <a:t>(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="1">
                <a:solidFill>
                  <a:srgbClr val="6600FF"/>
                </a:solidFill>
              </a:rPr>
              <a:t>)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的等效电路，则</a:t>
            </a:r>
            <a:endParaRPr lang="en-US" altLang="zh-CN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812" name="AutoShape 44"/>
          <p:cNvSpPr>
            <a:spLocks noChangeArrowheads="1"/>
          </p:cNvSpPr>
          <p:nvPr/>
        </p:nvSpPr>
        <p:spPr bwMode="auto">
          <a:xfrm>
            <a:off x="2627313" y="5516563"/>
            <a:ext cx="1592262" cy="1136650"/>
          </a:xfrm>
          <a:prstGeom prst="irregularSeal1">
            <a:avLst/>
          </a:prstGeom>
          <a:solidFill>
            <a:srgbClr val="CCFFC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defRPr/>
            </a:pPr>
            <a:r>
              <a:rPr lang="zh-CN" altLang="en-US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宋体" charset="-122"/>
              </a:rPr>
              <a:t>一般</a:t>
            </a:r>
          </a:p>
        </p:txBody>
      </p:sp>
      <p:grpSp>
        <p:nvGrpSpPr>
          <p:cNvPr id="29749" name="Group 53"/>
          <p:cNvGrpSpPr>
            <a:grpSpLocks/>
          </p:cNvGrpSpPr>
          <p:nvPr/>
        </p:nvGrpSpPr>
        <p:grpSpPr bwMode="auto">
          <a:xfrm>
            <a:off x="3200400" y="4354513"/>
            <a:ext cx="5475288" cy="873125"/>
            <a:chOff x="2016" y="2743"/>
            <a:chExt cx="3449" cy="550"/>
          </a:xfrm>
        </p:grpSpPr>
        <p:sp>
          <p:nvSpPr>
            <p:cNvPr id="32813" name="Text Box 45"/>
            <p:cNvSpPr txBox="1">
              <a:spLocks noChangeArrowheads="1"/>
            </p:cNvSpPr>
            <p:nvPr/>
          </p:nvSpPr>
          <p:spPr bwMode="auto">
            <a:xfrm>
              <a:off x="2016" y="2743"/>
              <a:ext cx="14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若 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Z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R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 </a:t>
              </a:r>
              <a:r>
                <a:rPr lang="en-US" altLang="zh-CN" sz="2000">
                  <a:solidFill>
                    <a:srgbClr val="6600FF"/>
                  </a:solidFill>
                  <a:latin typeface="Times New Roman" panose="02020603050405020304" pitchFamily="18" charset="0"/>
                </a:rPr>
                <a:t>j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sz="2000" b="1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814" name="Text Box 46"/>
            <p:cNvSpPr txBox="1">
              <a:spLocks noChangeArrowheads="1"/>
            </p:cNvSpPr>
            <p:nvPr/>
          </p:nvSpPr>
          <p:spPr bwMode="auto">
            <a:xfrm>
              <a:off x="3061" y="2750"/>
              <a:ext cx="15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Z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R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 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 </a:t>
              </a:r>
              <a:r>
                <a:rPr lang="en-US" altLang="zh-CN" sz="2000">
                  <a:solidFill>
                    <a:srgbClr val="6600FF"/>
                  </a:solidFill>
                  <a:latin typeface="Times New Roman" panose="02020603050405020304" pitchFamily="18" charset="0"/>
                </a:rPr>
                <a:t>j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sz="2000" b="1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719" name="Text Box 47"/>
            <p:cNvSpPr txBox="1">
              <a:spLocks noChangeArrowheads="1"/>
            </p:cNvSpPr>
            <p:nvPr/>
          </p:nvSpPr>
          <p:spPr bwMode="auto">
            <a:xfrm>
              <a:off x="2040" y="3043"/>
              <a:ext cx="342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则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Z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 = 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R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1 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 </a:t>
              </a:r>
              <a:r>
                <a:rPr lang="en-US" altLang="zh-CN" sz="2000">
                  <a:solidFill>
                    <a:srgbClr val="6600FF"/>
                  </a:solidFill>
                  <a:latin typeface="Times New Roman" panose="02020603050405020304" pitchFamily="18" charset="0"/>
                </a:rPr>
                <a:t>j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1 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R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 </a:t>
              </a:r>
              <a:r>
                <a:rPr lang="en-US" altLang="zh-CN" sz="2000">
                  <a:solidFill>
                    <a:srgbClr val="6600FF"/>
                  </a:solidFill>
                  <a:latin typeface="Times New Roman" panose="02020603050405020304" pitchFamily="18" charset="0"/>
                </a:rPr>
                <a:t>j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= (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R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1 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R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 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) 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 </a:t>
              </a:r>
              <a:r>
                <a:rPr lang="en-US" altLang="zh-CN" sz="2000">
                  <a:solidFill>
                    <a:srgbClr val="6600FF"/>
                  </a:solidFill>
                  <a:latin typeface="Times New Roman" panose="02020603050405020304" pitchFamily="18" charset="0"/>
                </a:rPr>
                <a:t>j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1 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altLang="zh-CN" sz="2000" b="1" i="1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CN" sz="2000" b="1" baseline="-25000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zh-CN" sz="2000" b="1">
                  <a:solidFill>
                    <a:srgbClr val="66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</a:p>
          </p:txBody>
        </p:sp>
      </p:grpSp>
      <p:sp>
        <p:nvSpPr>
          <p:cNvPr id="29748" name="Text Box 42"/>
          <p:cNvSpPr txBox="1">
            <a:spLocks noChangeArrowheads="1"/>
          </p:cNvSpPr>
          <p:nvPr/>
        </p:nvSpPr>
        <p:spPr bwMode="auto">
          <a:xfrm>
            <a:off x="3127375" y="1628775"/>
            <a:ext cx="1084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图</a:t>
            </a:r>
            <a:r>
              <a:rPr lang="zh-CN" altLang="en-US" b="1">
                <a:solidFill>
                  <a:srgbClr val="6600FF"/>
                </a:solidFill>
              </a:rPr>
              <a:t>(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="1">
                <a:solidFill>
                  <a:srgbClr val="6600FF"/>
                </a:solidFill>
              </a:rPr>
              <a:t>)</a:t>
            </a:r>
            <a:endParaRPr lang="zh-CN" altLang="en-US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4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9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utoUpdateAnimBg="0"/>
      <p:bldP spid="29714" grpId="0" autoUpdateAnimBg="0"/>
      <p:bldP spid="32811" grpId="0" autoUpdateAnimBg="0"/>
      <p:bldP spid="32812" grpId="0" animBg="1" autoUpdateAnimBg="0"/>
      <p:bldP spid="29748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38200" y="3927475"/>
            <a:ext cx="1384300" cy="1558925"/>
            <a:chOff x="-90" y="0"/>
            <a:chExt cx="1030" cy="1156"/>
          </a:xfrm>
        </p:grpSpPr>
        <p:sp>
          <p:nvSpPr>
            <p:cNvPr id="30763" name="未知"/>
            <p:cNvSpPr>
              <a:spLocks/>
            </p:cNvSpPr>
            <p:nvPr/>
          </p:nvSpPr>
          <p:spPr bwMode="auto">
            <a:xfrm>
              <a:off x="103" y="324"/>
              <a:ext cx="528" cy="768"/>
            </a:xfrm>
            <a:custGeom>
              <a:avLst/>
              <a:gdLst>
                <a:gd name="T0" fmla="*/ 0 w 528"/>
                <a:gd name="T1" fmla="*/ 0 h 768"/>
                <a:gd name="T2" fmla="*/ 528 w 528"/>
                <a:gd name="T3" fmla="*/ 0 h 768"/>
                <a:gd name="T4" fmla="*/ 528 w 528"/>
                <a:gd name="T5" fmla="*/ 768 h 768"/>
                <a:gd name="T6" fmla="*/ 0 w 528"/>
                <a:gd name="T7" fmla="*/ 768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768"/>
                <a:gd name="T14" fmla="*/ 528 w 528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768">
                  <a:moveTo>
                    <a:pt x="0" y="0"/>
                  </a:moveTo>
                  <a:lnTo>
                    <a:pt x="528" y="0"/>
                  </a:lnTo>
                  <a:lnTo>
                    <a:pt x="528" y="768"/>
                  </a:lnTo>
                  <a:lnTo>
                    <a:pt x="0" y="768"/>
                  </a:lnTo>
                </a:path>
              </a:pathLst>
            </a:custGeom>
            <a:noFill/>
            <a:ln w="25400" cap="flat" cmpd="sng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4" name="Oval 5"/>
            <p:cNvSpPr>
              <a:spLocks noChangeArrowheads="1"/>
            </p:cNvSpPr>
            <p:nvPr/>
          </p:nvSpPr>
          <p:spPr bwMode="auto">
            <a:xfrm>
              <a:off x="79" y="300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65" name="Oval 6"/>
            <p:cNvSpPr>
              <a:spLocks noChangeArrowheads="1"/>
            </p:cNvSpPr>
            <p:nvPr/>
          </p:nvSpPr>
          <p:spPr bwMode="auto">
            <a:xfrm>
              <a:off x="79" y="1068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66" name="Rectangle 7"/>
            <p:cNvSpPr>
              <a:spLocks noChangeArrowheads="1"/>
            </p:cNvSpPr>
            <p:nvPr/>
          </p:nvSpPr>
          <p:spPr bwMode="auto">
            <a:xfrm rot="5400000">
              <a:off x="487" y="660"/>
              <a:ext cx="288" cy="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67" name="Text Box 8"/>
            <p:cNvSpPr txBox="1">
              <a:spLocks noChangeArrowheads="1"/>
            </p:cNvSpPr>
            <p:nvPr/>
          </p:nvSpPr>
          <p:spPr bwMode="auto">
            <a:xfrm>
              <a:off x="-90" y="817"/>
              <a:ext cx="479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–</a:t>
              </a:r>
              <a:r>
                <a:rPr lang="en-US" altLang="zh-CN" i="1">
                  <a:solidFill>
                    <a:srgbClr val="008000"/>
                  </a:solidFill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30768" name="Text Box 9"/>
            <p:cNvSpPr txBox="1">
              <a:spLocks noChangeArrowheads="1"/>
            </p:cNvSpPr>
            <p:nvPr/>
          </p:nvSpPr>
          <p:spPr bwMode="auto">
            <a:xfrm>
              <a:off x="-13" y="291"/>
              <a:ext cx="252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+</a:t>
              </a:r>
            </a:p>
          </p:txBody>
        </p:sp>
        <p:sp>
          <p:nvSpPr>
            <p:cNvPr id="30769" name="Line 10"/>
            <p:cNvSpPr>
              <a:spLocks noChangeShapeType="1"/>
            </p:cNvSpPr>
            <p:nvPr/>
          </p:nvSpPr>
          <p:spPr bwMode="auto">
            <a:xfrm flipV="1">
              <a:off x="247" y="240"/>
              <a:ext cx="2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70" name="Text Box 11"/>
            <p:cNvSpPr txBox="1">
              <a:spLocks noChangeArrowheads="1"/>
            </p:cNvSpPr>
            <p:nvPr/>
          </p:nvSpPr>
          <p:spPr bwMode="auto">
            <a:xfrm>
              <a:off x="689" y="551"/>
              <a:ext cx="251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/>
                <a:t>Z</a:t>
              </a:r>
            </a:p>
          </p:txBody>
        </p:sp>
        <p:graphicFrame>
          <p:nvGraphicFramePr>
            <p:cNvPr id="30733" name="Object 12"/>
            <p:cNvGraphicFramePr>
              <a:graphicFrameLocks noChangeAspect="1"/>
            </p:cNvGraphicFramePr>
            <p:nvPr/>
          </p:nvGraphicFramePr>
          <p:xfrm>
            <a:off x="288" y="0"/>
            <a:ext cx="14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253" r:id="rId3" imgW="230818" imgH="346068" progId="Equation.3">
                    <p:embed/>
                  </p:oleObj>
                </mc:Choice>
                <mc:Fallback>
                  <p:oleObj r:id="rId3" imgW="230818" imgH="346068" progId="Equation.3">
                    <p:embed/>
                    <p:pic>
                      <p:nvPicPr>
                        <p:cNvPr id="3073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0"/>
                          <a:ext cx="144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4" name="Object 13"/>
            <p:cNvGraphicFramePr>
              <a:graphicFrameLocks noChangeAspect="1"/>
            </p:cNvGraphicFramePr>
            <p:nvPr/>
          </p:nvGraphicFramePr>
          <p:xfrm>
            <a:off x="0" y="636"/>
            <a:ext cx="199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254" r:id="rId5" imgW="320317" imgH="358717" progId="Equation.3">
                    <p:embed/>
                  </p:oleObj>
                </mc:Choice>
                <mc:Fallback>
                  <p:oleObj r:id="rId5" imgW="320317" imgH="358717" progId="Equation.3">
                    <p:embed/>
                    <p:pic>
                      <p:nvPicPr>
                        <p:cNvPr id="3073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636"/>
                          <a:ext cx="199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736" name="Group 14"/>
          <p:cNvGrpSpPr>
            <a:grpSpLocks/>
          </p:cNvGrpSpPr>
          <p:nvPr/>
        </p:nvGrpSpPr>
        <p:grpSpPr bwMode="auto">
          <a:xfrm>
            <a:off x="609600" y="1346200"/>
            <a:ext cx="2325688" cy="1625600"/>
            <a:chOff x="-74" y="0"/>
            <a:chExt cx="1617" cy="1148"/>
          </a:xfrm>
        </p:grpSpPr>
        <p:sp>
          <p:nvSpPr>
            <p:cNvPr id="30750" name="未知"/>
            <p:cNvSpPr>
              <a:spLocks/>
            </p:cNvSpPr>
            <p:nvPr/>
          </p:nvSpPr>
          <p:spPr bwMode="auto">
            <a:xfrm>
              <a:off x="103" y="324"/>
              <a:ext cx="528" cy="768"/>
            </a:xfrm>
            <a:custGeom>
              <a:avLst/>
              <a:gdLst>
                <a:gd name="T0" fmla="*/ 0 w 528"/>
                <a:gd name="T1" fmla="*/ 0 h 768"/>
                <a:gd name="T2" fmla="*/ 528 w 528"/>
                <a:gd name="T3" fmla="*/ 0 h 768"/>
                <a:gd name="T4" fmla="*/ 528 w 528"/>
                <a:gd name="T5" fmla="*/ 768 h 768"/>
                <a:gd name="T6" fmla="*/ 0 w 528"/>
                <a:gd name="T7" fmla="*/ 768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768"/>
                <a:gd name="T14" fmla="*/ 528 w 528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768">
                  <a:moveTo>
                    <a:pt x="0" y="0"/>
                  </a:moveTo>
                  <a:lnTo>
                    <a:pt x="528" y="0"/>
                  </a:lnTo>
                  <a:lnTo>
                    <a:pt x="528" y="768"/>
                  </a:lnTo>
                  <a:lnTo>
                    <a:pt x="0" y="768"/>
                  </a:lnTo>
                </a:path>
              </a:pathLst>
            </a:custGeom>
            <a:noFill/>
            <a:ln w="25400" cap="flat" cmpd="sng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1" name="Oval 16"/>
            <p:cNvSpPr>
              <a:spLocks noChangeArrowheads="1"/>
            </p:cNvSpPr>
            <p:nvPr/>
          </p:nvSpPr>
          <p:spPr bwMode="auto">
            <a:xfrm>
              <a:off x="79" y="300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52" name="Oval 17"/>
            <p:cNvSpPr>
              <a:spLocks noChangeArrowheads="1"/>
            </p:cNvSpPr>
            <p:nvPr/>
          </p:nvSpPr>
          <p:spPr bwMode="auto">
            <a:xfrm>
              <a:off x="79" y="1068"/>
              <a:ext cx="4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53" name="Rectangle 18"/>
            <p:cNvSpPr>
              <a:spLocks noChangeArrowheads="1"/>
            </p:cNvSpPr>
            <p:nvPr/>
          </p:nvSpPr>
          <p:spPr bwMode="auto">
            <a:xfrm rot="5400000">
              <a:off x="487" y="660"/>
              <a:ext cx="288" cy="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54" name="Text Box 19"/>
            <p:cNvSpPr txBox="1">
              <a:spLocks noChangeArrowheads="1"/>
            </p:cNvSpPr>
            <p:nvPr/>
          </p:nvSpPr>
          <p:spPr bwMode="auto">
            <a:xfrm>
              <a:off x="-74" y="825"/>
              <a:ext cx="447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–</a:t>
              </a:r>
              <a:r>
                <a:rPr lang="en-US" altLang="zh-CN" i="1">
                  <a:solidFill>
                    <a:srgbClr val="008000"/>
                  </a:solidFill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30755" name="Text Box 20"/>
            <p:cNvSpPr txBox="1">
              <a:spLocks noChangeArrowheads="1"/>
            </p:cNvSpPr>
            <p:nvPr/>
          </p:nvSpPr>
          <p:spPr bwMode="auto">
            <a:xfrm>
              <a:off x="-6" y="299"/>
              <a:ext cx="236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+</a:t>
              </a:r>
            </a:p>
          </p:txBody>
        </p:sp>
        <p:sp>
          <p:nvSpPr>
            <p:cNvPr id="30756" name="Line 21"/>
            <p:cNvSpPr>
              <a:spLocks noChangeShapeType="1"/>
            </p:cNvSpPr>
            <p:nvPr/>
          </p:nvSpPr>
          <p:spPr bwMode="auto">
            <a:xfrm flipV="1">
              <a:off x="247" y="240"/>
              <a:ext cx="2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7" name="Text Box 22"/>
            <p:cNvSpPr txBox="1">
              <a:spLocks noChangeArrowheads="1"/>
            </p:cNvSpPr>
            <p:nvPr/>
          </p:nvSpPr>
          <p:spPr bwMode="auto">
            <a:xfrm>
              <a:off x="677" y="655"/>
              <a:ext cx="306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/>
                <a:t>Z</a:t>
              </a:r>
              <a:r>
                <a:rPr lang="en-US" altLang="zh-CN" b="1" baseline="-25000"/>
                <a:t>1</a:t>
              </a:r>
              <a:endParaRPr lang="en-US" altLang="zh-CN" b="1"/>
            </a:p>
          </p:txBody>
        </p:sp>
        <p:graphicFrame>
          <p:nvGraphicFramePr>
            <p:cNvPr id="30729" name="Object 23"/>
            <p:cNvGraphicFramePr>
              <a:graphicFrameLocks noChangeAspect="1"/>
            </p:cNvGraphicFramePr>
            <p:nvPr/>
          </p:nvGraphicFramePr>
          <p:xfrm>
            <a:off x="288" y="0"/>
            <a:ext cx="14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255" r:id="rId7" imgW="230818" imgH="346068" progId="Equation.3">
                    <p:embed/>
                  </p:oleObj>
                </mc:Choice>
                <mc:Fallback>
                  <p:oleObj r:id="rId7" imgW="230818" imgH="346068" progId="Equation.3">
                    <p:embed/>
                    <p:pic>
                      <p:nvPicPr>
                        <p:cNvPr id="30729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0"/>
                          <a:ext cx="144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0" name="Object 24"/>
            <p:cNvGraphicFramePr>
              <a:graphicFrameLocks noChangeAspect="1"/>
            </p:cNvGraphicFramePr>
            <p:nvPr/>
          </p:nvGraphicFramePr>
          <p:xfrm>
            <a:off x="0" y="636"/>
            <a:ext cx="199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256" r:id="rId8" imgW="320317" imgH="358717" progId="Equation.3">
                    <p:embed/>
                  </p:oleObj>
                </mc:Choice>
                <mc:Fallback>
                  <p:oleObj r:id="rId8" imgW="320317" imgH="358717" progId="Equation.3">
                    <p:embed/>
                    <p:pic>
                      <p:nvPicPr>
                        <p:cNvPr id="3073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636"/>
                          <a:ext cx="199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58" name="未知"/>
            <p:cNvSpPr>
              <a:spLocks/>
            </p:cNvSpPr>
            <p:nvPr/>
          </p:nvSpPr>
          <p:spPr bwMode="auto">
            <a:xfrm>
              <a:off x="624" y="324"/>
              <a:ext cx="576" cy="768"/>
            </a:xfrm>
            <a:custGeom>
              <a:avLst/>
              <a:gdLst>
                <a:gd name="T0" fmla="*/ 0 w 576"/>
                <a:gd name="T1" fmla="*/ 0 h 768"/>
                <a:gd name="T2" fmla="*/ 576 w 576"/>
                <a:gd name="T3" fmla="*/ 0 h 768"/>
                <a:gd name="T4" fmla="*/ 576 w 576"/>
                <a:gd name="T5" fmla="*/ 768 h 768"/>
                <a:gd name="T6" fmla="*/ 0 w 576"/>
                <a:gd name="T7" fmla="*/ 768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768"/>
                <a:gd name="T14" fmla="*/ 576 w 576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768">
                  <a:moveTo>
                    <a:pt x="0" y="0"/>
                  </a:moveTo>
                  <a:lnTo>
                    <a:pt x="576" y="0"/>
                  </a:lnTo>
                  <a:lnTo>
                    <a:pt x="576" y="768"/>
                  </a:lnTo>
                  <a:lnTo>
                    <a:pt x="0" y="768"/>
                  </a:lnTo>
                </a:path>
              </a:pathLst>
            </a:custGeom>
            <a:noFill/>
            <a:ln w="25400" cap="flat" cmpd="sng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59" name="Rectangle 26"/>
            <p:cNvSpPr>
              <a:spLocks noChangeArrowheads="1"/>
            </p:cNvSpPr>
            <p:nvPr/>
          </p:nvSpPr>
          <p:spPr bwMode="auto">
            <a:xfrm rot="5400000">
              <a:off x="1056" y="648"/>
              <a:ext cx="288" cy="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760" name="Line 27"/>
            <p:cNvSpPr>
              <a:spLocks noChangeShapeType="1"/>
            </p:cNvSpPr>
            <p:nvPr/>
          </p:nvSpPr>
          <p:spPr bwMode="auto">
            <a:xfrm rot="5400000" flipV="1">
              <a:off x="363" y="587"/>
              <a:ext cx="23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1" name="Line 28"/>
            <p:cNvSpPr>
              <a:spLocks noChangeShapeType="1"/>
            </p:cNvSpPr>
            <p:nvPr/>
          </p:nvSpPr>
          <p:spPr bwMode="auto">
            <a:xfrm rot="5400000" flipV="1">
              <a:off x="927" y="587"/>
              <a:ext cx="23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62" name="Text Box 29"/>
            <p:cNvSpPr txBox="1">
              <a:spLocks noChangeArrowheads="1"/>
            </p:cNvSpPr>
            <p:nvPr/>
          </p:nvSpPr>
          <p:spPr bwMode="auto">
            <a:xfrm>
              <a:off x="1237" y="655"/>
              <a:ext cx="306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/>
                <a:t>Z</a:t>
              </a:r>
              <a:r>
                <a:rPr lang="en-US" altLang="zh-CN" b="1" baseline="-25000"/>
                <a:t>2</a:t>
              </a:r>
              <a:endParaRPr lang="en-US" altLang="zh-CN" b="1"/>
            </a:p>
          </p:txBody>
        </p:sp>
        <p:graphicFrame>
          <p:nvGraphicFramePr>
            <p:cNvPr id="30731" name="Object 30"/>
            <p:cNvGraphicFramePr>
              <a:graphicFrameLocks noChangeAspect="1"/>
            </p:cNvGraphicFramePr>
            <p:nvPr/>
          </p:nvGraphicFramePr>
          <p:xfrm>
            <a:off x="245" y="384"/>
            <a:ext cx="199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257" r:id="rId9" imgW="320317" imgH="435517" progId="Equation.3">
                    <p:embed/>
                  </p:oleObj>
                </mc:Choice>
                <mc:Fallback>
                  <p:oleObj r:id="rId9" imgW="320317" imgH="435517" progId="Equation.3">
                    <p:embed/>
                    <p:pic>
                      <p:nvPicPr>
                        <p:cNvPr id="30731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" y="384"/>
                          <a:ext cx="199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2" name="Object 31"/>
            <p:cNvGraphicFramePr>
              <a:graphicFrameLocks noChangeAspect="1"/>
            </p:cNvGraphicFramePr>
            <p:nvPr/>
          </p:nvGraphicFramePr>
          <p:xfrm>
            <a:off x="804" y="384"/>
            <a:ext cx="208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258" r:id="rId11" imgW="333263" imgH="435707" progId="Equation.3">
                    <p:embed/>
                  </p:oleObj>
                </mc:Choice>
                <mc:Fallback>
                  <p:oleObj r:id="rId11" imgW="333263" imgH="435707" progId="Equation.3">
                    <p:embed/>
                    <p:pic>
                      <p:nvPicPr>
                        <p:cNvPr id="30732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4" y="384"/>
                          <a:ext cx="208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824" name="Object 32"/>
          <p:cNvGraphicFramePr>
            <a:graphicFrameLocks noChangeAspect="1"/>
          </p:cNvGraphicFramePr>
          <p:nvPr/>
        </p:nvGraphicFramePr>
        <p:xfrm>
          <a:off x="3733800" y="1455738"/>
          <a:ext cx="466090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59" name="Equation" r:id="rId13" imgW="4991040" imgH="888840" progId="Equation.3">
                  <p:embed/>
                </p:oleObj>
              </mc:Choice>
              <mc:Fallback>
                <p:oleObj name="Equation" r:id="rId13" imgW="4991040" imgH="888840" progId="Equation.3">
                  <p:embed/>
                  <p:pic>
                    <p:nvPicPr>
                      <p:cNvPr id="3382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455738"/>
                        <a:ext cx="4660900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5" name="Object 33"/>
          <p:cNvGraphicFramePr>
            <a:graphicFrameLocks noChangeAspect="1"/>
          </p:cNvGraphicFramePr>
          <p:nvPr/>
        </p:nvGraphicFramePr>
        <p:xfrm>
          <a:off x="6324600" y="2408238"/>
          <a:ext cx="7524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60" name="Equation" r:id="rId15" imgW="901440" imgH="812520" progId="Equation.3">
                  <p:embed/>
                </p:oleObj>
              </mc:Choice>
              <mc:Fallback>
                <p:oleObj name="Equation" r:id="rId15" imgW="901440" imgH="812520" progId="Equation.3">
                  <p:embed/>
                  <p:pic>
                    <p:nvPicPr>
                      <p:cNvPr id="3382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408238"/>
                        <a:ext cx="752475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6" name="Object 34"/>
          <p:cNvGraphicFramePr>
            <a:graphicFrameLocks noChangeAspect="1"/>
          </p:cNvGraphicFramePr>
          <p:nvPr/>
        </p:nvGraphicFramePr>
        <p:xfrm>
          <a:off x="3200400" y="4008438"/>
          <a:ext cx="15573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61" r:id="rId17" imgW="1892617" imgH="914717" progId="Equation.3">
                  <p:embed/>
                </p:oleObj>
              </mc:Choice>
              <mc:Fallback>
                <p:oleObj r:id="rId17" imgW="1892617" imgH="914717" progId="Equation.3">
                  <p:embed/>
                  <p:pic>
                    <p:nvPicPr>
                      <p:cNvPr id="3382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008438"/>
                        <a:ext cx="1557338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7" name="Object 35"/>
          <p:cNvGraphicFramePr>
            <a:graphicFrameLocks noChangeAspect="1"/>
          </p:cNvGraphicFramePr>
          <p:nvPr/>
        </p:nvGraphicFramePr>
        <p:xfrm>
          <a:off x="6235700" y="4046538"/>
          <a:ext cx="15875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62" r:id="rId19" imgW="1841817" imgH="914717" progId="Equation.3">
                  <p:embed/>
                </p:oleObj>
              </mc:Choice>
              <mc:Fallback>
                <p:oleObj r:id="rId19" imgW="1841817" imgH="914717" progId="Equation.3">
                  <p:embed/>
                  <p:pic>
                    <p:nvPicPr>
                      <p:cNvPr id="3382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4046538"/>
                        <a:ext cx="15875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8" name="Object 36"/>
          <p:cNvGraphicFramePr>
            <a:graphicFrameLocks noChangeAspect="1"/>
          </p:cNvGraphicFramePr>
          <p:nvPr/>
        </p:nvGraphicFramePr>
        <p:xfrm>
          <a:off x="4572000" y="5094288"/>
          <a:ext cx="1466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63" r:id="rId21" imgW="1562417" imgH="419417" progId="Equation.3">
                  <p:embed/>
                </p:oleObj>
              </mc:Choice>
              <mc:Fallback>
                <p:oleObj r:id="rId21" imgW="1562417" imgH="419417" progId="Equation.3">
                  <p:embed/>
                  <p:pic>
                    <p:nvPicPr>
                      <p:cNvPr id="33828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94288"/>
                        <a:ext cx="14668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29" name="Object 37"/>
          <p:cNvGraphicFramePr>
            <a:graphicFrameLocks noChangeAspect="1"/>
          </p:cNvGraphicFramePr>
          <p:nvPr/>
        </p:nvGraphicFramePr>
        <p:xfrm>
          <a:off x="7008813" y="4929188"/>
          <a:ext cx="1792287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64" r:id="rId23" imgW="2121217" imgH="927417" progId="Equation.3">
                  <p:embed/>
                </p:oleObj>
              </mc:Choice>
              <mc:Fallback>
                <p:oleObj r:id="rId23" imgW="2121217" imgH="927417" progId="Equation.3">
                  <p:embed/>
                  <p:pic>
                    <p:nvPicPr>
                      <p:cNvPr id="33829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813" y="4929188"/>
                        <a:ext cx="1792287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30" name="Object 38"/>
          <p:cNvGraphicFramePr>
            <a:graphicFrameLocks noChangeAspect="1"/>
          </p:cNvGraphicFramePr>
          <p:nvPr/>
        </p:nvGraphicFramePr>
        <p:xfrm>
          <a:off x="4913313" y="5608638"/>
          <a:ext cx="1639887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65" r:id="rId25" imgW="2121217" imgH="927417" progId="Equation.3">
                  <p:embed/>
                </p:oleObj>
              </mc:Choice>
              <mc:Fallback>
                <p:oleObj r:id="rId25" imgW="2121217" imgH="927417" progId="Equation.3">
                  <p:embed/>
                  <p:pic>
                    <p:nvPicPr>
                      <p:cNvPr id="3383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313" y="5608638"/>
                        <a:ext cx="1639887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7" name="Text Box 39"/>
          <p:cNvSpPr txBox="1">
            <a:spLocks noChangeArrowheads="1"/>
          </p:cNvSpPr>
          <p:nvPr/>
        </p:nvSpPr>
        <p:spPr bwMode="auto">
          <a:xfrm>
            <a:off x="1243013" y="3062288"/>
            <a:ext cx="6080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6600FF"/>
                </a:solidFill>
              </a:rPr>
              <a:t>(</a:t>
            </a:r>
            <a:r>
              <a:rPr lang="en-US" altLang="zh-CN" sz="2200" b="1">
                <a:solidFill>
                  <a:srgbClr val="66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200" b="1">
                <a:solidFill>
                  <a:srgbClr val="6600FF"/>
                </a:solidFill>
              </a:rPr>
              <a:t>)</a:t>
            </a:r>
          </a:p>
        </p:txBody>
      </p:sp>
      <p:sp>
        <p:nvSpPr>
          <p:cNvPr id="33832" name="Text Box 40"/>
          <p:cNvSpPr txBox="1">
            <a:spLocks noChangeArrowheads="1"/>
          </p:cNvSpPr>
          <p:nvPr/>
        </p:nvSpPr>
        <p:spPr bwMode="auto">
          <a:xfrm>
            <a:off x="1187450" y="5576888"/>
            <a:ext cx="6223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solidFill>
                  <a:srgbClr val="6600FF"/>
                </a:solidFill>
              </a:rPr>
              <a:t>(</a:t>
            </a:r>
            <a:r>
              <a:rPr lang="en-US" altLang="zh-CN" sz="2200" b="1">
                <a:solidFill>
                  <a:srgbClr val="6600FF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200" b="1">
                <a:solidFill>
                  <a:srgbClr val="6600FF"/>
                </a:solidFill>
              </a:rPr>
              <a:t>)</a:t>
            </a:r>
          </a:p>
        </p:txBody>
      </p:sp>
      <p:sp>
        <p:nvSpPr>
          <p:cNvPr id="33833" name="Text Box 41"/>
          <p:cNvSpPr txBox="1">
            <a:spLocks noChangeArrowheads="1"/>
          </p:cNvSpPr>
          <p:nvPr/>
        </p:nvSpPr>
        <p:spPr bwMode="auto">
          <a:xfrm>
            <a:off x="2819400" y="9906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根据 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KCL </a:t>
            </a:r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可写出</a:t>
            </a:r>
            <a:r>
              <a:rPr lang="zh-CN" altLang="en-US" b="1">
                <a:solidFill>
                  <a:srgbClr val="6600FF"/>
                </a:solidFill>
              </a:rPr>
              <a:t>图(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="1">
                <a:solidFill>
                  <a:srgbClr val="6600FF"/>
                </a:solidFill>
              </a:rPr>
              <a:t>)电流的相量表示式</a:t>
            </a:r>
          </a:p>
        </p:txBody>
      </p:sp>
      <p:sp>
        <p:nvSpPr>
          <p:cNvPr id="33834" name="Text Box 42"/>
          <p:cNvSpPr txBox="1">
            <a:spLocks noChangeArrowheads="1"/>
          </p:cNvSpPr>
          <p:nvPr/>
        </p:nvSpPr>
        <p:spPr bwMode="auto">
          <a:xfrm>
            <a:off x="2895600" y="2489200"/>
            <a:ext cx="2862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>
                <a:solidFill>
                  <a:srgbClr val="6600FF"/>
                </a:solidFill>
              </a:rPr>
              <a:t>图(</a:t>
            </a:r>
            <a:r>
              <a:rPr lang="en-US" altLang="zh-CN" b="1">
                <a:solidFill>
                  <a:srgbClr val="6600FF"/>
                </a:solidFill>
              </a:rPr>
              <a:t>b</a:t>
            </a:r>
            <a:r>
              <a:rPr lang="zh-CN" altLang="en-US" b="1">
                <a:solidFill>
                  <a:srgbClr val="6600FF"/>
                </a:solidFill>
              </a:rPr>
              <a:t>)相量表示式</a:t>
            </a:r>
          </a:p>
        </p:txBody>
      </p:sp>
      <p:sp>
        <p:nvSpPr>
          <p:cNvPr id="33835" name="Text Box 43"/>
          <p:cNvSpPr txBox="1">
            <a:spLocks noChangeArrowheads="1"/>
          </p:cNvSpPr>
          <p:nvPr/>
        </p:nvSpPr>
        <p:spPr bwMode="auto">
          <a:xfrm>
            <a:off x="2286000" y="3197225"/>
            <a:ext cx="6731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>
                <a:solidFill>
                  <a:srgbClr val="6600FF"/>
                </a:solidFill>
              </a:rPr>
              <a:t>　　若图(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b="1">
                <a:solidFill>
                  <a:srgbClr val="6600FF"/>
                </a:solidFill>
              </a:rPr>
              <a:t>)是图(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b="1">
                <a:solidFill>
                  <a:srgbClr val="6600FF"/>
                </a:solidFill>
              </a:rPr>
              <a:t>)的等效电路，两电路电压、电流的关系式应完全相同，由此可得</a:t>
            </a:r>
          </a:p>
        </p:txBody>
      </p:sp>
      <p:sp>
        <p:nvSpPr>
          <p:cNvPr id="33836" name="Text Box 44"/>
          <p:cNvSpPr txBox="1">
            <a:spLocks noChangeArrowheads="1"/>
          </p:cNvSpPr>
          <p:nvPr/>
        </p:nvSpPr>
        <p:spPr bwMode="auto">
          <a:xfrm>
            <a:off x="5257800" y="4152900"/>
            <a:ext cx="642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6600FF"/>
                </a:solidFill>
              </a:rPr>
              <a:t>或</a:t>
            </a:r>
          </a:p>
        </p:txBody>
      </p:sp>
      <p:sp>
        <p:nvSpPr>
          <p:cNvPr id="33837" name="Text Box 45"/>
          <p:cNvSpPr txBox="1">
            <a:spLocks noChangeArrowheads="1"/>
          </p:cNvSpPr>
          <p:nvPr/>
        </p:nvSpPr>
        <p:spPr bwMode="auto">
          <a:xfrm>
            <a:off x="2994025" y="5016500"/>
            <a:ext cx="1577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>
                <a:solidFill>
                  <a:srgbClr val="6600FF"/>
                </a:solidFill>
              </a:rPr>
              <a:t>因为一般</a:t>
            </a:r>
          </a:p>
        </p:txBody>
      </p:sp>
      <p:sp>
        <p:nvSpPr>
          <p:cNvPr id="33838" name="Text Box 46"/>
          <p:cNvSpPr txBox="1">
            <a:spLocks noChangeArrowheads="1"/>
          </p:cNvSpPr>
          <p:nvPr/>
        </p:nvSpPr>
        <p:spPr bwMode="auto">
          <a:xfrm>
            <a:off x="6211888" y="5037138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6600FF"/>
                </a:solidFill>
              </a:rPr>
              <a:t>即</a:t>
            </a:r>
          </a:p>
        </p:txBody>
      </p:sp>
      <p:sp>
        <p:nvSpPr>
          <p:cNvPr id="30746" name="Rectangle 48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47" name="Rectangle 49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48" name="Rectangle 50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49" name="Rectangle 51"/>
          <p:cNvSpPr>
            <a:spLocks noGrp="1" noChangeArrowheads="1"/>
          </p:cNvSpPr>
          <p:nvPr>
            <p:ph type="title" idx="4294967295"/>
          </p:nvPr>
        </p:nvSpPr>
        <p:spPr>
          <a:xfrm>
            <a:off x="137954" y="454214"/>
            <a:ext cx="3338512" cy="457200"/>
          </a:xfrm>
        </p:spPr>
        <p:txBody>
          <a:bodyPr/>
          <a:lstStyle/>
          <a:p>
            <a:pPr algn="just" eaLnBrk="1" hangingPunct="1"/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4.5.2　</a:t>
            </a:r>
            <a:r>
              <a:rPr lang="zh-CN" altLang="en-US" sz="26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阻抗的并联</a:t>
            </a:r>
            <a:endParaRPr lang="zh-CN" altLang="en-US" sz="26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570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32" grpId="0" autoUpdateAnimBg="0"/>
      <p:bldP spid="33833" grpId="0" autoUpdateAnimBg="0"/>
      <p:bldP spid="33834" grpId="0" autoUpdateAnimBg="0"/>
      <p:bldP spid="33835" grpId="0" autoUpdateAnimBg="0"/>
      <p:bldP spid="33836" grpId="0" autoUpdateAnimBg="0"/>
      <p:bldP spid="33837" grpId="0" autoUpdateAnimBg="0"/>
      <p:bldP spid="33838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Text Box 2"/>
          <p:cNvSpPr txBox="1">
            <a:spLocks noChangeArrowheads="1"/>
          </p:cNvSpPr>
          <p:nvPr/>
        </p:nvSpPr>
        <p:spPr bwMode="auto">
          <a:xfrm>
            <a:off x="685800" y="10668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25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        下列各图中给定的电路电压、阻抗是否正确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？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62000" y="5105400"/>
            <a:ext cx="5181600" cy="1211263"/>
            <a:chOff x="480" y="3216"/>
            <a:chExt cx="3264" cy="763"/>
          </a:xfrm>
        </p:grpSpPr>
        <p:sp>
          <p:nvSpPr>
            <p:cNvPr id="31822" name="Text Box 5"/>
            <p:cNvSpPr txBox="1">
              <a:spLocks noChangeArrowheads="1"/>
            </p:cNvSpPr>
            <p:nvPr/>
          </p:nvSpPr>
          <p:spPr bwMode="auto">
            <a:xfrm>
              <a:off x="480" y="3216"/>
              <a:ext cx="32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两个阻抗串联时</a:t>
              </a:r>
              <a:r>
                <a:rPr kumimoji="1"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,</a:t>
              </a: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在什么情况下</a:t>
              </a:r>
              <a:r>
                <a:rPr kumimoji="1"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31750" name="Object 6"/>
            <p:cNvGraphicFramePr>
              <a:graphicFrameLocks noChangeAspect="1"/>
            </p:cNvGraphicFramePr>
            <p:nvPr/>
          </p:nvGraphicFramePr>
          <p:xfrm>
            <a:off x="1008" y="3600"/>
            <a:ext cx="1433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877" name="公式" r:id="rId3" imgW="914400" imgH="253800" progId="Equation.3">
                    <p:embed/>
                  </p:oleObj>
                </mc:Choice>
                <mc:Fallback>
                  <p:oleObj name="公式" r:id="rId3" imgW="914400" imgH="253800" progId="Equation.3">
                    <p:embed/>
                    <p:pic>
                      <p:nvPicPr>
                        <p:cNvPr id="3175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3600"/>
                          <a:ext cx="1433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823" name="Text Box 7"/>
            <p:cNvSpPr txBox="1">
              <a:spLocks noChangeArrowheads="1"/>
            </p:cNvSpPr>
            <p:nvPr/>
          </p:nvSpPr>
          <p:spPr bwMode="auto">
            <a:xfrm>
              <a:off x="2448" y="3648"/>
              <a:ext cx="8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成立。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295400" y="4495800"/>
            <a:ext cx="3505200" cy="609600"/>
            <a:chOff x="816" y="2832"/>
            <a:chExt cx="2208" cy="384"/>
          </a:xfrm>
        </p:grpSpPr>
        <p:grpSp>
          <p:nvGrpSpPr>
            <p:cNvPr id="31819" name="Group 9"/>
            <p:cNvGrpSpPr>
              <a:grpSpLocks/>
            </p:cNvGrpSpPr>
            <p:nvPr/>
          </p:nvGrpSpPr>
          <p:grpSpPr bwMode="auto">
            <a:xfrm>
              <a:off x="816" y="2832"/>
              <a:ext cx="2112" cy="384"/>
              <a:chOff x="816" y="2928"/>
              <a:chExt cx="2112" cy="384"/>
            </a:xfrm>
          </p:grpSpPr>
          <p:graphicFrame>
            <p:nvGraphicFramePr>
              <p:cNvPr id="31749" name="Object 10"/>
              <p:cNvGraphicFramePr>
                <a:graphicFrameLocks noChangeAspect="1"/>
              </p:cNvGraphicFramePr>
              <p:nvPr/>
            </p:nvGraphicFramePr>
            <p:xfrm>
              <a:off x="816" y="2928"/>
              <a:ext cx="96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5878" name="公式" r:id="rId5" imgW="533160" imgH="253800" progId="Equation.3">
                      <p:embed/>
                    </p:oleObj>
                  </mc:Choice>
                  <mc:Fallback>
                    <p:oleObj name="公式" r:id="rId5" imgW="533160" imgH="253800" progId="Equation.3">
                      <p:embed/>
                      <p:pic>
                        <p:nvPicPr>
                          <p:cNvPr id="31749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2928"/>
                            <a:ext cx="96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821" name="Text Box 11"/>
              <p:cNvSpPr txBox="1">
                <a:spLocks noChangeArrowheads="1"/>
              </p:cNvSpPr>
              <p:nvPr/>
            </p:nvSpPr>
            <p:spPr bwMode="auto">
              <a:xfrm>
                <a:off x="1920" y="2928"/>
                <a:ext cx="100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8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8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=14V</a:t>
                </a:r>
              </a:p>
            </p:txBody>
          </p:sp>
        </p:grpSp>
        <p:sp>
          <p:nvSpPr>
            <p:cNvPr id="31820" name="Text Box 12"/>
            <p:cNvSpPr txBox="1">
              <a:spLocks noChangeArrowheads="1"/>
            </p:cNvSpPr>
            <p:nvPr/>
          </p:nvSpPr>
          <p:spPr bwMode="auto">
            <a:xfrm>
              <a:off x="2688" y="2832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?</a:t>
              </a: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181600" y="4572000"/>
            <a:ext cx="3352800" cy="592138"/>
            <a:chOff x="3264" y="2880"/>
            <a:chExt cx="2112" cy="373"/>
          </a:xfrm>
        </p:grpSpPr>
        <p:grpSp>
          <p:nvGrpSpPr>
            <p:cNvPr id="31816" name="Group 14"/>
            <p:cNvGrpSpPr>
              <a:grpSpLocks/>
            </p:cNvGrpSpPr>
            <p:nvPr/>
          </p:nvGrpSpPr>
          <p:grpSpPr bwMode="auto">
            <a:xfrm>
              <a:off x="3264" y="2880"/>
              <a:ext cx="2112" cy="373"/>
              <a:chOff x="3360" y="3408"/>
              <a:chExt cx="2112" cy="373"/>
            </a:xfrm>
          </p:grpSpPr>
          <p:graphicFrame>
            <p:nvGraphicFramePr>
              <p:cNvPr id="31748" name="Object 15"/>
              <p:cNvGraphicFramePr>
                <a:graphicFrameLocks noChangeAspect="1"/>
              </p:cNvGraphicFramePr>
              <p:nvPr/>
            </p:nvGraphicFramePr>
            <p:xfrm>
              <a:off x="3360" y="3408"/>
              <a:ext cx="1056" cy="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5879" name="公式" r:id="rId7" imgW="609480" imgH="253800" progId="Equation.3">
                      <p:embed/>
                    </p:oleObj>
                  </mc:Choice>
                  <mc:Fallback>
                    <p:oleObj name="公式" r:id="rId7" imgW="609480" imgH="253800" progId="Equation.3">
                      <p:embed/>
                      <p:pic>
                        <p:nvPicPr>
                          <p:cNvPr id="31748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0" y="3408"/>
                            <a:ext cx="1056" cy="3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818" name="Text Box 16"/>
              <p:cNvSpPr txBox="1">
                <a:spLocks noChangeArrowheads="1"/>
              </p:cNvSpPr>
              <p:nvPr/>
            </p:nvSpPr>
            <p:spPr bwMode="auto">
              <a:xfrm>
                <a:off x="4464" y="3408"/>
                <a:ext cx="100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8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8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=70V</a:t>
                </a:r>
                <a:endParaRPr kumimoji="1" lang="en-US" altLang="zh-CN" sz="2800" b="1">
                  <a:solidFill>
                    <a:schemeClr val="accent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1817" name="Rectangle 17"/>
            <p:cNvSpPr>
              <a:spLocks noChangeArrowheads="1"/>
            </p:cNvSpPr>
            <p:nvPr/>
          </p:nvSpPr>
          <p:spPr bwMode="auto">
            <a:xfrm>
              <a:off x="5088" y="288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?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1524000" y="1981200"/>
            <a:ext cx="3148013" cy="2590800"/>
            <a:chOff x="960" y="1248"/>
            <a:chExt cx="1983" cy="1632"/>
          </a:xfrm>
        </p:grpSpPr>
        <p:sp>
          <p:nvSpPr>
            <p:cNvPr id="31789" name="Text Box 19"/>
            <p:cNvSpPr txBox="1">
              <a:spLocks noChangeArrowheads="1"/>
            </p:cNvSpPr>
            <p:nvPr/>
          </p:nvSpPr>
          <p:spPr bwMode="auto">
            <a:xfrm>
              <a:off x="1728" y="2592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31790" name="Line 20"/>
            <p:cNvSpPr>
              <a:spLocks noChangeShapeType="1"/>
            </p:cNvSpPr>
            <p:nvPr/>
          </p:nvSpPr>
          <p:spPr bwMode="auto">
            <a:xfrm flipH="1">
              <a:off x="1824" y="1920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1" name="Line 21"/>
            <p:cNvSpPr>
              <a:spLocks noChangeShapeType="1"/>
            </p:cNvSpPr>
            <p:nvPr/>
          </p:nvSpPr>
          <p:spPr bwMode="auto">
            <a:xfrm flipH="1">
              <a:off x="1819" y="1776"/>
              <a:ext cx="5" cy="3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2" name="Line 22"/>
            <p:cNvSpPr>
              <a:spLocks noChangeShapeType="1"/>
            </p:cNvSpPr>
            <p:nvPr/>
          </p:nvSpPr>
          <p:spPr bwMode="auto">
            <a:xfrm>
              <a:off x="1819" y="2243"/>
              <a:ext cx="0" cy="3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3" name="Line 23"/>
            <p:cNvSpPr>
              <a:spLocks noChangeShapeType="1"/>
            </p:cNvSpPr>
            <p:nvPr/>
          </p:nvSpPr>
          <p:spPr bwMode="auto">
            <a:xfrm>
              <a:off x="1680" y="2156"/>
              <a:ext cx="27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4" name="Line 24"/>
            <p:cNvSpPr>
              <a:spLocks noChangeShapeType="1"/>
            </p:cNvSpPr>
            <p:nvPr/>
          </p:nvSpPr>
          <p:spPr bwMode="auto">
            <a:xfrm>
              <a:off x="1680" y="2243"/>
              <a:ext cx="27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5" name="Rectangle 25"/>
            <p:cNvSpPr>
              <a:spLocks noChangeArrowheads="1"/>
            </p:cNvSpPr>
            <p:nvPr/>
          </p:nvSpPr>
          <p:spPr bwMode="auto">
            <a:xfrm>
              <a:off x="1774" y="1565"/>
              <a:ext cx="98" cy="20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96" name="Text Box 26"/>
            <p:cNvSpPr txBox="1">
              <a:spLocks noChangeArrowheads="1"/>
            </p:cNvSpPr>
            <p:nvPr/>
          </p:nvSpPr>
          <p:spPr bwMode="auto">
            <a:xfrm>
              <a:off x="1440" y="1488"/>
              <a:ext cx="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</a:rPr>
                <a:t>3</a:t>
              </a:r>
              <a:r>
                <a:rPr kumimoji="1" lang="zh-CN" altLang="zh-CN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zh-CN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1797" name="Text Box 27"/>
            <p:cNvSpPr txBox="1">
              <a:spLocks noChangeArrowheads="1"/>
            </p:cNvSpPr>
            <p:nvPr/>
          </p:nvSpPr>
          <p:spPr bwMode="auto">
            <a:xfrm>
              <a:off x="1305" y="2045"/>
              <a:ext cx="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</a:rPr>
                <a:t>4</a:t>
              </a:r>
              <a:r>
                <a:rPr kumimoji="1" lang="zh-CN" altLang="zh-CN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zh-CN" altLang="zh-CN" b="1">
                <a:latin typeface="Times New Roman" panose="02020603050405020304" pitchFamily="18" charset="0"/>
              </a:endParaRPr>
            </a:p>
          </p:txBody>
        </p:sp>
        <p:grpSp>
          <p:nvGrpSpPr>
            <p:cNvPr id="31798" name="Group 28"/>
            <p:cNvGrpSpPr>
              <a:grpSpLocks/>
            </p:cNvGrpSpPr>
            <p:nvPr/>
          </p:nvGrpSpPr>
          <p:grpSpPr bwMode="auto">
            <a:xfrm>
              <a:off x="2241" y="1517"/>
              <a:ext cx="288" cy="288"/>
              <a:chOff x="3120" y="1920"/>
              <a:chExt cx="288" cy="288"/>
            </a:xfrm>
          </p:grpSpPr>
          <p:sp>
            <p:nvSpPr>
              <p:cNvPr id="31814" name="Oval 29"/>
              <p:cNvSpPr>
                <a:spLocks noChangeArrowheads="1"/>
              </p:cNvSpPr>
              <p:nvPr/>
            </p:nvSpPr>
            <p:spPr bwMode="auto">
              <a:xfrm>
                <a:off x="3120" y="1920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815" name="Text Box 30"/>
              <p:cNvSpPr txBox="1">
                <a:spLocks noChangeArrowheads="1"/>
              </p:cNvSpPr>
              <p:nvPr/>
            </p:nvSpPr>
            <p:spPr bwMode="auto">
              <a:xfrm>
                <a:off x="3120" y="1920"/>
                <a:ext cx="2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kumimoji="1" lang="en-US" altLang="zh-CN" sz="2000" b="1" baseline="-25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0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1799" name="Group 31"/>
            <p:cNvGrpSpPr>
              <a:grpSpLocks/>
            </p:cNvGrpSpPr>
            <p:nvPr/>
          </p:nvGrpSpPr>
          <p:grpSpPr bwMode="auto">
            <a:xfrm>
              <a:off x="2256" y="2045"/>
              <a:ext cx="288" cy="288"/>
              <a:chOff x="3120" y="1920"/>
              <a:chExt cx="288" cy="288"/>
            </a:xfrm>
          </p:grpSpPr>
          <p:sp>
            <p:nvSpPr>
              <p:cNvPr id="31812" name="Oval 32"/>
              <p:cNvSpPr>
                <a:spLocks noChangeArrowheads="1"/>
              </p:cNvSpPr>
              <p:nvPr/>
            </p:nvSpPr>
            <p:spPr bwMode="auto">
              <a:xfrm>
                <a:off x="3120" y="1920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813" name="Text Box 33"/>
              <p:cNvSpPr txBox="1">
                <a:spLocks noChangeArrowheads="1"/>
              </p:cNvSpPr>
              <p:nvPr/>
            </p:nvSpPr>
            <p:spPr bwMode="auto">
              <a:xfrm>
                <a:off x="3120" y="1920"/>
                <a:ext cx="2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kumimoji="1" lang="en-US" altLang="zh-CN" sz="2000" b="1" baseline="-25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20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1800" name="Line 34"/>
            <p:cNvSpPr>
              <a:spLocks noChangeShapeType="1"/>
            </p:cNvSpPr>
            <p:nvPr/>
          </p:nvSpPr>
          <p:spPr bwMode="auto">
            <a:xfrm>
              <a:off x="1113" y="2579"/>
              <a:ext cx="12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1" name="Oval 35"/>
            <p:cNvSpPr>
              <a:spLocks noChangeArrowheads="1"/>
            </p:cNvSpPr>
            <p:nvPr/>
          </p:nvSpPr>
          <p:spPr bwMode="auto">
            <a:xfrm>
              <a:off x="1056" y="2550"/>
              <a:ext cx="54" cy="5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02" name="Oval 36"/>
            <p:cNvSpPr>
              <a:spLocks noChangeArrowheads="1"/>
            </p:cNvSpPr>
            <p:nvPr/>
          </p:nvSpPr>
          <p:spPr bwMode="auto">
            <a:xfrm>
              <a:off x="1062" y="1248"/>
              <a:ext cx="54" cy="5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803" name="Text Box 37"/>
            <p:cNvSpPr txBox="1">
              <a:spLocks noChangeArrowheads="1"/>
            </p:cNvSpPr>
            <p:nvPr/>
          </p:nvSpPr>
          <p:spPr bwMode="auto">
            <a:xfrm>
              <a:off x="2505" y="1488"/>
              <a:ext cx="3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b="1">
                  <a:latin typeface="Times New Roman" panose="02020603050405020304" pitchFamily="18" charset="0"/>
                </a:rPr>
                <a:t> </a:t>
              </a:r>
              <a:r>
                <a:rPr kumimoji="1" lang="en-US" altLang="zh-CN" b="1">
                  <a:latin typeface="Times New Roman" panose="02020603050405020304" pitchFamily="18" charset="0"/>
                </a:rPr>
                <a:t>6V</a:t>
              </a:r>
            </a:p>
          </p:txBody>
        </p:sp>
        <p:sp>
          <p:nvSpPr>
            <p:cNvPr id="31804" name="Text Box 38"/>
            <p:cNvSpPr txBox="1">
              <a:spLocks noChangeArrowheads="1"/>
            </p:cNvSpPr>
            <p:nvPr/>
          </p:nvSpPr>
          <p:spPr bwMode="auto">
            <a:xfrm>
              <a:off x="2592" y="206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b="1">
                  <a:latin typeface="Times New Roman" panose="02020603050405020304" pitchFamily="18" charset="0"/>
                </a:rPr>
                <a:t>8V</a:t>
              </a:r>
            </a:p>
          </p:txBody>
        </p:sp>
        <p:sp>
          <p:nvSpPr>
            <p:cNvPr id="31805" name="Text Box 39"/>
            <p:cNvSpPr txBox="1">
              <a:spLocks noChangeArrowheads="1"/>
            </p:cNvSpPr>
            <p:nvPr/>
          </p:nvSpPr>
          <p:spPr bwMode="auto">
            <a:xfrm>
              <a:off x="1008" y="1248"/>
              <a:ext cx="1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1806" name="Text Box 40"/>
            <p:cNvSpPr txBox="1">
              <a:spLocks noChangeArrowheads="1"/>
            </p:cNvSpPr>
            <p:nvPr/>
          </p:nvSpPr>
          <p:spPr bwMode="auto">
            <a:xfrm>
              <a:off x="1008" y="2208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graphicFrame>
          <p:nvGraphicFramePr>
            <p:cNvPr id="31747" name="Object 41"/>
            <p:cNvGraphicFramePr>
              <a:graphicFrameLocks noChangeAspect="1"/>
            </p:cNvGraphicFramePr>
            <p:nvPr/>
          </p:nvGraphicFramePr>
          <p:xfrm>
            <a:off x="960" y="1740"/>
            <a:ext cx="19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880" name="公式" r:id="rId9" imgW="164880" imgH="203040" progId="Equation.3">
                    <p:embed/>
                  </p:oleObj>
                </mc:Choice>
                <mc:Fallback>
                  <p:oleObj name="公式" r:id="rId9" imgW="164880" imgH="203040" progId="Equation.3">
                    <p:embed/>
                    <p:pic>
                      <p:nvPicPr>
                        <p:cNvPr id="31747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740"/>
                          <a:ext cx="19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807" name="Line 42"/>
            <p:cNvSpPr>
              <a:spLocks noChangeShapeType="1"/>
            </p:cNvSpPr>
            <p:nvPr/>
          </p:nvSpPr>
          <p:spPr bwMode="auto">
            <a:xfrm>
              <a:off x="2375" y="1273"/>
              <a:ext cx="0" cy="23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8" name="Line 43"/>
            <p:cNvSpPr>
              <a:spLocks noChangeShapeType="1"/>
            </p:cNvSpPr>
            <p:nvPr/>
          </p:nvSpPr>
          <p:spPr bwMode="auto">
            <a:xfrm>
              <a:off x="2400" y="1802"/>
              <a:ext cx="0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09" name="Line 44"/>
            <p:cNvSpPr>
              <a:spLocks noChangeShapeType="1"/>
            </p:cNvSpPr>
            <p:nvPr/>
          </p:nvSpPr>
          <p:spPr bwMode="auto">
            <a:xfrm>
              <a:off x="2400" y="2330"/>
              <a:ext cx="0" cy="26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810" name="Line 45"/>
            <p:cNvSpPr>
              <a:spLocks noChangeShapeType="1"/>
            </p:cNvSpPr>
            <p:nvPr/>
          </p:nvSpPr>
          <p:spPr bwMode="auto">
            <a:xfrm>
              <a:off x="1126" y="1274"/>
              <a:ext cx="12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1" name="Line 46"/>
            <p:cNvSpPr>
              <a:spLocks noChangeShapeType="1"/>
            </p:cNvSpPr>
            <p:nvPr/>
          </p:nvSpPr>
          <p:spPr bwMode="auto">
            <a:xfrm flipV="1">
              <a:off x="1824" y="127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47"/>
          <p:cNvGrpSpPr>
            <a:grpSpLocks/>
          </p:cNvGrpSpPr>
          <p:nvPr/>
        </p:nvGrpSpPr>
        <p:grpSpPr bwMode="auto">
          <a:xfrm>
            <a:off x="4953000" y="1905000"/>
            <a:ext cx="3224213" cy="2667000"/>
            <a:chOff x="3120" y="1200"/>
            <a:chExt cx="2031" cy="1680"/>
          </a:xfrm>
        </p:grpSpPr>
        <p:sp>
          <p:nvSpPr>
            <p:cNvPr id="31758" name="Line 48"/>
            <p:cNvSpPr>
              <a:spLocks noChangeShapeType="1"/>
            </p:cNvSpPr>
            <p:nvPr/>
          </p:nvSpPr>
          <p:spPr bwMode="auto">
            <a:xfrm flipH="1">
              <a:off x="3984" y="1872"/>
              <a:ext cx="5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1759" name="Group 49"/>
            <p:cNvGrpSpPr>
              <a:grpSpLocks/>
            </p:cNvGrpSpPr>
            <p:nvPr/>
          </p:nvGrpSpPr>
          <p:grpSpPr bwMode="auto">
            <a:xfrm>
              <a:off x="3840" y="1759"/>
              <a:ext cx="277" cy="785"/>
              <a:chOff x="2112" y="2256"/>
              <a:chExt cx="384" cy="1296"/>
            </a:xfrm>
          </p:grpSpPr>
          <p:sp>
            <p:nvSpPr>
              <p:cNvPr id="31785" name="Line 50"/>
              <p:cNvSpPr>
                <a:spLocks noChangeShapeType="1"/>
              </p:cNvSpPr>
              <p:nvPr/>
            </p:nvSpPr>
            <p:spPr bwMode="auto">
              <a:xfrm>
                <a:off x="2304" y="225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6" name="Line 51"/>
              <p:cNvSpPr>
                <a:spLocks noChangeShapeType="1"/>
              </p:cNvSpPr>
              <p:nvPr/>
            </p:nvSpPr>
            <p:spPr bwMode="auto">
              <a:xfrm>
                <a:off x="2304" y="297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7" name="Line 52"/>
              <p:cNvSpPr>
                <a:spLocks noChangeShapeType="1"/>
              </p:cNvSpPr>
              <p:nvPr/>
            </p:nvSpPr>
            <p:spPr bwMode="auto">
              <a:xfrm>
                <a:off x="2112" y="283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8" name="Line 53"/>
              <p:cNvSpPr>
                <a:spLocks noChangeShapeType="1"/>
              </p:cNvSpPr>
              <p:nvPr/>
            </p:nvSpPr>
            <p:spPr bwMode="auto">
              <a:xfrm>
                <a:off x="2112" y="2976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1760" name="Text Box 54"/>
            <p:cNvSpPr txBox="1">
              <a:spLocks noChangeArrowheads="1"/>
            </p:cNvSpPr>
            <p:nvPr/>
          </p:nvSpPr>
          <p:spPr bwMode="auto">
            <a:xfrm>
              <a:off x="3504" y="1469"/>
              <a:ext cx="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  <a:sym typeface="Symbol" panose="05050102010706020507" pitchFamily="18" charset="2"/>
                </a:rPr>
                <a:t>6</a:t>
              </a:r>
              <a:endParaRPr kumimoji="1" lang="zh-CN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1761" name="Text Box 55"/>
            <p:cNvSpPr txBox="1">
              <a:spLocks noChangeArrowheads="1"/>
            </p:cNvSpPr>
            <p:nvPr/>
          </p:nvSpPr>
          <p:spPr bwMode="auto">
            <a:xfrm>
              <a:off x="3465" y="1997"/>
              <a:ext cx="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</a:rPr>
                <a:t>8</a:t>
              </a:r>
              <a:r>
                <a:rPr kumimoji="1" lang="zh-CN" altLang="zh-CN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zh-CN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31762" name="Line 56"/>
            <p:cNvSpPr>
              <a:spLocks noChangeShapeType="1"/>
            </p:cNvSpPr>
            <p:nvPr/>
          </p:nvSpPr>
          <p:spPr bwMode="auto">
            <a:xfrm>
              <a:off x="3273" y="2531"/>
              <a:ext cx="127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63" name="Oval 57"/>
            <p:cNvSpPr>
              <a:spLocks noChangeArrowheads="1"/>
            </p:cNvSpPr>
            <p:nvPr/>
          </p:nvSpPr>
          <p:spPr bwMode="auto">
            <a:xfrm>
              <a:off x="3216" y="2502"/>
              <a:ext cx="54" cy="5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64" name="Oval 58"/>
            <p:cNvSpPr>
              <a:spLocks noChangeArrowheads="1"/>
            </p:cNvSpPr>
            <p:nvPr/>
          </p:nvSpPr>
          <p:spPr bwMode="auto">
            <a:xfrm>
              <a:off x="3222" y="1200"/>
              <a:ext cx="54" cy="5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765" name="Text Box 59"/>
            <p:cNvSpPr txBox="1">
              <a:spLocks noChangeArrowheads="1"/>
            </p:cNvSpPr>
            <p:nvPr/>
          </p:nvSpPr>
          <p:spPr bwMode="auto">
            <a:xfrm>
              <a:off x="4689" y="1440"/>
              <a:ext cx="4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b="1">
                  <a:latin typeface="Times New Roman" panose="02020603050405020304" pitchFamily="18" charset="0"/>
                </a:rPr>
                <a:t>30V</a:t>
              </a:r>
            </a:p>
          </p:txBody>
        </p:sp>
        <p:sp>
          <p:nvSpPr>
            <p:cNvPr id="31766" name="Text Box 60"/>
            <p:cNvSpPr txBox="1">
              <a:spLocks noChangeArrowheads="1"/>
            </p:cNvSpPr>
            <p:nvPr/>
          </p:nvSpPr>
          <p:spPr bwMode="auto">
            <a:xfrm>
              <a:off x="4704" y="2016"/>
              <a:ext cx="4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b="1">
                  <a:latin typeface="Times New Roman" panose="02020603050405020304" pitchFamily="18" charset="0"/>
                </a:rPr>
                <a:t>40V</a:t>
              </a:r>
            </a:p>
          </p:txBody>
        </p:sp>
        <p:sp>
          <p:nvSpPr>
            <p:cNvPr id="31767" name="Text Box 61"/>
            <p:cNvSpPr txBox="1">
              <a:spLocks noChangeArrowheads="1"/>
            </p:cNvSpPr>
            <p:nvPr/>
          </p:nvSpPr>
          <p:spPr bwMode="auto">
            <a:xfrm>
              <a:off x="3840" y="2592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(b)</a:t>
              </a:r>
            </a:p>
          </p:txBody>
        </p:sp>
        <p:grpSp>
          <p:nvGrpSpPr>
            <p:cNvPr id="31768" name="Group 62"/>
            <p:cNvGrpSpPr>
              <a:grpSpLocks/>
            </p:cNvGrpSpPr>
            <p:nvPr/>
          </p:nvGrpSpPr>
          <p:grpSpPr bwMode="auto">
            <a:xfrm>
              <a:off x="3840" y="1225"/>
              <a:ext cx="277" cy="785"/>
              <a:chOff x="2112" y="2256"/>
              <a:chExt cx="384" cy="1296"/>
            </a:xfrm>
          </p:grpSpPr>
          <p:sp>
            <p:nvSpPr>
              <p:cNvPr id="31781" name="Line 63"/>
              <p:cNvSpPr>
                <a:spLocks noChangeShapeType="1"/>
              </p:cNvSpPr>
              <p:nvPr/>
            </p:nvSpPr>
            <p:spPr bwMode="auto">
              <a:xfrm>
                <a:off x="2304" y="225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2" name="Line 64"/>
              <p:cNvSpPr>
                <a:spLocks noChangeShapeType="1"/>
              </p:cNvSpPr>
              <p:nvPr/>
            </p:nvSpPr>
            <p:spPr bwMode="auto">
              <a:xfrm>
                <a:off x="2304" y="2976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3" name="Line 65"/>
              <p:cNvSpPr>
                <a:spLocks noChangeShapeType="1"/>
              </p:cNvSpPr>
              <p:nvPr/>
            </p:nvSpPr>
            <p:spPr bwMode="auto">
              <a:xfrm>
                <a:off x="2112" y="2832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4" name="Line 66"/>
              <p:cNvSpPr>
                <a:spLocks noChangeShapeType="1"/>
              </p:cNvSpPr>
              <p:nvPr/>
            </p:nvSpPr>
            <p:spPr bwMode="auto">
              <a:xfrm>
                <a:off x="2112" y="2976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1769" name="Group 67"/>
            <p:cNvGrpSpPr>
              <a:grpSpLocks/>
            </p:cNvGrpSpPr>
            <p:nvPr/>
          </p:nvGrpSpPr>
          <p:grpSpPr bwMode="auto">
            <a:xfrm>
              <a:off x="4368" y="1440"/>
              <a:ext cx="288" cy="288"/>
              <a:chOff x="3120" y="1920"/>
              <a:chExt cx="288" cy="288"/>
            </a:xfrm>
          </p:grpSpPr>
          <p:sp>
            <p:nvSpPr>
              <p:cNvPr id="31779" name="Oval 68"/>
              <p:cNvSpPr>
                <a:spLocks noChangeArrowheads="1"/>
              </p:cNvSpPr>
              <p:nvPr/>
            </p:nvSpPr>
            <p:spPr bwMode="auto">
              <a:xfrm>
                <a:off x="3120" y="1920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780" name="Text Box 69"/>
              <p:cNvSpPr txBox="1">
                <a:spLocks noChangeArrowheads="1"/>
              </p:cNvSpPr>
              <p:nvPr/>
            </p:nvSpPr>
            <p:spPr bwMode="auto">
              <a:xfrm>
                <a:off x="3120" y="1920"/>
                <a:ext cx="2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kumimoji="1" lang="en-US" altLang="zh-CN" sz="2000" b="1" baseline="-25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0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1770" name="Group 70"/>
            <p:cNvGrpSpPr>
              <a:grpSpLocks/>
            </p:cNvGrpSpPr>
            <p:nvPr/>
          </p:nvGrpSpPr>
          <p:grpSpPr bwMode="auto">
            <a:xfrm>
              <a:off x="4390" y="2016"/>
              <a:ext cx="288" cy="288"/>
              <a:chOff x="3120" y="1920"/>
              <a:chExt cx="288" cy="288"/>
            </a:xfrm>
          </p:grpSpPr>
          <p:sp>
            <p:nvSpPr>
              <p:cNvPr id="31777" name="Oval 71"/>
              <p:cNvSpPr>
                <a:spLocks noChangeArrowheads="1"/>
              </p:cNvSpPr>
              <p:nvPr/>
            </p:nvSpPr>
            <p:spPr bwMode="auto">
              <a:xfrm>
                <a:off x="3120" y="1920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778" name="Text Box 72"/>
              <p:cNvSpPr txBox="1">
                <a:spLocks noChangeArrowheads="1"/>
              </p:cNvSpPr>
              <p:nvPr/>
            </p:nvSpPr>
            <p:spPr bwMode="auto">
              <a:xfrm>
                <a:off x="3120" y="1920"/>
                <a:ext cx="2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kumimoji="1" lang="en-US" altLang="zh-CN" sz="2000" b="1" baseline="-25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20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1771" name="Text Box 73"/>
            <p:cNvSpPr txBox="1">
              <a:spLocks noChangeArrowheads="1"/>
            </p:cNvSpPr>
            <p:nvPr/>
          </p:nvSpPr>
          <p:spPr bwMode="auto">
            <a:xfrm>
              <a:off x="3120" y="1248"/>
              <a:ext cx="1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1772" name="Text Box 74"/>
            <p:cNvSpPr txBox="1">
              <a:spLocks noChangeArrowheads="1"/>
            </p:cNvSpPr>
            <p:nvPr/>
          </p:nvSpPr>
          <p:spPr bwMode="auto">
            <a:xfrm>
              <a:off x="3168" y="2160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graphicFrame>
          <p:nvGraphicFramePr>
            <p:cNvPr id="31746" name="Object 75"/>
            <p:cNvGraphicFramePr>
              <a:graphicFrameLocks noChangeAspect="1"/>
            </p:cNvGraphicFramePr>
            <p:nvPr/>
          </p:nvGraphicFramePr>
          <p:xfrm>
            <a:off x="3120" y="1757"/>
            <a:ext cx="19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881" name="公式" r:id="rId11" imgW="164880" imgH="203040" progId="Equation.3">
                    <p:embed/>
                  </p:oleObj>
                </mc:Choice>
                <mc:Fallback>
                  <p:oleObj name="公式" r:id="rId11" imgW="164880" imgH="203040" progId="Equation.3">
                    <p:embed/>
                    <p:pic>
                      <p:nvPicPr>
                        <p:cNvPr id="31746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1757"/>
                          <a:ext cx="19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73" name="Line 76"/>
            <p:cNvSpPr>
              <a:spLocks noChangeShapeType="1"/>
            </p:cNvSpPr>
            <p:nvPr/>
          </p:nvSpPr>
          <p:spPr bwMode="auto">
            <a:xfrm>
              <a:off x="4508" y="1219"/>
              <a:ext cx="0" cy="21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4" name="Line 77"/>
            <p:cNvSpPr>
              <a:spLocks noChangeShapeType="1"/>
            </p:cNvSpPr>
            <p:nvPr/>
          </p:nvSpPr>
          <p:spPr bwMode="auto">
            <a:xfrm>
              <a:off x="4535" y="1724"/>
              <a:ext cx="0" cy="28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5" name="Line 78"/>
            <p:cNvSpPr>
              <a:spLocks noChangeShapeType="1"/>
            </p:cNvSpPr>
            <p:nvPr/>
          </p:nvSpPr>
          <p:spPr bwMode="auto">
            <a:xfrm>
              <a:off x="4535" y="2300"/>
              <a:ext cx="0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76" name="Line 79"/>
            <p:cNvSpPr>
              <a:spLocks noChangeShapeType="1"/>
            </p:cNvSpPr>
            <p:nvPr/>
          </p:nvSpPr>
          <p:spPr bwMode="auto">
            <a:xfrm>
              <a:off x="3264" y="1226"/>
              <a:ext cx="12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0" name="Text Box 3"/>
          <p:cNvSpPr txBox="1">
            <a:spLocks noChangeArrowheads="1"/>
          </p:cNvSpPr>
          <p:nvPr/>
        </p:nvSpPr>
        <p:spPr bwMode="auto">
          <a:xfrm rot="19571835">
            <a:off x="577285" y="580555"/>
            <a:ext cx="901700" cy="519113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思考</a:t>
            </a:r>
            <a:endParaRPr kumimoji="1" lang="zh-CN" altLang="en-US" sz="3600" b="1" dirty="0">
              <a:solidFill>
                <a:srgbClr val="000099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568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949700"/>
            <a:ext cx="9144000" cy="2571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7" name="Rectangle 41"/>
          <p:cNvSpPr>
            <a:spLocks noGrp="1" noChangeArrowheads="1"/>
          </p:cNvSpPr>
          <p:nvPr>
            <p:ph type="title" idx="4294967295"/>
          </p:nvPr>
        </p:nvSpPr>
        <p:spPr>
          <a:xfrm>
            <a:off x="852488" y="615950"/>
            <a:ext cx="3643312" cy="42545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4.1.1　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频率与周期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137275" y="2738438"/>
            <a:ext cx="2057400" cy="860425"/>
            <a:chOff x="0" y="0"/>
            <a:chExt cx="1685" cy="542"/>
          </a:xfrm>
        </p:grpSpPr>
        <p:sp>
          <p:nvSpPr>
            <p:cNvPr id="3106" name="Line 4"/>
            <p:cNvSpPr>
              <a:spLocks noChangeShapeType="1"/>
            </p:cNvSpPr>
            <p:nvPr/>
          </p:nvSpPr>
          <p:spPr bwMode="auto">
            <a:xfrm flipH="1">
              <a:off x="0" y="0"/>
              <a:ext cx="0" cy="30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7" name="Line 5"/>
            <p:cNvSpPr>
              <a:spLocks noChangeShapeType="1"/>
            </p:cNvSpPr>
            <p:nvPr/>
          </p:nvSpPr>
          <p:spPr bwMode="auto">
            <a:xfrm flipH="1">
              <a:off x="1632" y="12"/>
              <a:ext cx="0" cy="30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8" name="Line 6"/>
            <p:cNvSpPr>
              <a:spLocks noChangeShapeType="1"/>
            </p:cNvSpPr>
            <p:nvPr/>
          </p:nvSpPr>
          <p:spPr bwMode="auto">
            <a:xfrm>
              <a:off x="5" y="276"/>
              <a:ext cx="168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09" name="Text Box 7"/>
            <p:cNvSpPr txBox="1">
              <a:spLocks noChangeArrowheads="1"/>
            </p:cNvSpPr>
            <p:nvPr/>
          </p:nvSpPr>
          <p:spPr bwMode="auto">
            <a:xfrm>
              <a:off x="506" y="273"/>
              <a:ext cx="29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22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833438" y="1047750"/>
            <a:ext cx="5654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周期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b="1">
                <a:latin typeface="Times New Roman" panose="02020603050405020304" pitchFamily="18" charset="0"/>
              </a:rPr>
              <a:t>：正弦量变化一周所需要的时间；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814388" y="3048000"/>
            <a:ext cx="162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6600FF"/>
                </a:solidFill>
              </a:rPr>
              <a:t>角频率</a:t>
            </a:r>
            <a:r>
              <a:rPr lang="zh-CN" altLang="en-US" b="1" i="1">
                <a:solidFill>
                  <a:srgbClr val="6600FF"/>
                </a:solidFill>
                <a:sym typeface="Symbol" panose="05050102010706020507" pitchFamily="18" charset="2"/>
              </a:rPr>
              <a:t></a:t>
            </a:r>
            <a:r>
              <a:rPr lang="zh-CN" altLang="en-US" b="1"/>
              <a:t> </a:t>
            </a:r>
            <a:r>
              <a:rPr lang="en-US" altLang="zh-CN" b="1"/>
              <a:t>:</a:t>
            </a:r>
            <a:endParaRPr lang="en-US" altLang="zh-CN" b="1" i="1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7058025" y="2397125"/>
            <a:ext cx="1760538" cy="463550"/>
            <a:chOff x="4" y="9"/>
            <a:chExt cx="1109" cy="292"/>
          </a:xfrm>
        </p:grpSpPr>
        <p:sp>
          <p:nvSpPr>
            <p:cNvPr id="3103" name="Text Box 12"/>
            <p:cNvSpPr txBox="1">
              <a:spLocks noChangeArrowheads="1"/>
            </p:cNvSpPr>
            <p:nvPr/>
          </p:nvSpPr>
          <p:spPr bwMode="auto">
            <a:xfrm>
              <a:off x="827" y="9"/>
              <a:ext cx="28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 i="1">
                  <a:solidFill>
                    <a:srgbClr val="FF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sz="22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2200" b="1">
                <a:solidFill>
                  <a:srgbClr val="FF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04" name="Text Box 13"/>
            <p:cNvSpPr txBox="1">
              <a:spLocks noChangeArrowheads="1"/>
            </p:cNvSpPr>
            <p:nvPr/>
          </p:nvSpPr>
          <p:spPr bwMode="auto">
            <a:xfrm>
              <a:off x="448" y="17"/>
              <a:ext cx="30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>
                  <a:solidFill>
                    <a:srgbClr val="FF00FF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200" b="1">
                  <a:solidFill>
                    <a:srgbClr val="FF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</a:t>
              </a:r>
            </a:p>
          </p:txBody>
        </p:sp>
        <p:sp>
          <p:nvSpPr>
            <p:cNvPr id="3105" name="Text Box 14"/>
            <p:cNvSpPr txBox="1">
              <a:spLocks noChangeArrowheads="1"/>
            </p:cNvSpPr>
            <p:nvPr/>
          </p:nvSpPr>
          <p:spPr bwMode="auto">
            <a:xfrm>
              <a:off x="4" y="32"/>
              <a:ext cx="21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>
                  <a:solidFill>
                    <a:srgbClr val="FF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</a:t>
              </a:r>
            </a:p>
          </p:txBody>
        </p:sp>
      </p:grp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228600" y="4046544"/>
            <a:ext cx="8610600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zh-CN" altLang="en-US" b="1" dirty="0"/>
              <a:t>   ［例］我国和大多数国家的电力标准</a:t>
            </a:r>
            <a:r>
              <a:rPr lang="zh-CN" altLang="en-US" b="1" dirty="0">
                <a:latin typeface="Times New Roman" panose="02020603050405020304" pitchFamily="18" charset="0"/>
              </a:rPr>
              <a:t>频率是 </a:t>
            </a:r>
            <a:r>
              <a:rPr lang="en-US" altLang="zh-CN" b="1" dirty="0">
                <a:latin typeface="Times New Roman" panose="02020603050405020304" pitchFamily="18" charset="0"/>
              </a:rPr>
              <a:t>50 Hz</a:t>
            </a:r>
            <a:r>
              <a:rPr lang="zh-CN" altLang="en-US" b="1" dirty="0"/>
              <a:t>，试求其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b="1" dirty="0"/>
              <a:t>周期和角频率。</a:t>
            </a: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666750" y="5138738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/>
              <a:t>［解］</a:t>
            </a:r>
          </a:p>
        </p:txBody>
      </p:sp>
      <p:sp>
        <p:nvSpPr>
          <p:cNvPr id="3084" name="Text Box 18"/>
          <p:cNvSpPr txBox="1">
            <a:spLocks noChangeArrowheads="1"/>
          </p:cNvSpPr>
          <p:nvPr/>
        </p:nvSpPr>
        <p:spPr bwMode="auto">
          <a:xfrm>
            <a:off x="5727700" y="1797050"/>
            <a:ext cx="4508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sz="2200" b="1" i="1">
                <a:solidFill>
                  <a:srgbClr val="66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rPr>
              <a:t>m</a:t>
            </a:r>
            <a:endParaRPr lang="en-US" altLang="zh-CN" sz="2200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187" name="Object 19"/>
          <p:cNvGraphicFramePr>
            <a:graphicFrameLocks noChangeAspect="1"/>
          </p:cNvGraphicFramePr>
          <p:nvPr/>
        </p:nvGraphicFramePr>
        <p:xfrm>
          <a:off x="2484438" y="1916113"/>
          <a:ext cx="11922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69" r:id="rId3" imgW="1084523" imgH="969724" progId="Equation.3">
                  <p:embed/>
                </p:oleObj>
              </mc:Choice>
              <mc:Fallback>
                <p:oleObj r:id="rId3" imgW="1084523" imgH="969724" progId="Equation.3">
                  <p:embed/>
                  <p:pic>
                    <p:nvPicPr>
                      <p:cNvPr id="718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916113"/>
                        <a:ext cx="119221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Line 21"/>
          <p:cNvSpPr>
            <a:spLocks noChangeShapeType="1"/>
          </p:cNvSpPr>
          <p:nvPr/>
        </p:nvSpPr>
        <p:spPr bwMode="auto">
          <a:xfrm>
            <a:off x="6061075" y="2819400"/>
            <a:ext cx="2895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6" name="Line 22"/>
          <p:cNvSpPr>
            <a:spLocks noChangeShapeType="1"/>
          </p:cNvSpPr>
          <p:nvPr/>
        </p:nvSpPr>
        <p:spPr bwMode="auto">
          <a:xfrm flipV="1">
            <a:off x="6134100" y="1676400"/>
            <a:ext cx="0" cy="2133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7" name="Text Box 23"/>
          <p:cNvSpPr txBox="1">
            <a:spLocks noChangeArrowheads="1"/>
          </p:cNvSpPr>
          <p:nvPr/>
        </p:nvSpPr>
        <p:spPr bwMode="auto">
          <a:xfrm>
            <a:off x="8466138" y="2814638"/>
            <a:ext cx="3317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i="1">
                <a:latin typeface="Times New Roman" panose="02020603050405020304" pitchFamily="18" charset="0"/>
              </a:rPr>
              <a:t> </a:t>
            </a:r>
            <a:r>
              <a:rPr lang="en-US" altLang="zh-CN" sz="2200" b="1" i="1">
                <a:latin typeface="Times New Roman" panose="02020603050405020304" pitchFamily="18" charset="0"/>
              </a:rPr>
              <a:t>t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3088" name="Text Box 24"/>
          <p:cNvSpPr txBox="1">
            <a:spLocks noChangeArrowheads="1"/>
          </p:cNvSpPr>
          <p:nvPr/>
        </p:nvSpPr>
        <p:spPr bwMode="auto">
          <a:xfrm>
            <a:off x="6029325" y="1462088"/>
            <a:ext cx="4016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i="1">
                <a:latin typeface="Times New Roman" panose="02020603050405020304" pitchFamily="18" charset="0"/>
              </a:rPr>
              <a:t>  </a:t>
            </a:r>
            <a:r>
              <a:rPr lang="en-US" altLang="zh-CN" sz="2200" b="1" i="1">
                <a:latin typeface="Times New Roman" panose="02020603050405020304" pitchFamily="18" charset="0"/>
              </a:rPr>
              <a:t>i</a:t>
            </a:r>
            <a:endParaRPr lang="en-US" altLang="zh-CN" sz="2200" b="1" i="1" baseline="-25000">
              <a:latin typeface="Times New Roman" panose="02020603050405020304" pitchFamily="18" charset="0"/>
            </a:endParaRPr>
          </a:p>
        </p:txBody>
      </p:sp>
      <p:sp>
        <p:nvSpPr>
          <p:cNvPr id="3089" name="Text Box 25"/>
          <p:cNvSpPr txBox="1">
            <a:spLocks noChangeArrowheads="1"/>
          </p:cNvSpPr>
          <p:nvPr/>
        </p:nvSpPr>
        <p:spPr bwMode="auto">
          <a:xfrm>
            <a:off x="5794375" y="2760663"/>
            <a:ext cx="3238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>
                <a:latin typeface="Times New Roman" panose="02020603050405020304" pitchFamily="18" charset="0"/>
              </a:rPr>
              <a:t>0</a:t>
            </a:r>
            <a:endParaRPr lang="en-US" altLang="zh-CN" sz="2200">
              <a:latin typeface="Times New Roman" panose="02020603050405020304" pitchFamily="18" charset="0"/>
            </a:endParaRPr>
          </a:p>
        </p:txBody>
      </p:sp>
      <p:sp>
        <p:nvSpPr>
          <p:cNvPr id="3090" name="未知"/>
          <p:cNvSpPr>
            <a:spLocks/>
          </p:cNvSpPr>
          <p:nvPr/>
        </p:nvSpPr>
        <p:spPr bwMode="auto">
          <a:xfrm>
            <a:off x="6135688" y="1979613"/>
            <a:ext cx="2024062" cy="1712912"/>
          </a:xfrm>
          <a:custGeom>
            <a:avLst/>
            <a:gdLst>
              <a:gd name="T0" fmla="*/ 0 w 2152"/>
              <a:gd name="T1" fmla="*/ 826835 h 2024"/>
              <a:gd name="T2" fmla="*/ 561508 w 2152"/>
              <a:gd name="T3" fmla="*/ 128638 h 2024"/>
              <a:gd name="T4" fmla="*/ 1433397 w 2152"/>
              <a:gd name="T5" fmla="*/ 1597815 h 2024"/>
              <a:gd name="T6" fmla="*/ 2024062 w 2152"/>
              <a:gd name="T7" fmla="*/ 820911 h 2024"/>
              <a:gd name="T8" fmla="*/ 0 60000 65536"/>
              <a:gd name="T9" fmla="*/ 0 60000 65536"/>
              <a:gd name="T10" fmla="*/ 0 60000 65536"/>
              <a:gd name="T11" fmla="*/ 0 60000 65536"/>
              <a:gd name="T12" fmla="*/ 0 w 2152"/>
              <a:gd name="T13" fmla="*/ 0 h 2024"/>
              <a:gd name="T14" fmla="*/ 2152 w 2152"/>
              <a:gd name="T15" fmla="*/ 2024 h 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52" h="2024">
                <a:moveTo>
                  <a:pt x="0" y="977"/>
                </a:moveTo>
                <a:cubicBezTo>
                  <a:pt x="99" y="840"/>
                  <a:pt x="343" y="0"/>
                  <a:pt x="597" y="152"/>
                </a:cubicBezTo>
                <a:cubicBezTo>
                  <a:pt x="851" y="304"/>
                  <a:pt x="1265" y="1752"/>
                  <a:pt x="1524" y="1888"/>
                </a:cubicBezTo>
                <a:cubicBezTo>
                  <a:pt x="1783" y="2024"/>
                  <a:pt x="2021" y="1161"/>
                  <a:pt x="2152" y="97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Text Box 27"/>
          <p:cNvSpPr txBox="1">
            <a:spLocks noChangeArrowheads="1"/>
          </p:cNvSpPr>
          <p:nvPr/>
        </p:nvSpPr>
        <p:spPr bwMode="auto">
          <a:xfrm>
            <a:off x="7999413" y="2757488"/>
            <a:ext cx="4651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 i="1">
                <a:latin typeface="Times New Roman" panose="02020603050405020304" pitchFamily="18" charset="0"/>
              </a:rPr>
              <a:t>Ｔ</a:t>
            </a:r>
          </a:p>
        </p:txBody>
      </p:sp>
      <p:sp>
        <p:nvSpPr>
          <p:cNvPr id="3092" name="Text Box 28"/>
          <p:cNvSpPr txBox="1">
            <a:spLocks noChangeArrowheads="1"/>
          </p:cNvSpPr>
          <p:nvPr/>
        </p:nvSpPr>
        <p:spPr bwMode="auto">
          <a:xfrm>
            <a:off x="7143750" y="2757488"/>
            <a:ext cx="5730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sz="2200" b="1" i="1">
                <a:latin typeface="Times New Roman" panose="02020603050405020304" pitchFamily="18" charset="0"/>
              </a:rPr>
              <a:t>T/</a:t>
            </a:r>
            <a:r>
              <a:rPr lang="en-US" altLang="zh-CN" sz="2200" b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093" name="Oval 29"/>
          <p:cNvSpPr>
            <a:spLocks noChangeArrowheads="1"/>
          </p:cNvSpPr>
          <p:nvPr/>
        </p:nvSpPr>
        <p:spPr bwMode="auto">
          <a:xfrm>
            <a:off x="7069138" y="2776538"/>
            <a:ext cx="74612" cy="95250"/>
          </a:xfrm>
          <a:prstGeom prst="ellipse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94" name="Oval 30"/>
          <p:cNvSpPr>
            <a:spLocks noChangeArrowheads="1"/>
          </p:cNvSpPr>
          <p:nvPr/>
        </p:nvSpPr>
        <p:spPr bwMode="auto">
          <a:xfrm>
            <a:off x="8101013" y="2776538"/>
            <a:ext cx="74612" cy="95250"/>
          </a:xfrm>
          <a:prstGeom prst="ellipse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827088" y="1989138"/>
            <a:ext cx="1290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频率 </a:t>
            </a:r>
            <a:r>
              <a:rPr lang="en-US" altLang="zh-CN" b="1" i="1">
                <a:solidFill>
                  <a:srgbClr val="6600FF"/>
                </a:solidFill>
                <a:latin typeface="Times New Roman" panose="02020603050405020304" pitchFamily="18" charset="0"/>
              </a:rPr>
              <a:t>f</a:t>
            </a:r>
            <a:r>
              <a:rPr lang="zh-CN" altLang="en-US" b="1">
                <a:latin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7200" name="Object 32"/>
          <p:cNvGraphicFramePr>
            <a:graphicFrameLocks noChangeAspect="1"/>
          </p:cNvGraphicFramePr>
          <p:nvPr/>
        </p:nvGraphicFramePr>
        <p:xfrm>
          <a:off x="2489200" y="2917825"/>
          <a:ext cx="19859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70" name="Equation" r:id="rId5" imgW="1942920" imgH="774360" progId="Equation.3">
                  <p:embed/>
                </p:oleObj>
              </mc:Choice>
              <mc:Fallback>
                <p:oleObj name="Equation" r:id="rId5" imgW="1942920" imgH="774360" progId="Equation.3">
                  <p:embed/>
                  <p:pic>
                    <p:nvPicPr>
                      <p:cNvPr id="720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2917825"/>
                        <a:ext cx="19859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6" name="Line 33"/>
          <p:cNvSpPr>
            <a:spLocks noChangeShapeType="1"/>
          </p:cNvSpPr>
          <p:nvPr/>
        </p:nvSpPr>
        <p:spPr bwMode="auto">
          <a:xfrm>
            <a:off x="6134100" y="2057400"/>
            <a:ext cx="7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7" name="Line 34"/>
          <p:cNvSpPr>
            <a:spLocks noChangeShapeType="1"/>
          </p:cNvSpPr>
          <p:nvPr/>
        </p:nvSpPr>
        <p:spPr bwMode="auto">
          <a:xfrm>
            <a:off x="6134100" y="3581400"/>
            <a:ext cx="7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8" name="Text Box 35"/>
          <p:cNvSpPr txBox="1">
            <a:spLocks noChangeArrowheads="1"/>
          </p:cNvSpPr>
          <p:nvPr/>
        </p:nvSpPr>
        <p:spPr bwMode="auto">
          <a:xfrm>
            <a:off x="5522913" y="3252788"/>
            <a:ext cx="5905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sz="2200" b="1" i="1">
                <a:solidFill>
                  <a:srgbClr val="6600FF"/>
                </a:solidFill>
                <a:latin typeface="Times New Roman" panose="02020603050405020304" pitchFamily="18" charset="0"/>
              </a:rPr>
              <a:t>–I</a:t>
            </a:r>
            <a:r>
              <a: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rPr>
              <a:t>m</a:t>
            </a:r>
            <a:endParaRPr lang="en-US" altLang="zh-CN" sz="2200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9" name="Rectangle 36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547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100" name="Rectangle 37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547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101" name="Rectangle 38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4547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208" name="Text Box 40"/>
          <p:cNvSpPr txBox="1">
            <a:spLocks noChangeArrowheads="1"/>
          </p:cNvSpPr>
          <p:nvPr/>
        </p:nvSpPr>
        <p:spPr bwMode="auto">
          <a:xfrm>
            <a:off x="1160463" y="5837238"/>
            <a:ext cx="6535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Times New Roman" panose="02020603050405020304" pitchFamily="18" charset="0"/>
              </a:rPr>
              <a:t> </a:t>
            </a:r>
            <a:r>
              <a:rPr lang="zh-CN" altLang="en-US" b="1" i="1">
                <a:latin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zh-CN" altLang="en-US" b="1" i="1">
                <a:latin typeface="Times New Roman" panose="02020603050405020304" pitchFamily="18" charset="0"/>
              </a:rPr>
              <a:t> </a:t>
            </a:r>
            <a:r>
              <a:rPr lang="en-US" altLang="zh-CN" b="1" i="1">
                <a:latin typeface="Times New Roman" panose="02020603050405020304" pitchFamily="18" charset="0"/>
              </a:rPr>
              <a:t>= </a:t>
            </a:r>
            <a:r>
              <a:rPr lang="en-US" altLang="zh-CN" b="1">
                <a:latin typeface="Times New Roman" panose="02020603050405020304" pitchFamily="18" charset="0"/>
              </a:rPr>
              <a:t>2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b="1" i="1">
                <a:latin typeface="Times New Roman" panose="02020603050405020304" pitchFamily="18" charset="0"/>
              </a:rPr>
              <a:t>f </a:t>
            </a:r>
            <a:r>
              <a:rPr lang="en-US" altLang="zh-CN" b="1">
                <a:latin typeface="Times New Roman" panose="02020603050405020304" pitchFamily="18" charset="0"/>
              </a:rPr>
              <a:t>= 2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 3.14  50 </a:t>
            </a:r>
            <a:r>
              <a:rPr lang="en-US" altLang="zh-CN" b="1">
                <a:latin typeface="Times New Roman" panose="02020603050405020304" pitchFamily="18" charset="0"/>
              </a:rPr>
              <a:t>rad/s </a:t>
            </a:r>
            <a:r>
              <a:rPr lang="en-US" altLang="zh-CN" b="1">
                <a:latin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b="1">
                <a:latin typeface="Times New Roman" panose="02020603050405020304" pitchFamily="18" charset="0"/>
              </a:rPr>
              <a:t>314 rad/s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261989"/>
              </p:ext>
            </p:extLst>
          </p:nvPr>
        </p:nvGraphicFramePr>
        <p:xfrm>
          <a:off x="3347864" y="5046663"/>
          <a:ext cx="1627186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71" name="Equation" r:id="rId7" imgW="952200" imgH="419040" progId="Equation.DSMT4">
                  <p:embed/>
                </p:oleObj>
              </mc:Choice>
              <mc:Fallback>
                <p:oleObj name="Equation" r:id="rId7" imgW="9522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7864" y="5046663"/>
                        <a:ext cx="1627186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666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177" grpId="0" autoUpdateAnimBg="0"/>
      <p:bldP spid="7178" grpId="0" autoUpdateAnimBg="0"/>
      <p:bldP spid="7183" grpId="0" autoUpdateAnimBg="0"/>
      <p:bldP spid="7184" grpId="0" autoUpdateAnimBg="0"/>
      <p:bldP spid="7199" grpId="0" autoUpdateAnimBg="0"/>
      <p:bldP spid="720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03873" y="5093997"/>
            <a:ext cx="5340350" cy="149439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77" name="Text Box 3"/>
          <p:cNvSpPr txBox="1">
            <a:spLocks noChangeArrowheads="1"/>
          </p:cNvSpPr>
          <p:nvPr/>
        </p:nvSpPr>
        <p:spPr bwMode="auto">
          <a:xfrm rot="19571835">
            <a:off x="577285" y="580555"/>
            <a:ext cx="901700" cy="519113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思考</a:t>
            </a:r>
            <a:endParaRPr kumimoji="1" lang="zh-CN" altLang="en-US" sz="3600" b="1" dirty="0">
              <a:solidFill>
                <a:srgbClr val="000099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2778" name="Text Box 4"/>
          <p:cNvSpPr txBox="1">
            <a:spLocks noChangeArrowheads="1"/>
          </p:cNvSpPr>
          <p:nvPr/>
        </p:nvSpPr>
        <p:spPr bwMode="auto">
          <a:xfrm>
            <a:off x="914400" y="76200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1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        下列各图中给定的电路电流、阻抗是否正确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？</a:t>
            </a:r>
          </a:p>
        </p:txBody>
      </p:sp>
      <p:sp>
        <p:nvSpPr>
          <p:cNvPr id="77829" name="Line 5"/>
          <p:cNvSpPr>
            <a:spLocks noChangeShapeType="1"/>
          </p:cNvSpPr>
          <p:nvPr/>
        </p:nvSpPr>
        <p:spPr bwMode="auto">
          <a:xfrm>
            <a:off x="4572000" y="1447800"/>
            <a:ext cx="0" cy="3124200"/>
          </a:xfrm>
          <a:prstGeom prst="line">
            <a:avLst/>
          </a:prstGeom>
          <a:noFill/>
          <a:ln w="38100">
            <a:solidFill>
              <a:srgbClr val="00CC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186423" y="5140324"/>
            <a:ext cx="5181600" cy="1430338"/>
            <a:chOff x="480" y="3024"/>
            <a:chExt cx="3264" cy="901"/>
          </a:xfrm>
        </p:grpSpPr>
        <p:graphicFrame>
          <p:nvGraphicFramePr>
            <p:cNvPr id="32775" name="Object 7"/>
            <p:cNvGraphicFramePr>
              <a:graphicFrameLocks noChangeAspect="1"/>
            </p:cNvGraphicFramePr>
            <p:nvPr/>
          </p:nvGraphicFramePr>
          <p:xfrm>
            <a:off x="960" y="3312"/>
            <a:ext cx="1432" cy="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36" name="公式" r:id="rId3" imgW="990360" imgH="444240" progId="Equation.3">
                    <p:embed/>
                  </p:oleObj>
                </mc:Choice>
                <mc:Fallback>
                  <p:oleObj name="公式" r:id="rId3" imgW="990360" imgH="444240" progId="Equation.3">
                    <p:embed/>
                    <p:pic>
                      <p:nvPicPr>
                        <p:cNvPr id="3277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312"/>
                          <a:ext cx="1432" cy="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854" name="Group 8"/>
            <p:cNvGrpSpPr>
              <a:grpSpLocks/>
            </p:cNvGrpSpPr>
            <p:nvPr/>
          </p:nvGrpSpPr>
          <p:grpSpPr bwMode="auto">
            <a:xfrm>
              <a:off x="480" y="3024"/>
              <a:ext cx="3264" cy="704"/>
              <a:chOff x="480" y="3024"/>
              <a:chExt cx="3264" cy="704"/>
            </a:xfrm>
          </p:grpSpPr>
          <p:sp>
            <p:nvSpPr>
              <p:cNvPr id="32855" name="Text Box 9"/>
              <p:cNvSpPr txBox="1">
                <a:spLocks noChangeArrowheads="1"/>
              </p:cNvSpPr>
              <p:nvPr/>
            </p:nvSpPr>
            <p:spPr bwMode="auto">
              <a:xfrm>
                <a:off x="480" y="3024"/>
                <a:ext cx="326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两个阻抗并联时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,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在什么情况下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:</a:t>
                </a:r>
              </a:p>
            </p:txBody>
          </p:sp>
          <p:sp>
            <p:nvSpPr>
              <p:cNvPr id="32856" name="Text Box 10"/>
              <p:cNvSpPr txBox="1">
                <a:spLocks noChangeArrowheads="1"/>
              </p:cNvSpPr>
              <p:nvPr/>
            </p:nvSpPr>
            <p:spPr bwMode="auto">
              <a:xfrm>
                <a:off x="2464" y="3401"/>
                <a:ext cx="81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成立。</a:t>
                </a:r>
              </a:p>
            </p:txBody>
          </p:sp>
        </p:grp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143000" y="4267200"/>
            <a:ext cx="3124200" cy="652463"/>
            <a:chOff x="732" y="2586"/>
            <a:chExt cx="1968" cy="411"/>
          </a:xfrm>
        </p:grpSpPr>
        <p:grpSp>
          <p:nvGrpSpPr>
            <p:cNvPr id="32851" name="Group 12"/>
            <p:cNvGrpSpPr>
              <a:grpSpLocks/>
            </p:cNvGrpSpPr>
            <p:nvPr/>
          </p:nvGrpSpPr>
          <p:grpSpPr bwMode="auto">
            <a:xfrm>
              <a:off x="732" y="2586"/>
              <a:ext cx="1968" cy="411"/>
              <a:chOff x="672" y="3168"/>
              <a:chExt cx="1968" cy="411"/>
            </a:xfrm>
          </p:grpSpPr>
          <p:graphicFrame>
            <p:nvGraphicFramePr>
              <p:cNvPr id="32774" name="Object 13"/>
              <p:cNvGraphicFramePr>
                <a:graphicFrameLocks noChangeAspect="1"/>
              </p:cNvGraphicFramePr>
              <p:nvPr/>
            </p:nvGraphicFramePr>
            <p:xfrm>
              <a:off x="672" y="3168"/>
              <a:ext cx="864" cy="4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037" name="公式" r:id="rId5" imgW="545760" imgH="253800" progId="Equation.3">
                      <p:embed/>
                    </p:oleObj>
                  </mc:Choice>
                  <mc:Fallback>
                    <p:oleObj name="公式" r:id="rId5" imgW="545760" imgH="253800" progId="Equation.3">
                      <p:embed/>
                      <p:pic>
                        <p:nvPicPr>
                          <p:cNvPr id="32774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2" y="3168"/>
                            <a:ext cx="864" cy="4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853" name="Text Box 14"/>
              <p:cNvSpPr txBox="1">
                <a:spLocks noChangeArrowheads="1"/>
              </p:cNvSpPr>
              <p:nvPr/>
            </p:nvSpPr>
            <p:spPr bwMode="auto">
              <a:xfrm>
                <a:off x="1728" y="3168"/>
                <a:ext cx="91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8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zh-CN" sz="28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=8A</a:t>
                </a:r>
              </a:p>
            </p:txBody>
          </p:sp>
        </p:grpSp>
        <p:sp>
          <p:nvSpPr>
            <p:cNvPr id="32852" name="Text Box 15"/>
            <p:cNvSpPr txBox="1">
              <a:spLocks noChangeArrowheads="1"/>
            </p:cNvSpPr>
            <p:nvPr/>
          </p:nvSpPr>
          <p:spPr bwMode="auto">
            <a:xfrm>
              <a:off x="2352" y="2592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?</a:t>
              </a: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486400" y="4267200"/>
            <a:ext cx="2895600" cy="652463"/>
            <a:chOff x="3456" y="2688"/>
            <a:chExt cx="1824" cy="411"/>
          </a:xfrm>
        </p:grpSpPr>
        <p:grpSp>
          <p:nvGrpSpPr>
            <p:cNvPr id="32848" name="Group 17"/>
            <p:cNvGrpSpPr>
              <a:grpSpLocks/>
            </p:cNvGrpSpPr>
            <p:nvPr/>
          </p:nvGrpSpPr>
          <p:grpSpPr bwMode="auto">
            <a:xfrm>
              <a:off x="3456" y="2688"/>
              <a:ext cx="1824" cy="411"/>
              <a:chOff x="3504" y="2784"/>
              <a:chExt cx="1824" cy="411"/>
            </a:xfrm>
          </p:grpSpPr>
          <p:graphicFrame>
            <p:nvGraphicFramePr>
              <p:cNvPr id="32773" name="Object 18"/>
              <p:cNvGraphicFramePr>
                <a:graphicFrameLocks noChangeAspect="1"/>
              </p:cNvGraphicFramePr>
              <p:nvPr/>
            </p:nvGraphicFramePr>
            <p:xfrm>
              <a:off x="3504" y="2784"/>
              <a:ext cx="864" cy="4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7038" name="公式" r:id="rId7" imgW="545760" imgH="253800" progId="Equation.3">
                      <p:embed/>
                    </p:oleObj>
                  </mc:Choice>
                  <mc:Fallback>
                    <p:oleObj name="公式" r:id="rId7" imgW="545760" imgH="253800" progId="Equation.3">
                      <p:embed/>
                      <p:pic>
                        <p:nvPicPr>
                          <p:cNvPr id="32773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2784"/>
                            <a:ext cx="864" cy="4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850" name="Text Box 19"/>
              <p:cNvSpPr txBox="1">
                <a:spLocks noChangeArrowheads="1"/>
              </p:cNvSpPr>
              <p:nvPr/>
            </p:nvSpPr>
            <p:spPr bwMode="auto">
              <a:xfrm>
                <a:off x="4416" y="2784"/>
                <a:ext cx="91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800" b="1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zh-CN" sz="28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=8A</a:t>
                </a:r>
              </a:p>
            </p:txBody>
          </p:sp>
        </p:grpSp>
        <p:sp>
          <p:nvSpPr>
            <p:cNvPr id="32849" name="Text Box 20"/>
            <p:cNvSpPr txBox="1">
              <a:spLocks noChangeArrowheads="1"/>
            </p:cNvSpPr>
            <p:nvPr/>
          </p:nvSpPr>
          <p:spPr bwMode="auto">
            <a:xfrm>
              <a:off x="4944" y="2688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?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1447800" y="1371600"/>
            <a:ext cx="2152650" cy="2795588"/>
            <a:chOff x="912" y="864"/>
            <a:chExt cx="1356" cy="1761"/>
          </a:xfrm>
        </p:grpSpPr>
        <p:sp>
          <p:nvSpPr>
            <p:cNvPr id="32816" name="Text Box 22"/>
            <p:cNvSpPr txBox="1">
              <a:spLocks noChangeArrowheads="1"/>
            </p:cNvSpPr>
            <p:nvPr/>
          </p:nvSpPr>
          <p:spPr bwMode="auto">
            <a:xfrm>
              <a:off x="1356" y="2298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2817" name="Text Box 23"/>
            <p:cNvSpPr txBox="1">
              <a:spLocks noChangeArrowheads="1"/>
            </p:cNvSpPr>
            <p:nvPr/>
          </p:nvSpPr>
          <p:spPr bwMode="auto">
            <a:xfrm>
              <a:off x="1095" y="1367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</a:rPr>
                <a:t>4</a:t>
              </a:r>
              <a:r>
                <a:rPr kumimoji="1" lang="en-US" altLang="zh-CN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2818" name="Text Box 24"/>
            <p:cNvSpPr txBox="1">
              <a:spLocks noChangeArrowheads="1"/>
            </p:cNvSpPr>
            <p:nvPr/>
          </p:nvSpPr>
          <p:spPr bwMode="auto">
            <a:xfrm>
              <a:off x="1110" y="1895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</a:rPr>
                <a:t>4 </a:t>
              </a:r>
              <a:r>
                <a:rPr kumimoji="1" lang="zh-CN" altLang="zh-CN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32819" name="Line 25"/>
            <p:cNvSpPr>
              <a:spLocks noChangeShapeType="1"/>
            </p:cNvSpPr>
            <p:nvPr/>
          </p:nvSpPr>
          <p:spPr bwMode="auto">
            <a:xfrm>
              <a:off x="966" y="1103"/>
              <a:ext cx="117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0" name="Line 26"/>
            <p:cNvSpPr>
              <a:spLocks noChangeShapeType="1"/>
            </p:cNvSpPr>
            <p:nvPr/>
          </p:nvSpPr>
          <p:spPr bwMode="auto">
            <a:xfrm flipV="1">
              <a:off x="2124" y="1109"/>
              <a:ext cx="0" cy="27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821" name="Group 27"/>
            <p:cNvGrpSpPr>
              <a:grpSpLocks/>
            </p:cNvGrpSpPr>
            <p:nvPr/>
          </p:nvGrpSpPr>
          <p:grpSpPr bwMode="auto">
            <a:xfrm>
              <a:off x="2124" y="1770"/>
              <a:ext cx="60" cy="474"/>
              <a:chOff x="4746" y="3198"/>
              <a:chExt cx="105" cy="612"/>
            </a:xfrm>
          </p:grpSpPr>
          <p:sp>
            <p:nvSpPr>
              <p:cNvPr id="32844" name="AutoShape 28"/>
              <p:cNvSpPr>
                <a:spLocks noChangeArrowheads="1"/>
              </p:cNvSpPr>
              <p:nvPr/>
            </p:nvSpPr>
            <p:spPr bwMode="auto">
              <a:xfrm flipH="1">
                <a:off x="4746" y="3360"/>
                <a:ext cx="93" cy="172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45" name="AutoShape 29"/>
              <p:cNvSpPr>
                <a:spLocks noChangeArrowheads="1"/>
              </p:cNvSpPr>
              <p:nvPr/>
            </p:nvSpPr>
            <p:spPr bwMode="auto">
              <a:xfrm flipH="1">
                <a:off x="4747" y="3198"/>
                <a:ext cx="93" cy="172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46" name="AutoShape 30"/>
              <p:cNvSpPr>
                <a:spLocks noChangeArrowheads="1"/>
              </p:cNvSpPr>
              <p:nvPr/>
            </p:nvSpPr>
            <p:spPr bwMode="auto">
              <a:xfrm flipH="1">
                <a:off x="4758" y="3542"/>
                <a:ext cx="93" cy="172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47" name="Line 31"/>
              <p:cNvSpPr>
                <a:spLocks noChangeShapeType="1"/>
              </p:cNvSpPr>
              <p:nvPr/>
            </p:nvSpPr>
            <p:spPr bwMode="auto">
              <a:xfrm>
                <a:off x="4758" y="3708"/>
                <a:ext cx="0" cy="102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2822" name="Line 32"/>
            <p:cNvSpPr>
              <a:spLocks noChangeShapeType="1"/>
            </p:cNvSpPr>
            <p:nvPr/>
          </p:nvSpPr>
          <p:spPr bwMode="auto">
            <a:xfrm flipH="1">
              <a:off x="966" y="2250"/>
              <a:ext cx="115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3" name="Oval 33"/>
            <p:cNvSpPr>
              <a:spLocks noChangeArrowheads="1"/>
            </p:cNvSpPr>
            <p:nvPr/>
          </p:nvSpPr>
          <p:spPr bwMode="auto">
            <a:xfrm>
              <a:off x="921" y="2226"/>
              <a:ext cx="47" cy="4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824" name="Oval 34"/>
            <p:cNvSpPr>
              <a:spLocks noChangeArrowheads="1"/>
            </p:cNvSpPr>
            <p:nvPr/>
          </p:nvSpPr>
          <p:spPr bwMode="auto">
            <a:xfrm>
              <a:off x="912" y="1079"/>
              <a:ext cx="47" cy="4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825" name="Oval 35"/>
            <p:cNvSpPr>
              <a:spLocks noChangeArrowheads="1"/>
            </p:cNvSpPr>
            <p:nvPr/>
          </p:nvSpPr>
          <p:spPr bwMode="auto">
            <a:xfrm>
              <a:off x="1548" y="2224"/>
              <a:ext cx="47" cy="4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826" name="Oval 36"/>
            <p:cNvSpPr>
              <a:spLocks noChangeArrowheads="1"/>
            </p:cNvSpPr>
            <p:nvPr/>
          </p:nvSpPr>
          <p:spPr bwMode="auto">
            <a:xfrm>
              <a:off x="1548" y="1075"/>
              <a:ext cx="47" cy="4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827" name="Text Box 37"/>
            <p:cNvSpPr txBox="1">
              <a:spLocks noChangeArrowheads="1"/>
            </p:cNvSpPr>
            <p:nvPr/>
          </p:nvSpPr>
          <p:spPr bwMode="auto">
            <a:xfrm>
              <a:off x="1686" y="1367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</a:rPr>
                <a:t>4</a:t>
              </a:r>
              <a:r>
                <a:rPr kumimoji="1" lang="en-US" altLang="zh-CN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2828" name="Text Box 38"/>
            <p:cNvSpPr txBox="1">
              <a:spLocks noChangeArrowheads="1"/>
            </p:cNvSpPr>
            <p:nvPr/>
          </p:nvSpPr>
          <p:spPr bwMode="auto">
            <a:xfrm>
              <a:off x="1734" y="1847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</a:rPr>
                <a:t>4 </a:t>
              </a:r>
              <a:r>
                <a:rPr kumimoji="1" lang="zh-CN" altLang="zh-CN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grpSp>
          <p:nvGrpSpPr>
            <p:cNvPr id="32829" name="Group 39"/>
            <p:cNvGrpSpPr>
              <a:grpSpLocks/>
            </p:cNvGrpSpPr>
            <p:nvPr/>
          </p:nvGrpSpPr>
          <p:grpSpPr bwMode="auto">
            <a:xfrm>
              <a:off x="1980" y="1386"/>
              <a:ext cx="288" cy="288"/>
              <a:chOff x="3120" y="1920"/>
              <a:chExt cx="288" cy="288"/>
            </a:xfrm>
          </p:grpSpPr>
          <p:sp>
            <p:nvSpPr>
              <p:cNvPr id="32842" name="Oval 40"/>
              <p:cNvSpPr>
                <a:spLocks noChangeArrowheads="1"/>
              </p:cNvSpPr>
              <p:nvPr/>
            </p:nvSpPr>
            <p:spPr bwMode="auto">
              <a:xfrm>
                <a:off x="3120" y="1920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43" name="Text Box 41"/>
              <p:cNvSpPr txBox="1">
                <a:spLocks noChangeArrowheads="1"/>
              </p:cNvSpPr>
              <p:nvPr/>
            </p:nvSpPr>
            <p:spPr bwMode="auto">
              <a:xfrm>
                <a:off x="3120" y="1920"/>
                <a:ext cx="2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kumimoji="1" lang="en-US" altLang="zh-CN" sz="2000" b="1" baseline="-25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2000" b="1">
                  <a:latin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32772" name="Object 42"/>
            <p:cNvGraphicFramePr>
              <a:graphicFrameLocks noChangeAspect="1"/>
            </p:cNvGraphicFramePr>
            <p:nvPr/>
          </p:nvGraphicFramePr>
          <p:xfrm>
            <a:off x="1440" y="864"/>
            <a:ext cx="15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39" name="公式" r:id="rId9" imgW="126720" imgH="190440" progId="Equation.3">
                    <p:embed/>
                  </p:oleObj>
                </mc:Choice>
                <mc:Fallback>
                  <p:oleObj name="公式" r:id="rId9" imgW="126720" imgH="190440" progId="Equation.3">
                    <p:embed/>
                    <p:pic>
                      <p:nvPicPr>
                        <p:cNvPr id="32772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864"/>
                          <a:ext cx="15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30" name="Line 43"/>
            <p:cNvSpPr>
              <a:spLocks noChangeShapeType="1"/>
            </p:cNvSpPr>
            <p:nvPr/>
          </p:nvSpPr>
          <p:spPr bwMode="auto">
            <a:xfrm flipV="1">
              <a:off x="2124" y="1674"/>
              <a:ext cx="0" cy="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831" name="Group 44"/>
            <p:cNvGrpSpPr>
              <a:grpSpLocks/>
            </p:cNvGrpSpPr>
            <p:nvPr/>
          </p:nvGrpSpPr>
          <p:grpSpPr bwMode="auto">
            <a:xfrm>
              <a:off x="1428" y="1397"/>
              <a:ext cx="288" cy="288"/>
              <a:chOff x="3120" y="1920"/>
              <a:chExt cx="288" cy="288"/>
            </a:xfrm>
          </p:grpSpPr>
          <p:sp>
            <p:nvSpPr>
              <p:cNvPr id="32840" name="Oval 45"/>
              <p:cNvSpPr>
                <a:spLocks noChangeArrowheads="1"/>
              </p:cNvSpPr>
              <p:nvPr/>
            </p:nvSpPr>
            <p:spPr bwMode="auto">
              <a:xfrm>
                <a:off x="3120" y="1920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41" name="Text Box 46"/>
              <p:cNvSpPr txBox="1">
                <a:spLocks noChangeArrowheads="1"/>
              </p:cNvSpPr>
              <p:nvPr/>
            </p:nvSpPr>
            <p:spPr bwMode="auto">
              <a:xfrm>
                <a:off x="3120" y="1920"/>
                <a:ext cx="2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kumimoji="1" lang="en-US" altLang="zh-CN" sz="2000" b="1" baseline="-25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0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2832" name="Line 47"/>
            <p:cNvSpPr>
              <a:spLocks noChangeShapeType="1"/>
            </p:cNvSpPr>
            <p:nvPr/>
          </p:nvSpPr>
          <p:spPr bwMode="auto">
            <a:xfrm flipV="1">
              <a:off x="1572" y="1120"/>
              <a:ext cx="0" cy="27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833" name="Group 48"/>
            <p:cNvGrpSpPr>
              <a:grpSpLocks/>
            </p:cNvGrpSpPr>
            <p:nvPr/>
          </p:nvGrpSpPr>
          <p:grpSpPr bwMode="auto">
            <a:xfrm>
              <a:off x="1572" y="1781"/>
              <a:ext cx="60" cy="474"/>
              <a:chOff x="4746" y="3198"/>
              <a:chExt cx="105" cy="612"/>
            </a:xfrm>
          </p:grpSpPr>
          <p:sp>
            <p:nvSpPr>
              <p:cNvPr id="32836" name="AutoShape 49"/>
              <p:cNvSpPr>
                <a:spLocks noChangeArrowheads="1"/>
              </p:cNvSpPr>
              <p:nvPr/>
            </p:nvSpPr>
            <p:spPr bwMode="auto">
              <a:xfrm flipH="1">
                <a:off x="4746" y="3360"/>
                <a:ext cx="93" cy="172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37" name="AutoShape 50"/>
              <p:cNvSpPr>
                <a:spLocks noChangeArrowheads="1"/>
              </p:cNvSpPr>
              <p:nvPr/>
            </p:nvSpPr>
            <p:spPr bwMode="auto">
              <a:xfrm flipH="1">
                <a:off x="4747" y="3198"/>
                <a:ext cx="93" cy="172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38" name="AutoShape 51"/>
              <p:cNvSpPr>
                <a:spLocks noChangeArrowheads="1"/>
              </p:cNvSpPr>
              <p:nvPr/>
            </p:nvSpPr>
            <p:spPr bwMode="auto">
              <a:xfrm flipH="1">
                <a:off x="4758" y="3542"/>
                <a:ext cx="93" cy="172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39" name="Line 52"/>
              <p:cNvSpPr>
                <a:spLocks noChangeShapeType="1"/>
              </p:cNvSpPr>
              <p:nvPr/>
            </p:nvSpPr>
            <p:spPr bwMode="auto">
              <a:xfrm>
                <a:off x="4758" y="3708"/>
                <a:ext cx="0" cy="102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2834" name="Line 53"/>
            <p:cNvSpPr>
              <a:spLocks noChangeShapeType="1"/>
            </p:cNvSpPr>
            <p:nvPr/>
          </p:nvSpPr>
          <p:spPr bwMode="auto">
            <a:xfrm flipV="1">
              <a:off x="1572" y="1685"/>
              <a:ext cx="0" cy="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35" name="Line 54"/>
            <p:cNvSpPr>
              <a:spLocks noChangeShapeType="1"/>
            </p:cNvSpPr>
            <p:nvPr/>
          </p:nvSpPr>
          <p:spPr bwMode="auto">
            <a:xfrm>
              <a:off x="1104" y="1056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Group 55"/>
          <p:cNvGrpSpPr>
            <a:grpSpLocks/>
          </p:cNvGrpSpPr>
          <p:nvPr/>
        </p:nvGrpSpPr>
        <p:grpSpPr bwMode="auto">
          <a:xfrm>
            <a:off x="5486400" y="1447800"/>
            <a:ext cx="2152650" cy="2795588"/>
            <a:chOff x="3456" y="912"/>
            <a:chExt cx="1356" cy="1761"/>
          </a:xfrm>
        </p:grpSpPr>
        <p:sp>
          <p:nvSpPr>
            <p:cNvPr id="32787" name="Rectangle 56"/>
            <p:cNvSpPr>
              <a:spLocks noChangeArrowheads="1"/>
            </p:cNvSpPr>
            <p:nvPr/>
          </p:nvSpPr>
          <p:spPr bwMode="auto">
            <a:xfrm>
              <a:off x="4080" y="1872"/>
              <a:ext cx="98" cy="20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788" name="Text Box 57"/>
            <p:cNvSpPr txBox="1">
              <a:spLocks noChangeArrowheads="1"/>
            </p:cNvSpPr>
            <p:nvPr/>
          </p:nvSpPr>
          <p:spPr bwMode="auto">
            <a:xfrm>
              <a:off x="3900" y="2346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2789" name="Text Box 58"/>
            <p:cNvSpPr txBox="1">
              <a:spLocks noChangeArrowheads="1"/>
            </p:cNvSpPr>
            <p:nvPr/>
          </p:nvSpPr>
          <p:spPr bwMode="auto">
            <a:xfrm>
              <a:off x="3639" y="1415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</a:rPr>
                <a:t>4</a:t>
              </a:r>
              <a:r>
                <a:rPr kumimoji="1" lang="en-US" altLang="zh-CN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2790" name="Text Box 59"/>
            <p:cNvSpPr txBox="1">
              <a:spLocks noChangeArrowheads="1"/>
            </p:cNvSpPr>
            <p:nvPr/>
          </p:nvSpPr>
          <p:spPr bwMode="auto">
            <a:xfrm>
              <a:off x="3654" y="1943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</a:rPr>
                <a:t>4 </a:t>
              </a:r>
              <a:r>
                <a:rPr kumimoji="1" lang="zh-CN" altLang="zh-CN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32791" name="Line 60"/>
            <p:cNvSpPr>
              <a:spLocks noChangeShapeType="1"/>
            </p:cNvSpPr>
            <p:nvPr/>
          </p:nvSpPr>
          <p:spPr bwMode="auto">
            <a:xfrm>
              <a:off x="3510" y="1151"/>
              <a:ext cx="117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92" name="Line 61"/>
            <p:cNvSpPr>
              <a:spLocks noChangeShapeType="1"/>
            </p:cNvSpPr>
            <p:nvPr/>
          </p:nvSpPr>
          <p:spPr bwMode="auto">
            <a:xfrm flipV="1">
              <a:off x="4668" y="1157"/>
              <a:ext cx="0" cy="27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793" name="Group 62"/>
            <p:cNvGrpSpPr>
              <a:grpSpLocks/>
            </p:cNvGrpSpPr>
            <p:nvPr/>
          </p:nvGrpSpPr>
          <p:grpSpPr bwMode="auto">
            <a:xfrm>
              <a:off x="4668" y="1818"/>
              <a:ext cx="60" cy="474"/>
              <a:chOff x="4746" y="3198"/>
              <a:chExt cx="105" cy="612"/>
            </a:xfrm>
          </p:grpSpPr>
          <p:sp>
            <p:nvSpPr>
              <p:cNvPr id="32812" name="AutoShape 63"/>
              <p:cNvSpPr>
                <a:spLocks noChangeArrowheads="1"/>
              </p:cNvSpPr>
              <p:nvPr/>
            </p:nvSpPr>
            <p:spPr bwMode="auto">
              <a:xfrm flipH="1">
                <a:off x="4746" y="3360"/>
                <a:ext cx="93" cy="172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13" name="AutoShape 64"/>
              <p:cNvSpPr>
                <a:spLocks noChangeArrowheads="1"/>
              </p:cNvSpPr>
              <p:nvPr/>
            </p:nvSpPr>
            <p:spPr bwMode="auto">
              <a:xfrm flipH="1">
                <a:off x="4747" y="3198"/>
                <a:ext cx="93" cy="172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14" name="AutoShape 65"/>
              <p:cNvSpPr>
                <a:spLocks noChangeArrowheads="1"/>
              </p:cNvSpPr>
              <p:nvPr/>
            </p:nvSpPr>
            <p:spPr bwMode="auto">
              <a:xfrm flipH="1">
                <a:off x="4758" y="3542"/>
                <a:ext cx="93" cy="172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15" name="Line 66"/>
              <p:cNvSpPr>
                <a:spLocks noChangeShapeType="1"/>
              </p:cNvSpPr>
              <p:nvPr/>
            </p:nvSpPr>
            <p:spPr bwMode="auto">
              <a:xfrm>
                <a:off x="4758" y="3708"/>
                <a:ext cx="0" cy="102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2794" name="Line 67"/>
            <p:cNvSpPr>
              <a:spLocks noChangeShapeType="1"/>
            </p:cNvSpPr>
            <p:nvPr/>
          </p:nvSpPr>
          <p:spPr bwMode="auto">
            <a:xfrm flipH="1">
              <a:off x="3510" y="2298"/>
              <a:ext cx="115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95" name="Oval 68"/>
            <p:cNvSpPr>
              <a:spLocks noChangeArrowheads="1"/>
            </p:cNvSpPr>
            <p:nvPr/>
          </p:nvSpPr>
          <p:spPr bwMode="auto">
            <a:xfrm>
              <a:off x="3465" y="2274"/>
              <a:ext cx="47" cy="4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796" name="Oval 69"/>
            <p:cNvSpPr>
              <a:spLocks noChangeArrowheads="1"/>
            </p:cNvSpPr>
            <p:nvPr/>
          </p:nvSpPr>
          <p:spPr bwMode="auto">
            <a:xfrm>
              <a:off x="3456" y="1127"/>
              <a:ext cx="47" cy="4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797" name="Oval 70"/>
            <p:cNvSpPr>
              <a:spLocks noChangeArrowheads="1"/>
            </p:cNvSpPr>
            <p:nvPr/>
          </p:nvSpPr>
          <p:spPr bwMode="auto">
            <a:xfrm>
              <a:off x="4114" y="2272"/>
              <a:ext cx="47" cy="4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798" name="Oval 71"/>
            <p:cNvSpPr>
              <a:spLocks noChangeArrowheads="1"/>
            </p:cNvSpPr>
            <p:nvPr/>
          </p:nvSpPr>
          <p:spPr bwMode="auto">
            <a:xfrm>
              <a:off x="4092" y="1123"/>
              <a:ext cx="47" cy="4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799" name="Text Box 72"/>
            <p:cNvSpPr txBox="1">
              <a:spLocks noChangeArrowheads="1"/>
            </p:cNvSpPr>
            <p:nvPr/>
          </p:nvSpPr>
          <p:spPr bwMode="auto">
            <a:xfrm>
              <a:off x="4230" y="1415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</a:rPr>
                <a:t>4</a:t>
              </a:r>
              <a:r>
                <a:rPr kumimoji="1" lang="en-US" altLang="zh-CN" b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2800" name="Text Box 73"/>
            <p:cNvSpPr txBox="1">
              <a:spLocks noChangeArrowheads="1"/>
            </p:cNvSpPr>
            <p:nvPr/>
          </p:nvSpPr>
          <p:spPr bwMode="auto">
            <a:xfrm>
              <a:off x="4278" y="1895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kumimoji="1" lang="zh-CN" altLang="zh-CN" b="1">
                  <a:latin typeface="Times New Roman" panose="02020603050405020304" pitchFamily="18" charset="0"/>
                </a:rPr>
                <a:t>4 </a:t>
              </a:r>
              <a:r>
                <a:rPr kumimoji="1" lang="zh-CN" altLang="zh-CN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grpSp>
          <p:nvGrpSpPr>
            <p:cNvPr id="32801" name="Group 74"/>
            <p:cNvGrpSpPr>
              <a:grpSpLocks/>
            </p:cNvGrpSpPr>
            <p:nvPr/>
          </p:nvGrpSpPr>
          <p:grpSpPr bwMode="auto">
            <a:xfrm>
              <a:off x="4524" y="1434"/>
              <a:ext cx="288" cy="288"/>
              <a:chOff x="3120" y="1920"/>
              <a:chExt cx="288" cy="288"/>
            </a:xfrm>
          </p:grpSpPr>
          <p:sp>
            <p:nvSpPr>
              <p:cNvPr id="32810" name="Oval 75"/>
              <p:cNvSpPr>
                <a:spLocks noChangeArrowheads="1"/>
              </p:cNvSpPr>
              <p:nvPr/>
            </p:nvSpPr>
            <p:spPr bwMode="auto">
              <a:xfrm>
                <a:off x="3120" y="1920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11" name="Text Box 76"/>
              <p:cNvSpPr txBox="1">
                <a:spLocks noChangeArrowheads="1"/>
              </p:cNvSpPr>
              <p:nvPr/>
            </p:nvSpPr>
            <p:spPr bwMode="auto">
              <a:xfrm>
                <a:off x="3120" y="1920"/>
                <a:ext cx="2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kumimoji="1" lang="en-US" altLang="zh-CN" sz="2000" b="1" baseline="-25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2000" b="1">
                  <a:latin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32771" name="Object 77"/>
            <p:cNvGraphicFramePr>
              <a:graphicFrameLocks noChangeAspect="1"/>
            </p:cNvGraphicFramePr>
            <p:nvPr/>
          </p:nvGraphicFramePr>
          <p:xfrm>
            <a:off x="4032" y="912"/>
            <a:ext cx="15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40" name="公式" r:id="rId11" imgW="126720" imgH="190440" progId="Equation.3">
                    <p:embed/>
                  </p:oleObj>
                </mc:Choice>
                <mc:Fallback>
                  <p:oleObj name="公式" r:id="rId11" imgW="126720" imgH="190440" progId="Equation.3">
                    <p:embed/>
                    <p:pic>
                      <p:nvPicPr>
                        <p:cNvPr id="32771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912"/>
                          <a:ext cx="15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802" name="Line 78"/>
            <p:cNvSpPr>
              <a:spLocks noChangeShapeType="1"/>
            </p:cNvSpPr>
            <p:nvPr/>
          </p:nvSpPr>
          <p:spPr bwMode="auto">
            <a:xfrm flipV="1">
              <a:off x="4668" y="1722"/>
              <a:ext cx="0" cy="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2803" name="Group 79"/>
            <p:cNvGrpSpPr>
              <a:grpSpLocks/>
            </p:cNvGrpSpPr>
            <p:nvPr/>
          </p:nvGrpSpPr>
          <p:grpSpPr bwMode="auto">
            <a:xfrm>
              <a:off x="3972" y="1445"/>
              <a:ext cx="288" cy="288"/>
              <a:chOff x="3120" y="1920"/>
              <a:chExt cx="288" cy="288"/>
            </a:xfrm>
          </p:grpSpPr>
          <p:sp>
            <p:nvSpPr>
              <p:cNvPr id="32808" name="Oval 80"/>
              <p:cNvSpPr>
                <a:spLocks noChangeArrowheads="1"/>
              </p:cNvSpPr>
              <p:nvPr/>
            </p:nvSpPr>
            <p:spPr bwMode="auto">
              <a:xfrm>
                <a:off x="3120" y="1920"/>
                <a:ext cx="288" cy="288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09" name="Text Box 81"/>
              <p:cNvSpPr txBox="1">
                <a:spLocks noChangeArrowheads="1"/>
              </p:cNvSpPr>
              <p:nvPr/>
            </p:nvSpPr>
            <p:spPr bwMode="auto">
              <a:xfrm>
                <a:off x="3120" y="1920"/>
                <a:ext cx="28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kumimoji="1" lang="en-US" altLang="zh-CN" sz="2000" b="1" baseline="-250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0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2804" name="Line 82"/>
            <p:cNvSpPr>
              <a:spLocks noChangeShapeType="1"/>
            </p:cNvSpPr>
            <p:nvPr/>
          </p:nvSpPr>
          <p:spPr bwMode="auto">
            <a:xfrm flipV="1">
              <a:off x="4116" y="1168"/>
              <a:ext cx="0" cy="27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05" name="Line 83"/>
            <p:cNvSpPr>
              <a:spLocks noChangeShapeType="1"/>
            </p:cNvSpPr>
            <p:nvPr/>
          </p:nvSpPr>
          <p:spPr bwMode="auto">
            <a:xfrm flipV="1">
              <a:off x="4128" y="1728"/>
              <a:ext cx="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06" name="Line 84"/>
            <p:cNvSpPr>
              <a:spLocks noChangeShapeType="1"/>
            </p:cNvSpPr>
            <p:nvPr/>
          </p:nvSpPr>
          <p:spPr bwMode="auto">
            <a:xfrm flipV="1">
              <a:off x="4128" y="2086"/>
              <a:ext cx="0" cy="2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07" name="Line 85"/>
            <p:cNvSpPr>
              <a:spLocks noChangeShapeType="1"/>
            </p:cNvSpPr>
            <p:nvPr/>
          </p:nvSpPr>
          <p:spPr bwMode="auto">
            <a:xfrm>
              <a:off x="3648" y="1056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828573"/>
              </p:ext>
            </p:extLst>
          </p:nvPr>
        </p:nvGraphicFramePr>
        <p:xfrm>
          <a:off x="6191250" y="5032408"/>
          <a:ext cx="1909580" cy="822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41" name="Equation" r:id="rId13" imgW="914400" imgH="393480" progId="Equation.DSMT4">
                  <p:embed/>
                </p:oleObj>
              </mc:Choice>
              <mc:Fallback>
                <p:oleObj name="Equation" r:id="rId13" imgW="914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91250" y="5032408"/>
                        <a:ext cx="1909580" cy="82218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20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55650" y="3429000"/>
            <a:ext cx="6089650" cy="1366838"/>
            <a:chOff x="480" y="2119"/>
            <a:chExt cx="3836" cy="861"/>
          </a:xfrm>
        </p:grpSpPr>
        <p:sp>
          <p:nvSpPr>
            <p:cNvPr id="33864" name="Text Box 6"/>
            <p:cNvSpPr txBox="1">
              <a:spLocks noChangeArrowheads="1"/>
            </p:cNvSpPr>
            <p:nvPr/>
          </p:nvSpPr>
          <p:spPr bwMode="auto">
            <a:xfrm>
              <a:off x="480" y="2119"/>
              <a:ext cx="2400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lnSpc>
                  <a:spcPct val="110000"/>
                </a:lnSpc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2.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如果某支路的阻抗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33803" name="Object 7"/>
            <p:cNvGraphicFramePr>
              <a:graphicFrameLocks noChangeAspect="1"/>
            </p:cNvGraphicFramePr>
            <p:nvPr/>
          </p:nvGraphicFramePr>
          <p:xfrm>
            <a:off x="2617" y="2176"/>
            <a:ext cx="1310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63" name="公式" r:id="rId3" imgW="888840" imgH="203040" progId="Equation.3">
                    <p:embed/>
                  </p:oleObj>
                </mc:Choice>
                <mc:Fallback>
                  <p:oleObj name="公式" r:id="rId3" imgW="888840" imgH="203040" progId="Equation.3">
                    <p:embed/>
                    <p:pic>
                      <p:nvPicPr>
                        <p:cNvPr id="3380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7" y="2176"/>
                          <a:ext cx="1310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65" name="Rectangle 8"/>
            <p:cNvSpPr>
              <a:spLocks noChangeArrowheads="1"/>
            </p:cNvSpPr>
            <p:nvPr/>
          </p:nvSpPr>
          <p:spPr bwMode="auto">
            <a:xfrm>
              <a:off x="3752" y="2119"/>
              <a:ext cx="5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  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,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则</a:t>
              </a:r>
            </a:p>
          </p:txBody>
        </p:sp>
        <p:graphicFrame>
          <p:nvGraphicFramePr>
            <p:cNvPr id="33804" name="Object 9"/>
            <p:cNvGraphicFramePr>
              <a:graphicFrameLocks noChangeAspect="1"/>
            </p:cNvGraphicFramePr>
            <p:nvPr/>
          </p:nvGraphicFramePr>
          <p:xfrm>
            <a:off x="693" y="2407"/>
            <a:ext cx="1237" cy="5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64" name="公式" r:id="rId5" imgW="838080" imgH="393480" progId="Equation.3">
                    <p:embed/>
                  </p:oleObj>
                </mc:Choice>
                <mc:Fallback>
                  <p:oleObj name="公式" r:id="rId5" imgW="838080" imgH="393480" progId="Equation.3">
                    <p:embed/>
                    <p:pic>
                      <p:nvPicPr>
                        <p:cNvPr id="3380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" y="2407"/>
                          <a:ext cx="1237" cy="5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66" name="Rectangle 10"/>
            <p:cNvSpPr>
              <a:spLocks noChangeArrowheads="1"/>
            </p:cNvSpPr>
            <p:nvPr/>
          </p:nvSpPr>
          <p:spPr bwMode="auto">
            <a:xfrm>
              <a:off x="1920" y="2517"/>
              <a:ext cx="9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对不对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?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806224" y="5286376"/>
            <a:ext cx="6705600" cy="1357312"/>
            <a:chOff x="384" y="2880"/>
            <a:chExt cx="4224" cy="855"/>
          </a:xfrm>
        </p:grpSpPr>
        <p:grpSp>
          <p:nvGrpSpPr>
            <p:cNvPr id="33845" name="Group 12"/>
            <p:cNvGrpSpPr>
              <a:grpSpLocks/>
            </p:cNvGrpSpPr>
            <p:nvPr/>
          </p:nvGrpSpPr>
          <p:grpSpPr bwMode="auto">
            <a:xfrm>
              <a:off x="3360" y="2880"/>
              <a:ext cx="1248" cy="855"/>
              <a:chOff x="3360" y="3024"/>
              <a:chExt cx="1248" cy="855"/>
            </a:xfrm>
          </p:grpSpPr>
          <p:sp>
            <p:nvSpPr>
              <p:cNvPr id="33848" name="AutoShape 13"/>
              <p:cNvSpPr>
                <a:spLocks noChangeArrowheads="1"/>
              </p:cNvSpPr>
              <p:nvPr/>
            </p:nvSpPr>
            <p:spPr bwMode="auto">
              <a:xfrm flipH="1">
                <a:off x="4032" y="3388"/>
                <a:ext cx="43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49" name="AutoShape 14"/>
              <p:cNvSpPr>
                <a:spLocks noChangeArrowheads="1"/>
              </p:cNvSpPr>
              <p:nvPr/>
            </p:nvSpPr>
            <p:spPr bwMode="auto">
              <a:xfrm flipH="1">
                <a:off x="4032" y="3312"/>
                <a:ext cx="43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50" name="AutoShape 15"/>
              <p:cNvSpPr>
                <a:spLocks noChangeArrowheads="1"/>
              </p:cNvSpPr>
              <p:nvPr/>
            </p:nvSpPr>
            <p:spPr bwMode="auto">
              <a:xfrm flipH="1">
                <a:off x="4037" y="3474"/>
                <a:ext cx="43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51" name="Oval 16"/>
              <p:cNvSpPr>
                <a:spLocks noChangeArrowheads="1"/>
              </p:cNvSpPr>
              <p:nvPr/>
            </p:nvSpPr>
            <p:spPr bwMode="auto">
              <a:xfrm>
                <a:off x="3456" y="3797"/>
                <a:ext cx="54" cy="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52" name="Oval 17"/>
              <p:cNvSpPr>
                <a:spLocks noChangeArrowheads="1"/>
              </p:cNvSpPr>
              <p:nvPr/>
            </p:nvSpPr>
            <p:spPr bwMode="auto">
              <a:xfrm>
                <a:off x="3440" y="3035"/>
                <a:ext cx="54" cy="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53" name="Text Box 18"/>
              <p:cNvSpPr txBox="1">
                <a:spLocks noChangeArrowheads="1"/>
              </p:cNvSpPr>
              <p:nvPr/>
            </p:nvSpPr>
            <p:spPr bwMode="auto">
              <a:xfrm>
                <a:off x="3360" y="3024"/>
                <a:ext cx="15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graphicFrame>
            <p:nvGraphicFramePr>
              <p:cNvPr id="33800" name="Object 19"/>
              <p:cNvGraphicFramePr>
                <a:graphicFrameLocks noChangeAspect="1"/>
              </p:cNvGraphicFramePr>
              <p:nvPr/>
            </p:nvGraphicFramePr>
            <p:xfrm>
              <a:off x="3408" y="3360"/>
              <a:ext cx="19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465" name="公式" r:id="rId7" imgW="164880" imgH="203040" progId="Equation.3">
                      <p:embed/>
                    </p:oleObj>
                  </mc:Choice>
                  <mc:Fallback>
                    <p:oleObj name="公式" r:id="rId7" imgW="164880" imgH="203040" progId="Equation.3">
                      <p:embed/>
                      <p:pic>
                        <p:nvPicPr>
                          <p:cNvPr id="3380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3360"/>
                            <a:ext cx="19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854" name="Line 20"/>
              <p:cNvSpPr>
                <a:spLocks noChangeShapeType="1"/>
              </p:cNvSpPr>
              <p:nvPr/>
            </p:nvSpPr>
            <p:spPr bwMode="auto">
              <a:xfrm flipH="1">
                <a:off x="4032" y="3552"/>
                <a:ext cx="0" cy="2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55" name="Line 21"/>
              <p:cNvSpPr>
                <a:spLocks noChangeShapeType="1"/>
              </p:cNvSpPr>
              <p:nvPr/>
            </p:nvSpPr>
            <p:spPr bwMode="auto">
              <a:xfrm>
                <a:off x="4034" y="3072"/>
                <a:ext cx="0" cy="26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56" name="Text Box 22"/>
              <p:cNvSpPr txBox="1">
                <a:spLocks noChangeArrowheads="1"/>
              </p:cNvSpPr>
              <p:nvPr/>
            </p:nvSpPr>
            <p:spPr bwMode="auto">
              <a:xfrm>
                <a:off x="3408" y="3552"/>
                <a:ext cx="19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-</a:t>
                </a:r>
              </a:p>
            </p:txBody>
          </p:sp>
          <p:sp>
            <p:nvSpPr>
              <p:cNvPr id="33857" name="Line 23"/>
              <p:cNvSpPr>
                <a:spLocks noChangeShapeType="1"/>
              </p:cNvSpPr>
              <p:nvPr/>
            </p:nvSpPr>
            <p:spPr bwMode="auto">
              <a:xfrm>
                <a:off x="3504" y="3072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58" name="Line 24"/>
              <p:cNvSpPr>
                <a:spLocks noChangeShapeType="1"/>
              </p:cNvSpPr>
              <p:nvPr/>
            </p:nvSpPr>
            <p:spPr bwMode="auto">
              <a:xfrm>
                <a:off x="3504" y="3840"/>
                <a:ext cx="10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3859" name="Group 25"/>
              <p:cNvGrpSpPr>
                <a:grpSpLocks/>
              </p:cNvGrpSpPr>
              <p:nvPr/>
            </p:nvGrpSpPr>
            <p:grpSpPr bwMode="auto">
              <a:xfrm>
                <a:off x="4416" y="3408"/>
                <a:ext cx="192" cy="70"/>
                <a:chOff x="1776" y="1872"/>
                <a:chExt cx="192" cy="70"/>
              </a:xfrm>
            </p:grpSpPr>
            <p:sp>
              <p:nvSpPr>
                <p:cNvPr id="33862" name="Line 26"/>
                <p:cNvSpPr>
                  <a:spLocks noChangeShapeType="1"/>
                </p:cNvSpPr>
                <p:nvPr/>
              </p:nvSpPr>
              <p:spPr bwMode="auto">
                <a:xfrm>
                  <a:off x="1776" y="1872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863" name="Line 27"/>
                <p:cNvSpPr>
                  <a:spLocks noChangeShapeType="1"/>
                </p:cNvSpPr>
                <p:nvPr/>
              </p:nvSpPr>
              <p:spPr bwMode="auto">
                <a:xfrm>
                  <a:off x="1776" y="1942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33801" name="Object 28"/>
              <p:cNvGraphicFramePr>
                <a:graphicFrameLocks noChangeAspect="1"/>
              </p:cNvGraphicFramePr>
              <p:nvPr/>
            </p:nvGraphicFramePr>
            <p:xfrm>
              <a:off x="4224" y="3360"/>
              <a:ext cx="197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466" name="公式" r:id="rId9" imgW="164880" imgH="177480" progId="Equation.3">
                      <p:embed/>
                    </p:oleObj>
                  </mc:Choice>
                  <mc:Fallback>
                    <p:oleObj name="公式" r:id="rId9" imgW="164880" imgH="177480" progId="Equation.3">
                      <p:embed/>
                      <p:pic>
                        <p:nvPicPr>
                          <p:cNvPr id="33801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3360"/>
                            <a:ext cx="197" cy="2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02" name="Object 29"/>
              <p:cNvGraphicFramePr>
                <a:graphicFrameLocks noChangeAspect="1"/>
              </p:cNvGraphicFramePr>
              <p:nvPr/>
            </p:nvGraphicFramePr>
            <p:xfrm>
              <a:off x="3847" y="3360"/>
              <a:ext cx="182" cy="1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467" name="公式" r:id="rId11" imgW="152280" imgH="164880" progId="Equation.3">
                      <p:embed/>
                    </p:oleObj>
                  </mc:Choice>
                  <mc:Fallback>
                    <p:oleObj name="公式" r:id="rId11" imgW="152280" imgH="164880" progId="Equation.3">
                      <p:embed/>
                      <p:pic>
                        <p:nvPicPr>
                          <p:cNvPr id="33802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7" y="3360"/>
                            <a:ext cx="182" cy="1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860" name="Line 30"/>
              <p:cNvSpPr>
                <a:spLocks noChangeShapeType="1"/>
              </p:cNvSpPr>
              <p:nvPr/>
            </p:nvSpPr>
            <p:spPr bwMode="auto">
              <a:xfrm>
                <a:off x="4512" y="3072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61" name="Line 31"/>
              <p:cNvSpPr>
                <a:spLocks noChangeShapeType="1"/>
              </p:cNvSpPr>
              <p:nvPr/>
            </p:nvSpPr>
            <p:spPr bwMode="auto">
              <a:xfrm>
                <a:off x="4512" y="3477"/>
                <a:ext cx="0" cy="36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3846" name="Rectangle 32"/>
            <p:cNvSpPr>
              <a:spLocks noChangeArrowheads="1"/>
            </p:cNvSpPr>
            <p:nvPr/>
          </p:nvSpPr>
          <p:spPr bwMode="auto">
            <a:xfrm>
              <a:off x="384" y="2976"/>
              <a:ext cx="197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3.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图示电路中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,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已知</a:t>
              </a:r>
            </a:p>
          </p:txBody>
        </p:sp>
        <p:graphicFrame>
          <p:nvGraphicFramePr>
            <p:cNvPr id="33799" name="Object 33"/>
            <p:cNvGraphicFramePr>
              <a:graphicFrameLocks noChangeAspect="1"/>
            </p:cNvGraphicFramePr>
            <p:nvPr/>
          </p:nvGraphicFramePr>
          <p:xfrm>
            <a:off x="2304" y="2976"/>
            <a:ext cx="880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68" name="公式" r:id="rId13" imgW="596880" imgH="228600" progId="Equation.3">
                    <p:embed/>
                  </p:oleObj>
                </mc:Choice>
                <mc:Fallback>
                  <p:oleObj name="公式" r:id="rId13" imgW="596880" imgH="228600" progId="Equation.3">
                    <p:embed/>
                    <p:pic>
                      <p:nvPicPr>
                        <p:cNvPr id="33799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976"/>
                          <a:ext cx="880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47" name="Rectangle 34"/>
            <p:cNvSpPr>
              <a:spLocks noChangeArrowheads="1"/>
            </p:cNvSpPr>
            <p:nvPr/>
          </p:nvSpPr>
          <p:spPr bwMode="auto">
            <a:xfrm>
              <a:off x="624" y="3278"/>
              <a:ext cx="253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则该电路呈感性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,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对不对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?</a:t>
              </a:r>
            </a:p>
          </p:txBody>
        </p:sp>
      </p:grpSp>
      <p:sp>
        <p:nvSpPr>
          <p:cNvPr id="33808" name="Text Box 35"/>
          <p:cNvSpPr txBox="1">
            <a:spLocks noChangeArrowheads="1"/>
          </p:cNvSpPr>
          <p:nvPr/>
        </p:nvSpPr>
        <p:spPr bwMode="auto">
          <a:xfrm>
            <a:off x="1981200" y="468313"/>
            <a:ext cx="33528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10000"/>
              </a:lnSpc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1.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图示电路中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已知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381000" y="544513"/>
            <a:ext cx="7696200" cy="2576512"/>
            <a:chOff x="240" y="288"/>
            <a:chExt cx="4848" cy="1623"/>
          </a:xfrm>
        </p:grpSpPr>
        <p:grpSp>
          <p:nvGrpSpPr>
            <p:cNvPr id="33810" name="Group 37"/>
            <p:cNvGrpSpPr>
              <a:grpSpLocks/>
            </p:cNvGrpSpPr>
            <p:nvPr/>
          </p:nvGrpSpPr>
          <p:grpSpPr bwMode="auto">
            <a:xfrm>
              <a:off x="3408" y="960"/>
              <a:ext cx="1680" cy="951"/>
              <a:chOff x="3408" y="960"/>
              <a:chExt cx="1680" cy="951"/>
            </a:xfrm>
          </p:grpSpPr>
          <p:sp>
            <p:nvSpPr>
              <p:cNvPr id="33814" name="AutoShape 38"/>
              <p:cNvSpPr>
                <a:spLocks noChangeArrowheads="1"/>
              </p:cNvSpPr>
              <p:nvPr/>
            </p:nvSpPr>
            <p:spPr bwMode="auto">
              <a:xfrm flipH="1">
                <a:off x="4080" y="1420"/>
                <a:ext cx="43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15" name="AutoShape 39"/>
              <p:cNvSpPr>
                <a:spLocks noChangeArrowheads="1"/>
              </p:cNvSpPr>
              <p:nvPr/>
            </p:nvSpPr>
            <p:spPr bwMode="auto">
              <a:xfrm flipH="1">
                <a:off x="4080" y="1344"/>
                <a:ext cx="43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16" name="AutoShape 40"/>
              <p:cNvSpPr>
                <a:spLocks noChangeArrowheads="1"/>
              </p:cNvSpPr>
              <p:nvPr/>
            </p:nvSpPr>
            <p:spPr bwMode="auto">
              <a:xfrm flipH="1">
                <a:off x="4085" y="1506"/>
                <a:ext cx="43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33817" name="Group 41"/>
              <p:cNvGrpSpPr>
                <a:grpSpLocks/>
              </p:cNvGrpSpPr>
              <p:nvPr/>
            </p:nvGrpSpPr>
            <p:grpSpPr bwMode="auto">
              <a:xfrm>
                <a:off x="3741" y="960"/>
                <a:ext cx="288" cy="250"/>
                <a:chOff x="1488" y="1200"/>
                <a:chExt cx="288" cy="250"/>
              </a:xfrm>
            </p:grpSpPr>
            <p:sp>
              <p:nvSpPr>
                <p:cNvPr id="33843" name="Oval 42"/>
                <p:cNvSpPr>
                  <a:spLocks noChangeArrowheads="1"/>
                </p:cNvSpPr>
                <p:nvPr/>
              </p:nvSpPr>
              <p:spPr bwMode="auto">
                <a:xfrm>
                  <a:off x="1488" y="1200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3844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1488" y="1200"/>
                  <a:ext cx="288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kumimoji="1" lang="en-US" altLang="zh-CN" sz="20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A</a:t>
                  </a:r>
                  <a:r>
                    <a:rPr kumimoji="1" lang="en-US" altLang="zh-CN" sz="2000" b="1" baseline="-2500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1</a:t>
                  </a:r>
                  <a:endParaRPr kumimoji="1" lang="en-US" altLang="zh-CN" sz="2000" b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3818" name="Oval 44"/>
              <p:cNvSpPr>
                <a:spLocks noChangeArrowheads="1"/>
              </p:cNvSpPr>
              <p:nvPr/>
            </p:nvSpPr>
            <p:spPr bwMode="auto">
              <a:xfrm>
                <a:off x="3504" y="1829"/>
                <a:ext cx="54" cy="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19" name="Oval 45"/>
              <p:cNvSpPr>
                <a:spLocks noChangeArrowheads="1"/>
              </p:cNvSpPr>
              <p:nvPr/>
            </p:nvSpPr>
            <p:spPr bwMode="auto">
              <a:xfrm>
                <a:off x="3488" y="1067"/>
                <a:ext cx="54" cy="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20" name="Text Box 46"/>
              <p:cNvSpPr txBox="1">
                <a:spLocks noChangeArrowheads="1"/>
              </p:cNvSpPr>
              <p:nvPr/>
            </p:nvSpPr>
            <p:spPr bwMode="auto">
              <a:xfrm>
                <a:off x="3408" y="1056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en-US" altLang="zh-CN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graphicFrame>
            <p:nvGraphicFramePr>
              <p:cNvPr id="33795" name="Object 47"/>
              <p:cNvGraphicFramePr>
                <a:graphicFrameLocks noChangeAspect="1"/>
              </p:cNvGraphicFramePr>
              <p:nvPr/>
            </p:nvGraphicFramePr>
            <p:xfrm>
              <a:off x="3456" y="1392"/>
              <a:ext cx="19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469" name="公式" r:id="rId15" imgW="164880" imgH="203040" progId="Equation.3">
                      <p:embed/>
                    </p:oleObj>
                  </mc:Choice>
                  <mc:Fallback>
                    <p:oleObj name="公式" r:id="rId15" imgW="164880" imgH="203040" progId="Equation.3">
                      <p:embed/>
                      <p:pic>
                        <p:nvPicPr>
                          <p:cNvPr id="33795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6" y="1392"/>
                            <a:ext cx="19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821" name="Line 48"/>
              <p:cNvSpPr>
                <a:spLocks noChangeShapeType="1"/>
              </p:cNvSpPr>
              <p:nvPr/>
            </p:nvSpPr>
            <p:spPr bwMode="auto">
              <a:xfrm flipH="1">
                <a:off x="4080" y="1584"/>
                <a:ext cx="0" cy="2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22" name="Line 49"/>
              <p:cNvSpPr>
                <a:spLocks noChangeShapeType="1"/>
              </p:cNvSpPr>
              <p:nvPr/>
            </p:nvSpPr>
            <p:spPr bwMode="auto">
              <a:xfrm>
                <a:off x="4082" y="1104"/>
                <a:ext cx="0" cy="26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23" name="Text Box 50"/>
              <p:cNvSpPr txBox="1">
                <a:spLocks noChangeArrowheads="1"/>
              </p:cNvSpPr>
              <p:nvPr/>
            </p:nvSpPr>
            <p:spPr bwMode="auto">
              <a:xfrm>
                <a:off x="3456" y="1584"/>
                <a:ext cx="19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en-US" altLang="zh-CN" sz="28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-</a:t>
                </a:r>
              </a:p>
            </p:txBody>
          </p:sp>
          <p:sp>
            <p:nvSpPr>
              <p:cNvPr id="33824" name="Line 51"/>
              <p:cNvSpPr>
                <a:spLocks noChangeShapeType="1"/>
              </p:cNvSpPr>
              <p:nvPr/>
            </p:nvSpPr>
            <p:spPr bwMode="auto">
              <a:xfrm>
                <a:off x="3552" y="110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25" name="Line 52"/>
              <p:cNvSpPr>
                <a:spLocks noChangeShapeType="1"/>
              </p:cNvSpPr>
              <p:nvPr/>
            </p:nvSpPr>
            <p:spPr bwMode="auto">
              <a:xfrm>
                <a:off x="3552" y="1872"/>
                <a:ext cx="14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26" name="Line 53"/>
              <p:cNvSpPr>
                <a:spLocks noChangeShapeType="1"/>
              </p:cNvSpPr>
              <p:nvPr/>
            </p:nvSpPr>
            <p:spPr bwMode="auto">
              <a:xfrm flipH="1">
                <a:off x="4562" y="1575"/>
                <a:ext cx="0" cy="3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27" name="Rectangle 54"/>
              <p:cNvSpPr>
                <a:spLocks noChangeArrowheads="1"/>
              </p:cNvSpPr>
              <p:nvPr/>
            </p:nvSpPr>
            <p:spPr bwMode="auto">
              <a:xfrm>
                <a:off x="4512" y="1368"/>
                <a:ext cx="98" cy="2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28" name="Line 55"/>
              <p:cNvSpPr>
                <a:spLocks noChangeShapeType="1"/>
              </p:cNvSpPr>
              <p:nvPr/>
            </p:nvSpPr>
            <p:spPr bwMode="auto">
              <a:xfrm>
                <a:off x="4562" y="1103"/>
                <a:ext cx="0" cy="26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3796" name="Object 56"/>
              <p:cNvGraphicFramePr>
                <a:graphicFrameLocks noChangeAspect="1"/>
              </p:cNvGraphicFramePr>
              <p:nvPr/>
            </p:nvGraphicFramePr>
            <p:xfrm>
              <a:off x="4294" y="1374"/>
              <a:ext cx="197" cy="1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470" name="公式" r:id="rId17" imgW="164880" imgH="164880" progId="Equation.3">
                      <p:embed/>
                    </p:oleObj>
                  </mc:Choice>
                  <mc:Fallback>
                    <p:oleObj name="公式" r:id="rId17" imgW="164880" imgH="164880" progId="Equation.3">
                      <p:embed/>
                      <p:pic>
                        <p:nvPicPr>
                          <p:cNvPr id="33796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94" y="1374"/>
                            <a:ext cx="197" cy="1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829" name="Line 57"/>
              <p:cNvSpPr>
                <a:spLocks noChangeShapeType="1"/>
              </p:cNvSpPr>
              <p:nvPr/>
            </p:nvSpPr>
            <p:spPr bwMode="auto">
              <a:xfrm>
                <a:off x="4992" y="1510"/>
                <a:ext cx="2" cy="3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30" name="Line 58"/>
              <p:cNvSpPr>
                <a:spLocks noChangeShapeType="1"/>
              </p:cNvSpPr>
              <p:nvPr/>
            </p:nvSpPr>
            <p:spPr bwMode="auto">
              <a:xfrm flipH="1">
                <a:off x="4992" y="1104"/>
                <a:ext cx="2" cy="33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3831" name="Group 59"/>
              <p:cNvGrpSpPr>
                <a:grpSpLocks/>
              </p:cNvGrpSpPr>
              <p:nvPr/>
            </p:nvGrpSpPr>
            <p:grpSpPr bwMode="auto">
              <a:xfrm>
                <a:off x="4896" y="1440"/>
                <a:ext cx="192" cy="70"/>
                <a:chOff x="1776" y="1872"/>
                <a:chExt cx="192" cy="70"/>
              </a:xfrm>
            </p:grpSpPr>
            <p:sp>
              <p:nvSpPr>
                <p:cNvPr id="33841" name="Line 60"/>
                <p:cNvSpPr>
                  <a:spLocks noChangeShapeType="1"/>
                </p:cNvSpPr>
                <p:nvPr/>
              </p:nvSpPr>
              <p:spPr bwMode="auto">
                <a:xfrm>
                  <a:off x="1776" y="1872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842" name="Line 61"/>
                <p:cNvSpPr>
                  <a:spLocks noChangeShapeType="1"/>
                </p:cNvSpPr>
                <p:nvPr/>
              </p:nvSpPr>
              <p:spPr bwMode="auto">
                <a:xfrm>
                  <a:off x="1776" y="1942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832" name="Group 62"/>
              <p:cNvGrpSpPr>
                <a:grpSpLocks/>
              </p:cNvGrpSpPr>
              <p:nvPr/>
            </p:nvGrpSpPr>
            <p:grpSpPr bwMode="auto">
              <a:xfrm>
                <a:off x="4176" y="960"/>
                <a:ext cx="288" cy="250"/>
                <a:chOff x="1488" y="1200"/>
                <a:chExt cx="288" cy="250"/>
              </a:xfrm>
            </p:grpSpPr>
            <p:sp>
              <p:nvSpPr>
                <p:cNvPr id="33839" name="Oval 63"/>
                <p:cNvSpPr>
                  <a:spLocks noChangeArrowheads="1"/>
                </p:cNvSpPr>
                <p:nvPr/>
              </p:nvSpPr>
              <p:spPr bwMode="auto">
                <a:xfrm>
                  <a:off x="1488" y="1200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3840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1488" y="1200"/>
                  <a:ext cx="288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kumimoji="1" lang="en-US" altLang="zh-CN" sz="20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A</a:t>
                  </a:r>
                  <a:r>
                    <a:rPr kumimoji="1" lang="en-US" altLang="zh-CN" sz="2000" b="1" baseline="-2500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2</a:t>
                  </a:r>
                  <a:endParaRPr kumimoji="1" lang="en-US" altLang="zh-CN" sz="2000" b="1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833" name="Group 65"/>
              <p:cNvGrpSpPr>
                <a:grpSpLocks/>
              </p:cNvGrpSpPr>
              <p:nvPr/>
            </p:nvGrpSpPr>
            <p:grpSpPr bwMode="auto">
              <a:xfrm>
                <a:off x="4656" y="960"/>
                <a:ext cx="288" cy="250"/>
                <a:chOff x="1488" y="1200"/>
                <a:chExt cx="288" cy="250"/>
              </a:xfrm>
            </p:grpSpPr>
            <p:sp>
              <p:nvSpPr>
                <p:cNvPr id="33837" name="Oval 66"/>
                <p:cNvSpPr>
                  <a:spLocks noChangeArrowheads="1"/>
                </p:cNvSpPr>
                <p:nvPr/>
              </p:nvSpPr>
              <p:spPr bwMode="auto">
                <a:xfrm>
                  <a:off x="1488" y="1200"/>
                  <a:ext cx="240" cy="240"/>
                </a:xfrm>
                <a:prstGeom prst="ellips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3838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1488" y="1200"/>
                  <a:ext cx="288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kumimoji="1" lang="en-US" altLang="zh-CN" sz="20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A</a:t>
                  </a:r>
                  <a:r>
                    <a:rPr kumimoji="1" lang="en-US" altLang="zh-CN" sz="2000" b="1" baseline="-2500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000" b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3834" name="Line 68"/>
              <p:cNvSpPr>
                <a:spLocks noChangeShapeType="1"/>
              </p:cNvSpPr>
              <p:nvPr/>
            </p:nvSpPr>
            <p:spPr bwMode="auto">
              <a:xfrm>
                <a:off x="3984" y="110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35" name="Line 69"/>
              <p:cNvSpPr>
                <a:spLocks noChangeShapeType="1"/>
              </p:cNvSpPr>
              <p:nvPr/>
            </p:nvSpPr>
            <p:spPr bwMode="auto">
              <a:xfrm>
                <a:off x="4416" y="1104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836" name="Line 70"/>
              <p:cNvSpPr>
                <a:spLocks noChangeShapeType="1"/>
              </p:cNvSpPr>
              <p:nvPr/>
            </p:nvSpPr>
            <p:spPr bwMode="auto">
              <a:xfrm>
                <a:off x="4896" y="1104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3797" name="Object 71"/>
              <p:cNvGraphicFramePr>
                <a:graphicFrameLocks noChangeAspect="1"/>
              </p:cNvGraphicFramePr>
              <p:nvPr/>
            </p:nvGraphicFramePr>
            <p:xfrm>
              <a:off x="4704" y="1384"/>
              <a:ext cx="197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471" name="公式" r:id="rId19" imgW="164880" imgH="177480" progId="Equation.3">
                      <p:embed/>
                    </p:oleObj>
                  </mc:Choice>
                  <mc:Fallback>
                    <p:oleObj name="公式" r:id="rId19" imgW="164880" imgH="177480" progId="Equation.3">
                      <p:embed/>
                      <p:pic>
                        <p:nvPicPr>
                          <p:cNvPr id="33797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04" y="1384"/>
                            <a:ext cx="197" cy="2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798" name="Object 72"/>
              <p:cNvGraphicFramePr>
                <a:graphicFrameLocks noChangeAspect="1"/>
              </p:cNvGraphicFramePr>
              <p:nvPr/>
            </p:nvGraphicFramePr>
            <p:xfrm>
              <a:off x="3895" y="1392"/>
              <a:ext cx="182" cy="1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472" name="公式" r:id="rId21" imgW="152280" imgH="164880" progId="Equation.3">
                      <p:embed/>
                    </p:oleObj>
                  </mc:Choice>
                  <mc:Fallback>
                    <p:oleObj name="公式" r:id="rId21" imgW="152280" imgH="164880" progId="Equation.3">
                      <p:embed/>
                      <p:pic>
                        <p:nvPicPr>
                          <p:cNvPr id="33798" name="Object 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95" y="1392"/>
                            <a:ext cx="182" cy="1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3794" name="Object 73"/>
            <p:cNvGraphicFramePr>
              <a:graphicFrameLocks noChangeAspect="1"/>
            </p:cNvGraphicFramePr>
            <p:nvPr/>
          </p:nvGraphicFramePr>
          <p:xfrm>
            <a:off x="3168" y="288"/>
            <a:ext cx="1799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73" name="公式" r:id="rId23" imgW="1218960" imgH="228600" progId="Equation.3">
                    <p:embed/>
                  </p:oleObj>
                </mc:Choice>
                <mc:Fallback>
                  <p:oleObj name="公式" r:id="rId23" imgW="1218960" imgH="228600" progId="Equation.3">
                    <p:embed/>
                    <p:pic>
                      <p:nvPicPr>
                        <p:cNvPr id="33794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288"/>
                          <a:ext cx="1799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1" name="Rectangle 74"/>
            <p:cNvSpPr>
              <a:spLocks noChangeArrowheads="1"/>
            </p:cNvSpPr>
            <p:nvPr/>
          </p:nvSpPr>
          <p:spPr bwMode="auto">
            <a:xfrm>
              <a:off x="1440" y="528"/>
              <a:ext cx="3552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电流表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1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的</a:t>
              </a:r>
              <a:r>
                <a:rPr kumimoji="1" lang="zh-CN" altLang="zh-CN" sz="2800" b="1">
                  <a:latin typeface="Times New Roman" panose="02020603050405020304" pitchFamily="18" charset="0"/>
                </a:rPr>
                <a:t>读数为3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A,</a:t>
              </a:r>
            </a:p>
          </p:txBody>
        </p:sp>
        <p:sp>
          <p:nvSpPr>
            <p:cNvPr id="33812" name="Rectangle 75"/>
            <p:cNvSpPr>
              <a:spLocks noChangeArrowheads="1"/>
            </p:cNvSpPr>
            <p:nvPr/>
          </p:nvSpPr>
          <p:spPr bwMode="auto">
            <a:xfrm>
              <a:off x="240" y="1008"/>
              <a:ext cx="2991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kumimoji="1" lang="zh-CN" altLang="zh-CN" sz="2800" b="1">
                  <a:latin typeface="Times New Roman" panose="02020603050405020304" pitchFamily="18" charset="0"/>
                </a:rPr>
                <a:t>试问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(</a:t>
              </a:r>
              <a:r>
                <a:rPr kumimoji="1" lang="zh-CN" altLang="zh-CN" sz="2800" b="1">
                  <a:latin typeface="Times New Roman" panose="02020603050405020304" pitchFamily="18" charset="0"/>
                </a:rPr>
                <a:t>1)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和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3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的</a:t>
              </a:r>
              <a:r>
                <a:rPr kumimoji="1" lang="zh-CN" altLang="zh-CN" sz="2800" b="1">
                  <a:latin typeface="Times New Roman" panose="02020603050405020304" pitchFamily="18" charset="0"/>
                </a:rPr>
                <a:t>读数为多少?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33813" name="Rectangle 76"/>
            <p:cNvSpPr>
              <a:spLocks noChangeArrowheads="1"/>
            </p:cNvSpPr>
            <p:nvPr/>
          </p:nvSpPr>
          <p:spPr bwMode="auto">
            <a:xfrm>
              <a:off x="672" y="1344"/>
              <a:ext cx="2652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50000"/>
                </a:spcBef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(</a:t>
              </a:r>
              <a:r>
                <a:rPr kumimoji="1" lang="zh-CN" altLang="zh-CN" sz="2800" b="1">
                  <a:latin typeface="Times New Roman" panose="02020603050405020304" pitchFamily="18" charset="0"/>
                </a:rPr>
                <a:t>2)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并联等效阻抗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Z</a:t>
              </a:r>
              <a:r>
                <a:rPr kumimoji="1" lang="zh-CN" altLang="zh-CN" sz="2800" b="1">
                  <a:latin typeface="Times New Roman" panose="02020603050405020304" pitchFamily="18" charset="0"/>
                </a:rPr>
                <a:t>为多少?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77" name="Text Box 3"/>
          <p:cNvSpPr txBox="1">
            <a:spLocks noChangeArrowheads="1"/>
          </p:cNvSpPr>
          <p:nvPr/>
        </p:nvSpPr>
        <p:spPr bwMode="auto">
          <a:xfrm rot="19571835">
            <a:off x="577285" y="580555"/>
            <a:ext cx="901700" cy="519113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_GB2312" pitchFamily="49" charset="-122"/>
              </a:rPr>
              <a:t>思考</a:t>
            </a:r>
            <a:endParaRPr kumimoji="1" lang="zh-CN" altLang="en-US" sz="3600" b="1" dirty="0">
              <a:solidFill>
                <a:srgbClr val="000099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3265488"/>
            <a:ext cx="91440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0" y="5013176"/>
            <a:ext cx="91440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1759325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2224088" y="2032000"/>
            <a:ext cx="898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2"/>
                </a:solidFill>
              </a:rPr>
              <a:t>解：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609600" y="5715000"/>
            <a:ext cx="1255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tx2"/>
                </a:solidFill>
              </a:rPr>
              <a:t>同理：</a:t>
            </a:r>
          </a:p>
        </p:txBody>
      </p:sp>
      <p:grpSp>
        <p:nvGrpSpPr>
          <p:cNvPr id="95236" name="Group 4"/>
          <p:cNvGrpSpPr>
            <a:grpSpLocks/>
          </p:cNvGrpSpPr>
          <p:nvPr/>
        </p:nvGrpSpPr>
        <p:grpSpPr bwMode="auto">
          <a:xfrm>
            <a:off x="533400" y="1752600"/>
            <a:ext cx="1938338" cy="2700338"/>
            <a:chOff x="672" y="768"/>
            <a:chExt cx="1153" cy="1606"/>
          </a:xfrm>
        </p:grpSpPr>
        <p:sp>
          <p:nvSpPr>
            <p:cNvPr id="95237" name="Line 5"/>
            <p:cNvSpPr>
              <a:spLocks noChangeShapeType="1"/>
            </p:cNvSpPr>
            <p:nvPr/>
          </p:nvSpPr>
          <p:spPr bwMode="auto">
            <a:xfrm flipH="1">
              <a:off x="1536" y="1524"/>
              <a:ext cx="0" cy="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38" name="Rectangle 6"/>
            <p:cNvSpPr>
              <a:spLocks noChangeArrowheads="1"/>
            </p:cNvSpPr>
            <p:nvPr/>
          </p:nvSpPr>
          <p:spPr bwMode="auto">
            <a:xfrm>
              <a:off x="1486" y="1313"/>
              <a:ext cx="98" cy="20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39" name="Oval 7"/>
            <p:cNvSpPr>
              <a:spLocks noChangeArrowheads="1"/>
            </p:cNvSpPr>
            <p:nvPr/>
          </p:nvSpPr>
          <p:spPr bwMode="auto">
            <a:xfrm>
              <a:off x="768" y="2320"/>
              <a:ext cx="54" cy="5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0" name="Oval 8"/>
            <p:cNvSpPr>
              <a:spLocks noChangeArrowheads="1"/>
            </p:cNvSpPr>
            <p:nvPr/>
          </p:nvSpPr>
          <p:spPr bwMode="auto">
            <a:xfrm>
              <a:off x="752" y="1019"/>
              <a:ext cx="54" cy="5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1" name="Text Box 9"/>
            <p:cNvSpPr txBox="1">
              <a:spLocks noChangeArrowheads="1"/>
            </p:cNvSpPr>
            <p:nvPr/>
          </p:nvSpPr>
          <p:spPr bwMode="auto">
            <a:xfrm>
              <a:off x="672" y="1008"/>
              <a:ext cx="14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0000"/>
                  </a:solidFill>
                </a:rPr>
                <a:t>+</a:t>
              </a:r>
            </a:p>
          </p:txBody>
        </p:sp>
        <p:graphicFrame>
          <p:nvGraphicFramePr>
            <p:cNvPr id="95242" name="Object 10"/>
            <p:cNvGraphicFramePr>
              <a:graphicFrameLocks noChangeAspect="1"/>
            </p:cNvGraphicFramePr>
            <p:nvPr/>
          </p:nvGraphicFramePr>
          <p:xfrm>
            <a:off x="720" y="1524"/>
            <a:ext cx="19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578" name="公式" r:id="rId3" imgW="164880" imgH="203040" progId="Equation.3">
                    <p:embed/>
                  </p:oleObj>
                </mc:Choice>
                <mc:Fallback>
                  <p:oleObj name="公式" r:id="rId3" imgW="164880" imgH="203040" progId="Equation.3">
                    <p:embed/>
                    <p:pic>
                      <p:nvPicPr>
                        <p:cNvPr id="95242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524"/>
                          <a:ext cx="19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43" name="Rectangle 11"/>
            <p:cNvSpPr>
              <a:spLocks noChangeArrowheads="1"/>
            </p:cNvSpPr>
            <p:nvPr/>
          </p:nvSpPr>
          <p:spPr bwMode="auto">
            <a:xfrm>
              <a:off x="1488" y="1837"/>
              <a:ext cx="98" cy="20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4" name="Line 12"/>
            <p:cNvSpPr>
              <a:spLocks noChangeShapeType="1"/>
            </p:cNvSpPr>
            <p:nvPr/>
          </p:nvSpPr>
          <p:spPr bwMode="auto">
            <a:xfrm>
              <a:off x="1536" y="2052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5" name="Line 13"/>
            <p:cNvSpPr>
              <a:spLocks noChangeShapeType="1"/>
            </p:cNvSpPr>
            <p:nvPr/>
          </p:nvSpPr>
          <p:spPr bwMode="auto">
            <a:xfrm>
              <a:off x="816" y="2340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6" name="Line 14"/>
            <p:cNvSpPr>
              <a:spLocks noChangeShapeType="1"/>
            </p:cNvSpPr>
            <p:nvPr/>
          </p:nvSpPr>
          <p:spPr bwMode="auto">
            <a:xfrm>
              <a:off x="816" y="1044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47" name="Line 15"/>
            <p:cNvSpPr>
              <a:spLocks noChangeShapeType="1"/>
            </p:cNvSpPr>
            <p:nvPr/>
          </p:nvSpPr>
          <p:spPr bwMode="auto">
            <a:xfrm>
              <a:off x="1536" y="1044"/>
              <a:ext cx="0" cy="26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5248" name="Object 16"/>
            <p:cNvGraphicFramePr>
              <a:graphicFrameLocks noChangeAspect="1"/>
            </p:cNvGraphicFramePr>
            <p:nvPr/>
          </p:nvGraphicFramePr>
          <p:xfrm>
            <a:off x="1584" y="1284"/>
            <a:ext cx="24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579" name="公式" r:id="rId5" imgW="203040" imgH="228600" progId="Equation.3">
                    <p:embed/>
                  </p:oleObj>
                </mc:Choice>
                <mc:Fallback>
                  <p:oleObj name="公式" r:id="rId5" imgW="203040" imgH="228600" progId="Equation.3">
                    <p:embed/>
                    <p:pic>
                      <p:nvPicPr>
                        <p:cNvPr id="9524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284"/>
                          <a:ext cx="24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49" name="Object 17"/>
            <p:cNvGraphicFramePr>
              <a:graphicFrameLocks noChangeAspect="1"/>
            </p:cNvGraphicFramePr>
            <p:nvPr/>
          </p:nvGraphicFramePr>
          <p:xfrm>
            <a:off x="1584" y="1812"/>
            <a:ext cx="24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580" name="公式" r:id="rId7" imgW="203040" imgH="228600" progId="Equation.3">
                    <p:embed/>
                  </p:oleObj>
                </mc:Choice>
                <mc:Fallback>
                  <p:oleObj name="公式" r:id="rId7" imgW="203040" imgH="228600" progId="Equation.3">
                    <p:embed/>
                    <p:pic>
                      <p:nvPicPr>
                        <p:cNvPr id="95249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812"/>
                          <a:ext cx="24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50" name="Object 18"/>
            <p:cNvGraphicFramePr>
              <a:graphicFrameLocks noChangeAspect="1"/>
            </p:cNvGraphicFramePr>
            <p:nvPr/>
          </p:nvGraphicFramePr>
          <p:xfrm>
            <a:off x="1248" y="1284"/>
            <a:ext cx="241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581" name="公式" r:id="rId9" imgW="203040" imgH="215640" progId="Equation.3">
                    <p:embed/>
                  </p:oleObj>
                </mc:Choice>
                <mc:Fallback>
                  <p:oleObj name="公式" r:id="rId9" imgW="203040" imgH="215640" progId="Equation.3">
                    <p:embed/>
                    <p:pic>
                      <p:nvPicPr>
                        <p:cNvPr id="9525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284"/>
                          <a:ext cx="241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51" name="Object 19"/>
            <p:cNvGraphicFramePr>
              <a:graphicFrameLocks noChangeAspect="1"/>
            </p:cNvGraphicFramePr>
            <p:nvPr/>
          </p:nvGraphicFramePr>
          <p:xfrm>
            <a:off x="1248" y="1812"/>
            <a:ext cx="241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582" name="公式" r:id="rId11" imgW="203040" imgH="215640" progId="Equation.3">
                    <p:embed/>
                  </p:oleObj>
                </mc:Choice>
                <mc:Fallback>
                  <p:oleObj name="公式" r:id="rId11" imgW="203040" imgH="215640" progId="Equation.3">
                    <p:embed/>
                    <p:pic>
                      <p:nvPicPr>
                        <p:cNvPr id="95251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12"/>
                          <a:ext cx="241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52" name="Text Box 20"/>
            <p:cNvSpPr txBox="1">
              <a:spLocks noChangeArrowheads="1"/>
            </p:cNvSpPr>
            <p:nvPr/>
          </p:nvSpPr>
          <p:spPr bwMode="auto">
            <a:xfrm>
              <a:off x="1536" y="1056"/>
              <a:ext cx="14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95253" name="Text Box 21"/>
            <p:cNvSpPr txBox="1">
              <a:spLocks noChangeArrowheads="1"/>
            </p:cNvSpPr>
            <p:nvPr/>
          </p:nvSpPr>
          <p:spPr bwMode="auto">
            <a:xfrm>
              <a:off x="1536" y="1380"/>
              <a:ext cx="192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5254" name="Text Box 22"/>
            <p:cNvSpPr txBox="1">
              <a:spLocks noChangeArrowheads="1"/>
            </p:cNvSpPr>
            <p:nvPr/>
          </p:nvSpPr>
          <p:spPr bwMode="auto">
            <a:xfrm>
              <a:off x="672" y="2064"/>
              <a:ext cx="192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5255" name="Text Box 23"/>
            <p:cNvSpPr txBox="1">
              <a:spLocks noChangeArrowheads="1"/>
            </p:cNvSpPr>
            <p:nvPr/>
          </p:nvSpPr>
          <p:spPr bwMode="auto">
            <a:xfrm>
              <a:off x="1536" y="1584"/>
              <a:ext cx="14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95256" name="Text Box 24"/>
            <p:cNvSpPr txBox="1">
              <a:spLocks noChangeArrowheads="1"/>
            </p:cNvSpPr>
            <p:nvPr/>
          </p:nvSpPr>
          <p:spPr bwMode="auto">
            <a:xfrm>
              <a:off x="1536" y="1956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solidFill>
                    <a:srgbClr val="FF0000"/>
                  </a:solidFill>
                </a:rPr>
                <a:t>-</a:t>
              </a:r>
            </a:p>
          </p:txBody>
        </p:sp>
        <p:grpSp>
          <p:nvGrpSpPr>
            <p:cNvPr id="95257" name="Group 25"/>
            <p:cNvGrpSpPr>
              <a:grpSpLocks/>
            </p:cNvGrpSpPr>
            <p:nvPr/>
          </p:nvGrpSpPr>
          <p:grpSpPr bwMode="auto">
            <a:xfrm>
              <a:off x="1008" y="768"/>
              <a:ext cx="437" cy="227"/>
              <a:chOff x="960" y="2640"/>
              <a:chExt cx="437" cy="227"/>
            </a:xfrm>
          </p:grpSpPr>
          <p:sp>
            <p:nvSpPr>
              <p:cNvPr id="95258" name="Line 26"/>
              <p:cNvSpPr>
                <a:spLocks noChangeShapeType="1"/>
              </p:cNvSpPr>
              <p:nvPr/>
            </p:nvSpPr>
            <p:spPr bwMode="auto">
              <a:xfrm>
                <a:off x="960" y="2832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5259" name="Object 27"/>
              <p:cNvGraphicFramePr>
                <a:graphicFrameLocks noChangeAspect="1"/>
              </p:cNvGraphicFramePr>
              <p:nvPr/>
            </p:nvGraphicFramePr>
            <p:xfrm>
              <a:off x="1248" y="2640"/>
              <a:ext cx="149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1583" name="公式" r:id="rId13" imgW="126720" imgH="190440" progId="Equation.3">
                      <p:embed/>
                    </p:oleObj>
                  </mc:Choice>
                  <mc:Fallback>
                    <p:oleObj name="公式" r:id="rId13" imgW="126720" imgH="190440" progId="Equation.3">
                      <p:embed/>
                      <p:pic>
                        <p:nvPicPr>
                          <p:cNvPr id="95259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8" y="2640"/>
                            <a:ext cx="149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5260" name="Group 28"/>
          <p:cNvGrpSpPr>
            <a:grpSpLocks/>
          </p:cNvGrpSpPr>
          <p:nvPr/>
        </p:nvGrpSpPr>
        <p:grpSpPr bwMode="auto">
          <a:xfrm>
            <a:off x="3103563" y="1960563"/>
            <a:ext cx="5395912" cy="1100137"/>
            <a:chOff x="1996" y="1584"/>
            <a:chExt cx="3399" cy="693"/>
          </a:xfrm>
        </p:grpSpPr>
        <p:graphicFrame>
          <p:nvGraphicFramePr>
            <p:cNvPr id="95261" name="Object 29"/>
            <p:cNvGraphicFramePr>
              <a:graphicFrameLocks noChangeAspect="1"/>
            </p:cNvGraphicFramePr>
            <p:nvPr/>
          </p:nvGraphicFramePr>
          <p:xfrm>
            <a:off x="1996" y="1584"/>
            <a:ext cx="3399" cy="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584" name="Equation" r:id="rId15" imgW="2247840" imgH="457200" progId="Equation.3">
                    <p:embed/>
                  </p:oleObj>
                </mc:Choice>
                <mc:Fallback>
                  <p:oleObj name="Equation" r:id="rId15" imgW="2247840" imgH="457200" progId="Equation.3">
                    <p:embed/>
                    <p:pic>
                      <p:nvPicPr>
                        <p:cNvPr id="95261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6" y="1584"/>
                          <a:ext cx="3399" cy="6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5262" name="Group 30"/>
            <p:cNvGrpSpPr>
              <a:grpSpLocks/>
            </p:cNvGrpSpPr>
            <p:nvPr/>
          </p:nvGrpSpPr>
          <p:grpSpPr bwMode="auto">
            <a:xfrm>
              <a:off x="3744" y="1968"/>
              <a:ext cx="351" cy="240"/>
              <a:chOff x="4545" y="2016"/>
              <a:chExt cx="351" cy="240"/>
            </a:xfrm>
          </p:grpSpPr>
          <p:sp>
            <p:nvSpPr>
              <p:cNvPr id="95263" name="Line 31"/>
              <p:cNvSpPr>
                <a:spLocks noChangeShapeType="1"/>
              </p:cNvSpPr>
              <p:nvPr/>
            </p:nvSpPr>
            <p:spPr bwMode="auto">
              <a:xfrm flipH="1">
                <a:off x="4545" y="2016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64" name="Line 32"/>
              <p:cNvSpPr>
                <a:spLocks noChangeShapeType="1"/>
              </p:cNvSpPr>
              <p:nvPr/>
            </p:nvSpPr>
            <p:spPr bwMode="auto">
              <a:xfrm>
                <a:off x="4560" y="225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5265" name="Group 33"/>
          <p:cNvGrpSpPr>
            <a:grpSpLocks/>
          </p:cNvGrpSpPr>
          <p:nvPr/>
        </p:nvGrpSpPr>
        <p:grpSpPr bwMode="auto">
          <a:xfrm>
            <a:off x="3146425" y="3170238"/>
            <a:ext cx="4648200" cy="1065212"/>
            <a:chOff x="1968" y="2256"/>
            <a:chExt cx="2928" cy="671"/>
          </a:xfrm>
        </p:grpSpPr>
        <p:graphicFrame>
          <p:nvGraphicFramePr>
            <p:cNvPr id="95266" name="Object 34"/>
            <p:cNvGraphicFramePr>
              <a:graphicFrameLocks noChangeAspect="1"/>
            </p:cNvGraphicFramePr>
            <p:nvPr/>
          </p:nvGraphicFramePr>
          <p:xfrm>
            <a:off x="1968" y="2256"/>
            <a:ext cx="2928" cy="6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585" name="Equation" r:id="rId17" imgW="1828800" imgH="419040" progId="Equation.3">
                    <p:embed/>
                  </p:oleObj>
                </mc:Choice>
                <mc:Fallback>
                  <p:oleObj name="Equation" r:id="rId17" imgW="1828800" imgH="419040" progId="Equation.3">
                    <p:embed/>
                    <p:pic>
                      <p:nvPicPr>
                        <p:cNvPr id="9526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256"/>
                          <a:ext cx="2928" cy="6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5267" name="Group 35"/>
            <p:cNvGrpSpPr>
              <a:grpSpLocks/>
            </p:cNvGrpSpPr>
            <p:nvPr/>
          </p:nvGrpSpPr>
          <p:grpSpPr bwMode="auto">
            <a:xfrm>
              <a:off x="4305" y="2448"/>
              <a:ext cx="351" cy="240"/>
              <a:chOff x="4545" y="2016"/>
              <a:chExt cx="351" cy="240"/>
            </a:xfrm>
          </p:grpSpPr>
          <p:sp>
            <p:nvSpPr>
              <p:cNvPr id="95268" name="Line 36"/>
              <p:cNvSpPr>
                <a:spLocks noChangeShapeType="1"/>
              </p:cNvSpPr>
              <p:nvPr/>
            </p:nvSpPr>
            <p:spPr bwMode="auto">
              <a:xfrm flipH="1">
                <a:off x="4545" y="2016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69" name="Line 37"/>
              <p:cNvSpPr>
                <a:spLocks noChangeShapeType="1"/>
              </p:cNvSpPr>
              <p:nvPr/>
            </p:nvSpPr>
            <p:spPr bwMode="auto">
              <a:xfrm>
                <a:off x="4560" y="2256"/>
                <a:ext cx="33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5270" name="Group 38"/>
          <p:cNvGrpSpPr>
            <a:grpSpLocks/>
          </p:cNvGrpSpPr>
          <p:nvPr/>
        </p:nvGrpSpPr>
        <p:grpSpPr bwMode="auto">
          <a:xfrm>
            <a:off x="985838" y="4465638"/>
            <a:ext cx="7685087" cy="1157287"/>
            <a:chOff x="623" y="2928"/>
            <a:chExt cx="4841" cy="729"/>
          </a:xfrm>
        </p:grpSpPr>
        <p:graphicFrame>
          <p:nvGraphicFramePr>
            <p:cNvPr id="95271" name="Object 39"/>
            <p:cNvGraphicFramePr>
              <a:graphicFrameLocks noChangeAspect="1"/>
            </p:cNvGraphicFramePr>
            <p:nvPr/>
          </p:nvGraphicFramePr>
          <p:xfrm>
            <a:off x="623" y="2928"/>
            <a:ext cx="4841" cy="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586" name="Equation" r:id="rId19" imgW="3022560" imgH="457200" progId="Equation.3">
                    <p:embed/>
                  </p:oleObj>
                </mc:Choice>
                <mc:Fallback>
                  <p:oleObj name="Equation" r:id="rId19" imgW="3022560" imgH="457200" progId="Equation.3">
                    <p:embed/>
                    <p:pic>
                      <p:nvPicPr>
                        <p:cNvPr id="95271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3" y="2928"/>
                          <a:ext cx="4841" cy="7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5272" name="Group 40"/>
            <p:cNvGrpSpPr>
              <a:grpSpLocks/>
            </p:cNvGrpSpPr>
            <p:nvPr/>
          </p:nvGrpSpPr>
          <p:grpSpPr bwMode="auto">
            <a:xfrm>
              <a:off x="4113" y="2976"/>
              <a:ext cx="687" cy="240"/>
              <a:chOff x="4113" y="2976"/>
              <a:chExt cx="687" cy="240"/>
            </a:xfrm>
          </p:grpSpPr>
          <p:sp>
            <p:nvSpPr>
              <p:cNvPr id="95273" name="Line 41"/>
              <p:cNvSpPr>
                <a:spLocks noChangeShapeType="1"/>
              </p:cNvSpPr>
              <p:nvPr/>
            </p:nvSpPr>
            <p:spPr bwMode="auto">
              <a:xfrm flipH="1">
                <a:off x="4113" y="2976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74" name="Line 42"/>
              <p:cNvSpPr>
                <a:spLocks noChangeShapeType="1"/>
              </p:cNvSpPr>
              <p:nvPr/>
            </p:nvSpPr>
            <p:spPr bwMode="auto">
              <a:xfrm>
                <a:off x="4128" y="3216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275" name="Group 43"/>
            <p:cNvGrpSpPr>
              <a:grpSpLocks/>
            </p:cNvGrpSpPr>
            <p:nvPr/>
          </p:nvGrpSpPr>
          <p:grpSpPr bwMode="auto">
            <a:xfrm>
              <a:off x="1632" y="3360"/>
              <a:ext cx="687" cy="240"/>
              <a:chOff x="4113" y="2976"/>
              <a:chExt cx="687" cy="240"/>
            </a:xfrm>
          </p:grpSpPr>
          <p:sp>
            <p:nvSpPr>
              <p:cNvPr id="95276" name="Line 44"/>
              <p:cNvSpPr>
                <a:spLocks noChangeShapeType="1"/>
              </p:cNvSpPr>
              <p:nvPr/>
            </p:nvSpPr>
            <p:spPr bwMode="auto">
              <a:xfrm flipH="1">
                <a:off x="4113" y="2976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77" name="Line 45"/>
              <p:cNvSpPr>
                <a:spLocks noChangeShapeType="1"/>
              </p:cNvSpPr>
              <p:nvPr/>
            </p:nvSpPr>
            <p:spPr bwMode="auto">
              <a:xfrm>
                <a:off x="4128" y="3216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5278" name="Group 46"/>
          <p:cNvGrpSpPr>
            <a:grpSpLocks/>
          </p:cNvGrpSpPr>
          <p:nvPr/>
        </p:nvGrpSpPr>
        <p:grpSpPr bwMode="auto">
          <a:xfrm>
            <a:off x="1563688" y="5715000"/>
            <a:ext cx="7007225" cy="581025"/>
            <a:chOff x="985" y="3600"/>
            <a:chExt cx="4414" cy="366"/>
          </a:xfrm>
        </p:grpSpPr>
        <p:graphicFrame>
          <p:nvGraphicFramePr>
            <p:cNvPr id="95279" name="Object 47"/>
            <p:cNvGraphicFramePr>
              <a:graphicFrameLocks noChangeAspect="1"/>
            </p:cNvGraphicFramePr>
            <p:nvPr/>
          </p:nvGraphicFramePr>
          <p:xfrm>
            <a:off x="985" y="3600"/>
            <a:ext cx="4414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587" name="Equation" r:id="rId21" imgW="2755800" imgH="228600" progId="Equation.3">
                    <p:embed/>
                  </p:oleObj>
                </mc:Choice>
                <mc:Fallback>
                  <p:oleObj name="Equation" r:id="rId21" imgW="2755800" imgH="228600" progId="Equation.3">
                    <p:embed/>
                    <p:pic>
                      <p:nvPicPr>
                        <p:cNvPr id="95279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" y="3600"/>
                          <a:ext cx="4414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5280" name="Group 48"/>
            <p:cNvGrpSpPr>
              <a:grpSpLocks/>
            </p:cNvGrpSpPr>
            <p:nvPr/>
          </p:nvGrpSpPr>
          <p:grpSpPr bwMode="auto">
            <a:xfrm>
              <a:off x="4545" y="3648"/>
              <a:ext cx="687" cy="240"/>
              <a:chOff x="4113" y="2976"/>
              <a:chExt cx="687" cy="240"/>
            </a:xfrm>
          </p:grpSpPr>
          <p:sp>
            <p:nvSpPr>
              <p:cNvPr id="95281" name="Line 49"/>
              <p:cNvSpPr>
                <a:spLocks noChangeShapeType="1"/>
              </p:cNvSpPr>
              <p:nvPr/>
            </p:nvSpPr>
            <p:spPr bwMode="auto">
              <a:xfrm flipH="1">
                <a:off x="4113" y="2976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82" name="Line 50"/>
              <p:cNvSpPr>
                <a:spLocks noChangeShapeType="1"/>
              </p:cNvSpPr>
              <p:nvPr/>
            </p:nvSpPr>
            <p:spPr bwMode="auto">
              <a:xfrm>
                <a:off x="4128" y="3216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5283" name="Group 51"/>
          <p:cNvGrpSpPr>
            <a:grpSpLocks/>
          </p:cNvGrpSpPr>
          <p:nvPr/>
        </p:nvGrpSpPr>
        <p:grpSpPr bwMode="auto">
          <a:xfrm>
            <a:off x="672356" y="44624"/>
            <a:ext cx="7212012" cy="1552575"/>
            <a:chOff x="960" y="528"/>
            <a:chExt cx="4543" cy="978"/>
          </a:xfrm>
        </p:grpSpPr>
        <p:grpSp>
          <p:nvGrpSpPr>
            <p:cNvPr id="95284" name="Group 52"/>
            <p:cNvGrpSpPr>
              <a:grpSpLocks/>
            </p:cNvGrpSpPr>
            <p:nvPr/>
          </p:nvGrpSpPr>
          <p:grpSpPr bwMode="auto">
            <a:xfrm>
              <a:off x="960" y="528"/>
              <a:ext cx="4543" cy="978"/>
              <a:chOff x="960" y="528"/>
              <a:chExt cx="4543" cy="978"/>
            </a:xfrm>
          </p:grpSpPr>
          <p:graphicFrame>
            <p:nvGraphicFramePr>
              <p:cNvPr id="95285" name="Object 53"/>
              <p:cNvGraphicFramePr>
                <a:graphicFrameLocks noChangeAspect="1"/>
              </p:cNvGraphicFramePr>
              <p:nvPr/>
            </p:nvGraphicFramePr>
            <p:xfrm>
              <a:off x="2553" y="576"/>
              <a:ext cx="1517" cy="3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1588" name="Equation" r:id="rId23" imgW="1015920" imgH="215640" progId="Equation.3">
                      <p:embed/>
                    </p:oleObj>
                  </mc:Choice>
                  <mc:Fallback>
                    <p:oleObj name="Equation" r:id="rId23" imgW="1015920" imgH="215640" progId="Equation.3">
                      <p:embed/>
                      <p:pic>
                        <p:nvPicPr>
                          <p:cNvPr id="95285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53" y="576"/>
                            <a:ext cx="1517" cy="3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5286" name="Rectangle 54"/>
              <p:cNvSpPr>
                <a:spLocks noChangeArrowheads="1"/>
              </p:cNvSpPr>
              <p:nvPr/>
            </p:nvSpPr>
            <p:spPr bwMode="auto">
              <a:xfrm>
                <a:off x="960" y="528"/>
                <a:ext cx="5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rgbClr val="FF0000"/>
                    </a:solidFill>
                  </a:rPr>
                  <a:t>例</a:t>
                </a:r>
                <a:r>
                  <a:rPr lang="en-US" altLang="zh-CN">
                    <a:solidFill>
                      <a:srgbClr val="FF0000"/>
                    </a:solidFill>
                  </a:rPr>
                  <a:t>1:</a:t>
                </a:r>
              </a:p>
            </p:txBody>
          </p:sp>
          <p:sp>
            <p:nvSpPr>
              <p:cNvPr id="95287" name="Rectangle 55"/>
              <p:cNvSpPr>
                <a:spLocks noChangeArrowheads="1"/>
              </p:cNvSpPr>
              <p:nvPr/>
            </p:nvSpPr>
            <p:spPr bwMode="auto">
              <a:xfrm>
                <a:off x="1392" y="528"/>
                <a:ext cx="123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chemeClr val="tx2"/>
                    </a:solidFill>
                  </a:rPr>
                  <a:t>有两个阻抗</a:t>
                </a:r>
              </a:p>
            </p:txBody>
          </p:sp>
          <p:graphicFrame>
            <p:nvGraphicFramePr>
              <p:cNvPr id="95288" name="Object 56"/>
              <p:cNvGraphicFramePr>
                <a:graphicFrameLocks noChangeAspect="1"/>
              </p:cNvGraphicFramePr>
              <p:nvPr/>
            </p:nvGraphicFramePr>
            <p:xfrm>
              <a:off x="4080" y="576"/>
              <a:ext cx="1423" cy="3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1589" name="Equation" r:id="rId25" imgW="952200" imgH="215640" progId="Equation.3">
                      <p:embed/>
                    </p:oleObj>
                  </mc:Choice>
                  <mc:Fallback>
                    <p:oleObj name="Equation" r:id="rId25" imgW="952200" imgH="215640" progId="Equation.3">
                      <p:embed/>
                      <p:pic>
                        <p:nvPicPr>
                          <p:cNvPr id="95288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576"/>
                            <a:ext cx="1423" cy="3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5289" name="Rectangle 57"/>
              <p:cNvSpPr>
                <a:spLocks noChangeArrowheads="1"/>
              </p:cNvSpPr>
              <p:nvPr/>
            </p:nvSpPr>
            <p:spPr bwMode="auto">
              <a:xfrm>
                <a:off x="1392" y="864"/>
                <a:ext cx="14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chemeClr val="tx2"/>
                    </a:solidFill>
                  </a:rPr>
                  <a:t>它们串联接在</a:t>
                </a:r>
              </a:p>
            </p:txBody>
          </p:sp>
          <p:graphicFrame>
            <p:nvGraphicFramePr>
              <p:cNvPr id="95290" name="Object 58"/>
              <p:cNvGraphicFramePr>
                <a:graphicFrameLocks noChangeAspect="1"/>
              </p:cNvGraphicFramePr>
              <p:nvPr/>
            </p:nvGraphicFramePr>
            <p:xfrm>
              <a:off x="2803" y="872"/>
              <a:ext cx="1441" cy="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1590" name="Equation" r:id="rId27" imgW="965160" imgH="228600" progId="Equation.3">
                      <p:embed/>
                    </p:oleObj>
                  </mc:Choice>
                  <mc:Fallback>
                    <p:oleObj name="Equation" r:id="rId27" imgW="965160" imgH="228600" progId="Equation.3">
                      <p:embed/>
                      <p:pic>
                        <p:nvPicPr>
                          <p:cNvPr id="95290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03" y="872"/>
                            <a:ext cx="1441" cy="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5291" name="Rectangle 59"/>
              <p:cNvSpPr>
                <a:spLocks noChangeArrowheads="1"/>
              </p:cNvSpPr>
              <p:nvPr/>
            </p:nvSpPr>
            <p:spPr bwMode="auto">
              <a:xfrm>
                <a:off x="4224" y="878"/>
                <a:ext cx="86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chemeClr val="tx2"/>
                    </a:solidFill>
                  </a:rPr>
                  <a:t>的电源</a:t>
                </a:r>
                <a:r>
                  <a:rPr lang="en-US" altLang="zh-CN">
                    <a:solidFill>
                      <a:schemeClr val="tx2"/>
                    </a:solidFill>
                  </a:rPr>
                  <a:t>;</a:t>
                </a:r>
              </a:p>
            </p:txBody>
          </p:sp>
          <p:sp>
            <p:nvSpPr>
              <p:cNvPr id="95292" name="Rectangle 60"/>
              <p:cNvSpPr>
                <a:spLocks noChangeArrowheads="1"/>
              </p:cNvSpPr>
              <p:nvPr/>
            </p:nvSpPr>
            <p:spPr bwMode="auto">
              <a:xfrm>
                <a:off x="1440" y="1166"/>
                <a:ext cx="4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chemeClr val="tx2"/>
                    </a:solidFill>
                  </a:rPr>
                  <a:t>求</a:t>
                </a:r>
                <a:r>
                  <a:rPr lang="en-US" altLang="zh-CN">
                    <a:solidFill>
                      <a:schemeClr val="tx2"/>
                    </a:solidFill>
                  </a:rPr>
                  <a:t>:</a:t>
                </a:r>
              </a:p>
            </p:txBody>
          </p:sp>
          <p:graphicFrame>
            <p:nvGraphicFramePr>
              <p:cNvPr id="95293" name="Object 61"/>
              <p:cNvGraphicFramePr>
                <a:graphicFrameLocks noChangeAspect="1"/>
              </p:cNvGraphicFramePr>
              <p:nvPr/>
            </p:nvGraphicFramePr>
            <p:xfrm>
              <a:off x="1824" y="1152"/>
              <a:ext cx="187" cy="2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1591" name="公式" r:id="rId29" imgW="126720" imgH="190440" progId="Equation.3">
                      <p:embed/>
                    </p:oleObj>
                  </mc:Choice>
                  <mc:Fallback>
                    <p:oleObj name="公式" r:id="rId29" imgW="126720" imgH="190440" progId="Equation.3">
                      <p:embed/>
                      <p:pic>
                        <p:nvPicPr>
                          <p:cNvPr id="95293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1152"/>
                            <a:ext cx="187" cy="2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5294" name="Rectangle 62"/>
              <p:cNvSpPr>
                <a:spLocks noChangeArrowheads="1"/>
              </p:cNvSpPr>
              <p:nvPr/>
            </p:nvSpPr>
            <p:spPr bwMode="auto">
              <a:xfrm>
                <a:off x="1968" y="1152"/>
                <a:ext cx="38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>
                    <a:solidFill>
                      <a:schemeClr val="tx2"/>
                    </a:solidFill>
                  </a:rPr>
                  <a:t>和</a:t>
                </a:r>
              </a:p>
            </p:txBody>
          </p:sp>
          <p:graphicFrame>
            <p:nvGraphicFramePr>
              <p:cNvPr id="95295" name="Object 63"/>
              <p:cNvGraphicFramePr>
                <a:graphicFrameLocks noChangeAspect="1"/>
              </p:cNvGraphicFramePr>
              <p:nvPr/>
            </p:nvGraphicFramePr>
            <p:xfrm>
              <a:off x="2304" y="1152"/>
              <a:ext cx="812" cy="3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1592" name="公式" r:id="rId31" imgW="545760" imgH="228600" progId="Equation.3">
                      <p:embed/>
                    </p:oleObj>
                  </mc:Choice>
                  <mc:Fallback>
                    <p:oleObj name="公式" r:id="rId31" imgW="545760" imgH="228600" progId="Equation.3">
                      <p:embed/>
                      <p:pic>
                        <p:nvPicPr>
                          <p:cNvPr id="95295" name="Object 6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04" y="1152"/>
                            <a:ext cx="812" cy="3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5296" name="Rectangle 64"/>
              <p:cNvSpPr>
                <a:spLocks noChangeArrowheads="1"/>
              </p:cNvSpPr>
              <p:nvPr/>
            </p:nvSpPr>
            <p:spPr bwMode="auto">
              <a:xfrm>
                <a:off x="3168" y="1152"/>
                <a:ext cx="146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chemeClr val="tx2"/>
                    </a:solidFill>
                  </a:rPr>
                  <a:t>并作相量图。</a:t>
                </a:r>
              </a:p>
            </p:txBody>
          </p:sp>
        </p:grpSp>
        <p:grpSp>
          <p:nvGrpSpPr>
            <p:cNvPr id="95297" name="Group 65"/>
            <p:cNvGrpSpPr>
              <a:grpSpLocks/>
            </p:cNvGrpSpPr>
            <p:nvPr/>
          </p:nvGrpSpPr>
          <p:grpSpPr bwMode="auto">
            <a:xfrm>
              <a:off x="3600" y="912"/>
              <a:ext cx="432" cy="240"/>
              <a:chOff x="3600" y="912"/>
              <a:chExt cx="432" cy="240"/>
            </a:xfrm>
          </p:grpSpPr>
          <p:sp>
            <p:nvSpPr>
              <p:cNvPr id="95298" name="Line 66"/>
              <p:cNvSpPr>
                <a:spLocks noChangeShapeType="1"/>
              </p:cNvSpPr>
              <p:nvPr/>
            </p:nvSpPr>
            <p:spPr bwMode="auto">
              <a:xfrm flipH="1">
                <a:off x="3600" y="912"/>
                <a:ext cx="139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99" name="Line 67"/>
              <p:cNvSpPr>
                <a:spLocks noChangeShapeType="1"/>
              </p:cNvSpPr>
              <p:nvPr/>
            </p:nvSpPr>
            <p:spPr bwMode="auto">
              <a:xfrm>
                <a:off x="3615" y="1152"/>
                <a:ext cx="41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804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5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2209800" y="457200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或利用分压公式：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1752600" y="4343400"/>
            <a:ext cx="2243138" cy="2159000"/>
            <a:chOff x="1104" y="2736"/>
            <a:chExt cx="1413" cy="1360"/>
          </a:xfrm>
        </p:grpSpPr>
        <p:sp>
          <p:nvSpPr>
            <p:cNvPr id="96260" name="Line 4"/>
            <p:cNvSpPr>
              <a:spLocks noChangeShapeType="1"/>
            </p:cNvSpPr>
            <p:nvPr/>
          </p:nvSpPr>
          <p:spPr bwMode="auto">
            <a:xfrm flipV="1">
              <a:off x="1104" y="2928"/>
              <a:ext cx="1008" cy="10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61" name="Line 5"/>
            <p:cNvSpPr>
              <a:spLocks noChangeShapeType="1"/>
            </p:cNvSpPr>
            <p:nvPr/>
          </p:nvSpPr>
          <p:spPr bwMode="auto">
            <a:xfrm flipV="1">
              <a:off x="1104" y="3936"/>
              <a:ext cx="110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6262" name="Object 6"/>
            <p:cNvGraphicFramePr>
              <a:graphicFrameLocks noChangeAspect="1"/>
            </p:cNvGraphicFramePr>
            <p:nvPr/>
          </p:nvGraphicFramePr>
          <p:xfrm>
            <a:off x="1872" y="2736"/>
            <a:ext cx="24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50" name="公式" r:id="rId4" imgW="241200" imgH="228600" progId="Equation.3">
                    <p:embed/>
                  </p:oleObj>
                </mc:Choice>
                <mc:Fallback>
                  <p:oleObj name="公式" r:id="rId4" imgW="241200" imgH="228600" progId="Equation.3">
                    <p:embed/>
                    <p:pic>
                      <p:nvPicPr>
                        <p:cNvPr id="962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736"/>
                          <a:ext cx="24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263" name="Line 7"/>
            <p:cNvSpPr>
              <a:spLocks noChangeShapeType="1"/>
            </p:cNvSpPr>
            <p:nvPr/>
          </p:nvSpPr>
          <p:spPr bwMode="auto">
            <a:xfrm flipV="1">
              <a:off x="1104" y="3408"/>
              <a:ext cx="1152" cy="528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6264" name="Object 8"/>
            <p:cNvGraphicFramePr>
              <a:graphicFrameLocks noChangeAspect="1"/>
            </p:cNvGraphicFramePr>
            <p:nvPr/>
          </p:nvGraphicFramePr>
          <p:xfrm>
            <a:off x="2160" y="3408"/>
            <a:ext cx="170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51" name="公式" r:id="rId6" imgW="164880" imgH="203040" progId="Equation.3">
                    <p:embed/>
                  </p:oleObj>
                </mc:Choice>
                <mc:Fallback>
                  <p:oleObj name="公式" r:id="rId6" imgW="164880" imgH="203040" progId="Equation.3">
                    <p:embed/>
                    <p:pic>
                      <p:nvPicPr>
                        <p:cNvPr id="9626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3408"/>
                          <a:ext cx="170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65" name="Object 9"/>
            <p:cNvGraphicFramePr>
              <a:graphicFrameLocks noChangeAspect="1"/>
            </p:cNvGraphicFramePr>
            <p:nvPr/>
          </p:nvGraphicFramePr>
          <p:xfrm>
            <a:off x="2208" y="3840"/>
            <a:ext cx="169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52" name="公式" r:id="rId8" imgW="164880" imgH="228600" progId="Equation.3">
                    <p:embed/>
                  </p:oleObj>
                </mc:Choice>
                <mc:Fallback>
                  <p:oleObj name="公式" r:id="rId8" imgW="164880" imgH="228600" progId="Equation.3">
                    <p:embed/>
                    <p:pic>
                      <p:nvPicPr>
                        <p:cNvPr id="9626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3840"/>
                          <a:ext cx="169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66" name="Object 10"/>
            <p:cNvGraphicFramePr>
              <a:graphicFrameLocks noChangeAspect="1"/>
            </p:cNvGraphicFramePr>
            <p:nvPr/>
          </p:nvGraphicFramePr>
          <p:xfrm>
            <a:off x="2256" y="3168"/>
            <a:ext cx="261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53" name="公式" r:id="rId10" imgW="253800" imgH="228600" progId="Equation.3">
                    <p:embed/>
                  </p:oleObj>
                </mc:Choice>
                <mc:Fallback>
                  <p:oleObj name="公式" r:id="rId10" imgW="253800" imgH="228600" progId="Equation.3">
                    <p:embed/>
                    <p:pic>
                      <p:nvPicPr>
                        <p:cNvPr id="9626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3168"/>
                          <a:ext cx="261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267" name="Freeform 11"/>
            <p:cNvSpPr>
              <a:spLocks/>
            </p:cNvSpPr>
            <p:nvPr/>
          </p:nvSpPr>
          <p:spPr bwMode="auto">
            <a:xfrm>
              <a:off x="1392" y="3792"/>
              <a:ext cx="86" cy="140"/>
            </a:xfrm>
            <a:custGeom>
              <a:avLst/>
              <a:gdLst>
                <a:gd name="T0" fmla="*/ 0 w 86"/>
                <a:gd name="T1" fmla="*/ 0 h 140"/>
                <a:gd name="T2" fmla="*/ 63 w 86"/>
                <a:gd name="T3" fmla="*/ 54 h 140"/>
                <a:gd name="T4" fmla="*/ 86 w 86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140">
                  <a:moveTo>
                    <a:pt x="0" y="0"/>
                  </a:moveTo>
                  <a:cubicBezTo>
                    <a:pt x="27" y="17"/>
                    <a:pt x="36" y="37"/>
                    <a:pt x="63" y="54"/>
                  </a:cubicBezTo>
                  <a:cubicBezTo>
                    <a:pt x="71" y="83"/>
                    <a:pt x="86" y="110"/>
                    <a:pt x="86" y="140"/>
                  </a:cubicBezTo>
                </a:path>
              </a:pathLst>
            </a:custGeom>
            <a:noFill/>
            <a:ln w="38100" cap="flat" cmpd="sng">
              <a:solidFill>
                <a:srgbClr val="0066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6268" name="Object 12"/>
            <p:cNvGraphicFramePr>
              <a:graphicFrameLocks noChangeAspect="1"/>
            </p:cNvGraphicFramePr>
            <p:nvPr/>
          </p:nvGraphicFramePr>
          <p:xfrm>
            <a:off x="2250" y="2990"/>
            <a:ext cx="261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54" name="Equation" r:id="rId12" imgW="253800" imgH="177480" progId="Equation.3">
                    <p:embed/>
                  </p:oleObj>
                </mc:Choice>
                <mc:Fallback>
                  <p:oleObj name="Equation" r:id="rId12" imgW="253800" imgH="177480" progId="Equation.3">
                    <p:embed/>
                    <p:pic>
                      <p:nvPicPr>
                        <p:cNvPr id="9626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0" y="2990"/>
                          <a:ext cx="261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69" name="Object 13"/>
            <p:cNvGraphicFramePr>
              <a:graphicFrameLocks noChangeAspect="1"/>
            </p:cNvGraphicFramePr>
            <p:nvPr/>
          </p:nvGraphicFramePr>
          <p:xfrm>
            <a:off x="1482" y="3710"/>
            <a:ext cx="261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55" name="公式" r:id="rId14" imgW="253800" imgH="177480" progId="Equation.3">
                    <p:embed/>
                  </p:oleObj>
                </mc:Choice>
                <mc:Fallback>
                  <p:oleObj name="公式" r:id="rId14" imgW="253800" imgH="177480" progId="Equation.3">
                    <p:embed/>
                    <p:pic>
                      <p:nvPicPr>
                        <p:cNvPr id="9626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2" y="3710"/>
                          <a:ext cx="261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0" name="Object 14"/>
            <p:cNvGraphicFramePr>
              <a:graphicFrameLocks noChangeAspect="1"/>
            </p:cNvGraphicFramePr>
            <p:nvPr/>
          </p:nvGraphicFramePr>
          <p:xfrm>
            <a:off x="1514" y="3504"/>
            <a:ext cx="310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56" name="Equation" r:id="rId16" imgW="368280" imgH="177480" progId="Equation.3">
                    <p:embed/>
                  </p:oleObj>
                </mc:Choice>
                <mc:Fallback>
                  <p:oleObj name="Equation" r:id="rId16" imgW="368280" imgH="177480" progId="Equation.3">
                    <p:embed/>
                    <p:pic>
                      <p:nvPicPr>
                        <p:cNvPr id="9627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4" y="3504"/>
                          <a:ext cx="310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271" name="Freeform 15"/>
            <p:cNvSpPr>
              <a:spLocks/>
            </p:cNvSpPr>
            <p:nvPr/>
          </p:nvSpPr>
          <p:spPr bwMode="auto">
            <a:xfrm>
              <a:off x="1301" y="3743"/>
              <a:ext cx="70" cy="195"/>
            </a:xfrm>
            <a:custGeom>
              <a:avLst/>
              <a:gdLst>
                <a:gd name="T0" fmla="*/ 0 w 70"/>
                <a:gd name="T1" fmla="*/ 0 h 195"/>
                <a:gd name="T2" fmla="*/ 70 w 70"/>
                <a:gd name="T3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" h="195">
                  <a:moveTo>
                    <a:pt x="0" y="0"/>
                  </a:moveTo>
                  <a:cubicBezTo>
                    <a:pt x="51" y="51"/>
                    <a:pt x="70" y="124"/>
                    <a:pt x="70" y="195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2" name="Line 16"/>
            <p:cNvSpPr>
              <a:spLocks noChangeShapeType="1"/>
            </p:cNvSpPr>
            <p:nvPr/>
          </p:nvSpPr>
          <p:spPr bwMode="auto">
            <a:xfrm>
              <a:off x="2112" y="2928"/>
              <a:ext cx="144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3" name="Line 17"/>
            <p:cNvSpPr>
              <a:spLocks noChangeShapeType="1"/>
            </p:cNvSpPr>
            <p:nvPr/>
          </p:nvSpPr>
          <p:spPr bwMode="auto">
            <a:xfrm>
              <a:off x="2112" y="2928"/>
              <a:ext cx="3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74" name="Freeform 18"/>
            <p:cNvSpPr>
              <a:spLocks/>
            </p:cNvSpPr>
            <p:nvPr/>
          </p:nvSpPr>
          <p:spPr bwMode="auto">
            <a:xfrm>
              <a:off x="2164" y="2932"/>
              <a:ext cx="118" cy="189"/>
            </a:xfrm>
            <a:custGeom>
              <a:avLst/>
              <a:gdLst>
                <a:gd name="T0" fmla="*/ 118 w 118"/>
                <a:gd name="T1" fmla="*/ 0 h 189"/>
                <a:gd name="T2" fmla="*/ 79 w 118"/>
                <a:gd name="T3" fmla="*/ 94 h 189"/>
                <a:gd name="T4" fmla="*/ 25 w 118"/>
                <a:gd name="T5" fmla="*/ 164 h 189"/>
                <a:gd name="T6" fmla="*/ 2 w 118"/>
                <a:gd name="T7" fmla="*/ 18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89">
                  <a:moveTo>
                    <a:pt x="118" y="0"/>
                  </a:moveTo>
                  <a:cubicBezTo>
                    <a:pt x="108" y="34"/>
                    <a:pt x="99" y="64"/>
                    <a:pt x="79" y="94"/>
                  </a:cubicBezTo>
                  <a:cubicBezTo>
                    <a:pt x="66" y="138"/>
                    <a:pt x="78" y="111"/>
                    <a:pt x="25" y="164"/>
                  </a:cubicBezTo>
                  <a:cubicBezTo>
                    <a:pt x="0" y="189"/>
                    <a:pt x="20" y="187"/>
                    <a:pt x="2" y="187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6275" name="Group 19"/>
          <p:cNvGrpSpPr>
            <a:grpSpLocks/>
          </p:cNvGrpSpPr>
          <p:nvPr/>
        </p:nvGrpSpPr>
        <p:grpSpPr bwMode="auto">
          <a:xfrm>
            <a:off x="4419600" y="4648200"/>
            <a:ext cx="3321050" cy="554038"/>
            <a:chOff x="2544" y="3120"/>
            <a:chExt cx="2092" cy="349"/>
          </a:xfrm>
        </p:grpSpPr>
        <p:graphicFrame>
          <p:nvGraphicFramePr>
            <p:cNvPr id="96276" name="Object 20"/>
            <p:cNvGraphicFramePr>
              <a:graphicFrameLocks noChangeAspect="1"/>
            </p:cNvGraphicFramePr>
            <p:nvPr/>
          </p:nvGraphicFramePr>
          <p:xfrm>
            <a:off x="3264" y="3120"/>
            <a:ext cx="1372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57" name="公式" r:id="rId18" imgW="825480" imgH="203040" progId="Equation.3">
                    <p:embed/>
                  </p:oleObj>
                </mc:Choice>
                <mc:Fallback>
                  <p:oleObj name="公式" r:id="rId18" imgW="825480" imgH="203040" progId="Equation.3">
                    <p:embed/>
                    <p:pic>
                      <p:nvPicPr>
                        <p:cNvPr id="9627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3120"/>
                          <a:ext cx="1372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277" name="Text Box 21"/>
            <p:cNvSpPr txBox="1">
              <a:spLocks noChangeArrowheads="1"/>
            </p:cNvSpPr>
            <p:nvPr/>
          </p:nvSpPr>
          <p:spPr bwMode="auto">
            <a:xfrm>
              <a:off x="2544" y="3120"/>
              <a:ext cx="8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FF0000"/>
                  </a:solidFill>
                </a:rPr>
                <a:t>注意：</a:t>
              </a:r>
            </a:p>
          </p:txBody>
        </p:sp>
      </p:grpSp>
      <p:sp>
        <p:nvSpPr>
          <p:cNvPr id="96278" name="Text Box 22"/>
          <p:cNvSpPr txBox="1">
            <a:spLocks noChangeArrowheads="1"/>
          </p:cNvSpPr>
          <p:nvPr/>
        </p:nvSpPr>
        <p:spPr bwMode="auto">
          <a:xfrm>
            <a:off x="1143000" y="426720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相量图</a:t>
            </a:r>
          </a:p>
        </p:txBody>
      </p:sp>
      <p:graphicFrame>
        <p:nvGraphicFramePr>
          <p:cNvPr id="96279" name="Object 23"/>
          <p:cNvGraphicFramePr>
            <a:graphicFrameLocks noChangeAspect="1"/>
          </p:cNvGraphicFramePr>
          <p:nvPr/>
        </p:nvGraphicFramePr>
        <p:xfrm>
          <a:off x="5486400" y="5427663"/>
          <a:ext cx="217805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58" name="Equation" r:id="rId20" imgW="825480" imgH="164880" progId="Equation.3">
                  <p:embed/>
                </p:oleObj>
              </mc:Choice>
              <mc:Fallback>
                <p:oleObj name="Equation" r:id="rId20" imgW="825480" imgH="164880" progId="Equation.3">
                  <p:embed/>
                  <p:pic>
                    <p:nvPicPr>
                      <p:cNvPr id="9627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427663"/>
                        <a:ext cx="217805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6280" name="Group 24"/>
          <p:cNvGrpSpPr>
            <a:grpSpLocks/>
          </p:cNvGrpSpPr>
          <p:nvPr/>
        </p:nvGrpSpPr>
        <p:grpSpPr bwMode="auto">
          <a:xfrm>
            <a:off x="577850" y="1066800"/>
            <a:ext cx="1938338" cy="2700338"/>
            <a:chOff x="672" y="768"/>
            <a:chExt cx="1153" cy="1606"/>
          </a:xfrm>
        </p:grpSpPr>
        <p:sp>
          <p:nvSpPr>
            <p:cNvPr id="96281" name="Line 25"/>
            <p:cNvSpPr>
              <a:spLocks noChangeShapeType="1"/>
            </p:cNvSpPr>
            <p:nvPr/>
          </p:nvSpPr>
          <p:spPr bwMode="auto">
            <a:xfrm flipH="1">
              <a:off x="1536" y="1524"/>
              <a:ext cx="0" cy="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2" name="Rectangle 26"/>
            <p:cNvSpPr>
              <a:spLocks noChangeArrowheads="1"/>
            </p:cNvSpPr>
            <p:nvPr/>
          </p:nvSpPr>
          <p:spPr bwMode="auto">
            <a:xfrm>
              <a:off x="1486" y="1313"/>
              <a:ext cx="98" cy="20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3" name="Oval 27"/>
            <p:cNvSpPr>
              <a:spLocks noChangeArrowheads="1"/>
            </p:cNvSpPr>
            <p:nvPr/>
          </p:nvSpPr>
          <p:spPr bwMode="auto">
            <a:xfrm>
              <a:off x="768" y="2320"/>
              <a:ext cx="54" cy="5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4" name="Oval 28"/>
            <p:cNvSpPr>
              <a:spLocks noChangeArrowheads="1"/>
            </p:cNvSpPr>
            <p:nvPr/>
          </p:nvSpPr>
          <p:spPr bwMode="auto">
            <a:xfrm>
              <a:off x="752" y="1019"/>
              <a:ext cx="54" cy="5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5" name="Text Box 29"/>
            <p:cNvSpPr txBox="1">
              <a:spLocks noChangeArrowheads="1"/>
            </p:cNvSpPr>
            <p:nvPr/>
          </p:nvSpPr>
          <p:spPr bwMode="auto">
            <a:xfrm>
              <a:off x="672" y="1008"/>
              <a:ext cx="14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0000"/>
                  </a:solidFill>
                </a:rPr>
                <a:t>+</a:t>
              </a:r>
            </a:p>
          </p:txBody>
        </p:sp>
        <p:graphicFrame>
          <p:nvGraphicFramePr>
            <p:cNvPr id="96286" name="Object 30"/>
            <p:cNvGraphicFramePr>
              <a:graphicFrameLocks noChangeAspect="1"/>
            </p:cNvGraphicFramePr>
            <p:nvPr/>
          </p:nvGraphicFramePr>
          <p:xfrm>
            <a:off x="720" y="1524"/>
            <a:ext cx="19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59" name="公式" r:id="rId22" imgW="164880" imgH="203040" progId="Equation.3">
                    <p:embed/>
                  </p:oleObj>
                </mc:Choice>
                <mc:Fallback>
                  <p:oleObj name="公式" r:id="rId22" imgW="164880" imgH="203040" progId="Equation.3">
                    <p:embed/>
                    <p:pic>
                      <p:nvPicPr>
                        <p:cNvPr id="96286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524"/>
                          <a:ext cx="19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287" name="Rectangle 31"/>
            <p:cNvSpPr>
              <a:spLocks noChangeArrowheads="1"/>
            </p:cNvSpPr>
            <p:nvPr/>
          </p:nvSpPr>
          <p:spPr bwMode="auto">
            <a:xfrm>
              <a:off x="1488" y="1837"/>
              <a:ext cx="98" cy="20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8" name="Line 32"/>
            <p:cNvSpPr>
              <a:spLocks noChangeShapeType="1"/>
            </p:cNvSpPr>
            <p:nvPr/>
          </p:nvSpPr>
          <p:spPr bwMode="auto">
            <a:xfrm>
              <a:off x="1536" y="2052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89" name="Line 33"/>
            <p:cNvSpPr>
              <a:spLocks noChangeShapeType="1"/>
            </p:cNvSpPr>
            <p:nvPr/>
          </p:nvSpPr>
          <p:spPr bwMode="auto">
            <a:xfrm>
              <a:off x="816" y="2340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90" name="Line 34"/>
            <p:cNvSpPr>
              <a:spLocks noChangeShapeType="1"/>
            </p:cNvSpPr>
            <p:nvPr/>
          </p:nvSpPr>
          <p:spPr bwMode="auto">
            <a:xfrm>
              <a:off x="816" y="1044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91" name="Line 35"/>
            <p:cNvSpPr>
              <a:spLocks noChangeShapeType="1"/>
            </p:cNvSpPr>
            <p:nvPr/>
          </p:nvSpPr>
          <p:spPr bwMode="auto">
            <a:xfrm>
              <a:off x="1536" y="1044"/>
              <a:ext cx="0" cy="26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6292" name="Object 36"/>
            <p:cNvGraphicFramePr>
              <a:graphicFrameLocks noChangeAspect="1"/>
            </p:cNvGraphicFramePr>
            <p:nvPr/>
          </p:nvGraphicFramePr>
          <p:xfrm>
            <a:off x="1584" y="1284"/>
            <a:ext cx="24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60" name="公式" r:id="rId24" imgW="203040" imgH="228600" progId="Equation.3">
                    <p:embed/>
                  </p:oleObj>
                </mc:Choice>
                <mc:Fallback>
                  <p:oleObj name="公式" r:id="rId24" imgW="203040" imgH="228600" progId="Equation.3">
                    <p:embed/>
                    <p:pic>
                      <p:nvPicPr>
                        <p:cNvPr id="96292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284"/>
                          <a:ext cx="24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93" name="Object 37"/>
            <p:cNvGraphicFramePr>
              <a:graphicFrameLocks noChangeAspect="1"/>
            </p:cNvGraphicFramePr>
            <p:nvPr/>
          </p:nvGraphicFramePr>
          <p:xfrm>
            <a:off x="1584" y="1812"/>
            <a:ext cx="24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61" name="公式" r:id="rId26" imgW="203040" imgH="228600" progId="Equation.3">
                    <p:embed/>
                  </p:oleObj>
                </mc:Choice>
                <mc:Fallback>
                  <p:oleObj name="公式" r:id="rId26" imgW="203040" imgH="228600" progId="Equation.3">
                    <p:embed/>
                    <p:pic>
                      <p:nvPicPr>
                        <p:cNvPr id="96293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812"/>
                          <a:ext cx="24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94" name="Object 38"/>
            <p:cNvGraphicFramePr>
              <a:graphicFrameLocks noChangeAspect="1"/>
            </p:cNvGraphicFramePr>
            <p:nvPr/>
          </p:nvGraphicFramePr>
          <p:xfrm>
            <a:off x="1248" y="1284"/>
            <a:ext cx="241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62" name="公式" r:id="rId28" imgW="203040" imgH="215640" progId="Equation.3">
                    <p:embed/>
                  </p:oleObj>
                </mc:Choice>
                <mc:Fallback>
                  <p:oleObj name="公式" r:id="rId28" imgW="203040" imgH="215640" progId="Equation.3">
                    <p:embed/>
                    <p:pic>
                      <p:nvPicPr>
                        <p:cNvPr id="96294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284"/>
                          <a:ext cx="241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95" name="Object 39"/>
            <p:cNvGraphicFramePr>
              <a:graphicFrameLocks noChangeAspect="1"/>
            </p:cNvGraphicFramePr>
            <p:nvPr/>
          </p:nvGraphicFramePr>
          <p:xfrm>
            <a:off x="1248" y="1812"/>
            <a:ext cx="241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63" name="公式" r:id="rId30" imgW="203040" imgH="215640" progId="Equation.3">
                    <p:embed/>
                  </p:oleObj>
                </mc:Choice>
                <mc:Fallback>
                  <p:oleObj name="公式" r:id="rId30" imgW="203040" imgH="215640" progId="Equation.3">
                    <p:embed/>
                    <p:pic>
                      <p:nvPicPr>
                        <p:cNvPr id="96295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812"/>
                          <a:ext cx="241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296" name="Text Box 40"/>
            <p:cNvSpPr txBox="1">
              <a:spLocks noChangeArrowheads="1"/>
            </p:cNvSpPr>
            <p:nvPr/>
          </p:nvSpPr>
          <p:spPr bwMode="auto">
            <a:xfrm>
              <a:off x="1536" y="1056"/>
              <a:ext cx="14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96297" name="Text Box 41"/>
            <p:cNvSpPr txBox="1">
              <a:spLocks noChangeArrowheads="1"/>
            </p:cNvSpPr>
            <p:nvPr/>
          </p:nvSpPr>
          <p:spPr bwMode="auto">
            <a:xfrm>
              <a:off x="1536" y="1380"/>
              <a:ext cx="192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6298" name="Text Box 42"/>
            <p:cNvSpPr txBox="1">
              <a:spLocks noChangeArrowheads="1"/>
            </p:cNvSpPr>
            <p:nvPr/>
          </p:nvSpPr>
          <p:spPr bwMode="auto">
            <a:xfrm>
              <a:off x="672" y="2064"/>
              <a:ext cx="192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6299" name="Text Box 43"/>
            <p:cNvSpPr txBox="1">
              <a:spLocks noChangeArrowheads="1"/>
            </p:cNvSpPr>
            <p:nvPr/>
          </p:nvSpPr>
          <p:spPr bwMode="auto">
            <a:xfrm>
              <a:off x="1536" y="1584"/>
              <a:ext cx="14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40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96300" name="Text Box 44"/>
            <p:cNvSpPr txBox="1">
              <a:spLocks noChangeArrowheads="1"/>
            </p:cNvSpPr>
            <p:nvPr/>
          </p:nvSpPr>
          <p:spPr bwMode="auto">
            <a:xfrm>
              <a:off x="1536" y="1956"/>
              <a:ext cx="19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>
                  <a:solidFill>
                    <a:srgbClr val="FF0000"/>
                  </a:solidFill>
                </a:rPr>
                <a:t>-</a:t>
              </a:r>
            </a:p>
          </p:txBody>
        </p:sp>
        <p:grpSp>
          <p:nvGrpSpPr>
            <p:cNvPr id="96301" name="Group 45"/>
            <p:cNvGrpSpPr>
              <a:grpSpLocks/>
            </p:cNvGrpSpPr>
            <p:nvPr/>
          </p:nvGrpSpPr>
          <p:grpSpPr bwMode="auto">
            <a:xfrm>
              <a:off x="1008" y="768"/>
              <a:ext cx="437" cy="227"/>
              <a:chOff x="960" y="2640"/>
              <a:chExt cx="437" cy="227"/>
            </a:xfrm>
          </p:grpSpPr>
          <p:sp>
            <p:nvSpPr>
              <p:cNvPr id="96302" name="Line 46"/>
              <p:cNvSpPr>
                <a:spLocks noChangeShapeType="1"/>
              </p:cNvSpPr>
              <p:nvPr/>
            </p:nvSpPr>
            <p:spPr bwMode="auto">
              <a:xfrm>
                <a:off x="960" y="2832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6303" name="Object 47"/>
              <p:cNvGraphicFramePr>
                <a:graphicFrameLocks noChangeAspect="1"/>
              </p:cNvGraphicFramePr>
              <p:nvPr/>
            </p:nvGraphicFramePr>
            <p:xfrm>
              <a:off x="1248" y="2640"/>
              <a:ext cx="149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2664" name="公式" r:id="rId32" imgW="126720" imgH="190440" progId="Equation.3">
                      <p:embed/>
                    </p:oleObj>
                  </mc:Choice>
                  <mc:Fallback>
                    <p:oleObj name="公式" r:id="rId32" imgW="126720" imgH="190440" progId="Equation.3">
                      <p:embed/>
                      <p:pic>
                        <p:nvPicPr>
                          <p:cNvPr id="96303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8" y="2640"/>
                            <a:ext cx="149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6304" name="Group 48"/>
          <p:cNvGrpSpPr>
            <a:grpSpLocks/>
          </p:cNvGrpSpPr>
          <p:nvPr/>
        </p:nvGrpSpPr>
        <p:grpSpPr bwMode="auto">
          <a:xfrm>
            <a:off x="2554288" y="2732088"/>
            <a:ext cx="6513512" cy="1573212"/>
            <a:chOff x="1502" y="1721"/>
            <a:chExt cx="4103" cy="991"/>
          </a:xfrm>
        </p:grpSpPr>
        <p:graphicFrame>
          <p:nvGraphicFramePr>
            <p:cNvPr id="96305" name="Object 49"/>
            <p:cNvGraphicFramePr>
              <a:graphicFrameLocks noChangeAspect="1"/>
            </p:cNvGraphicFramePr>
            <p:nvPr/>
          </p:nvGraphicFramePr>
          <p:xfrm>
            <a:off x="1502" y="1721"/>
            <a:ext cx="4103" cy="9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65" name="Equation" r:id="rId34" imgW="2527200" imgH="609480" progId="Equation.3">
                    <p:embed/>
                  </p:oleObj>
                </mc:Choice>
                <mc:Fallback>
                  <p:oleObj name="Equation" r:id="rId34" imgW="2527200" imgH="609480" progId="Equation.3">
                    <p:embed/>
                    <p:pic>
                      <p:nvPicPr>
                        <p:cNvPr id="96305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2" y="1721"/>
                          <a:ext cx="4103" cy="9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6306" name="Group 50"/>
            <p:cNvGrpSpPr>
              <a:grpSpLocks/>
            </p:cNvGrpSpPr>
            <p:nvPr/>
          </p:nvGrpSpPr>
          <p:grpSpPr bwMode="auto">
            <a:xfrm>
              <a:off x="2544" y="2400"/>
              <a:ext cx="602" cy="240"/>
              <a:chOff x="2566" y="1414"/>
              <a:chExt cx="602" cy="240"/>
            </a:xfrm>
          </p:grpSpPr>
          <p:sp>
            <p:nvSpPr>
              <p:cNvPr id="96307" name="Line 51"/>
              <p:cNvSpPr>
                <a:spLocks noChangeShapeType="1"/>
              </p:cNvSpPr>
              <p:nvPr/>
            </p:nvSpPr>
            <p:spPr bwMode="auto">
              <a:xfrm flipH="1">
                <a:off x="2566" y="1414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308" name="Line 52"/>
              <p:cNvSpPr>
                <a:spLocks noChangeShapeType="1"/>
              </p:cNvSpPr>
              <p:nvPr/>
            </p:nvSpPr>
            <p:spPr bwMode="auto">
              <a:xfrm>
                <a:off x="2566" y="1654"/>
                <a:ext cx="6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6309" name="Group 53"/>
            <p:cNvGrpSpPr>
              <a:grpSpLocks/>
            </p:cNvGrpSpPr>
            <p:nvPr/>
          </p:nvGrpSpPr>
          <p:grpSpPr bwMode="auto">
            <a:xfrm>
              <a:off x="4896" y="1920"/>
              <a:ext cx="432" cy="240"/>
              <a:chOff x="5088" y="2640"/>
              <a:chExt cx="432" cy="240"/>
            </a:xfrm>
          </p:grpSpPr>
          <p:sp>
            <p:nvSpPr>
              <p:cNvPr id="96310" name="Line 54"/>
              <p:cNvSpPr>
                <a:spLocks noChangeShapeType="1"/>
              </p:cNvSpPr>
              <p:nvPr/>
            </p:nvSpPr>
            <p:spPr bwMode="auto">
              <a:xfrm flipH="1">
                <a:off x="5088" y="2640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311" name="Line 55"/>
              <p:cNvSpPr>
                <a:spLocks noChangeShapeType="1"/>
              </p:cNvSpPr>
              <p:nvPr/>
            </p:nvSpPr>
            <p:spPr bwMode="auto">
              <a:xfrm>
                <a:off x="5088" y="2880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6312" name="Group 56"/>
          <p:cNvGrpSpPr>
            <a:grpSpLocks/>
          </p:cNvGrpSpPr>
          <p:nvPr/>
        </p:nvGrpSpPr>
        <p:grpSpPr bwMode="auto">
          <a:xfrm>
            <a:off x="2514600" y="1120775"/>
            <a:ext cx="6224588" cy="1622425"/>
            <a:chOff x="1584" y="706"/>
            <a:chExt cx="3921" cy="1022"/>
          </a:xfrm>
        </p:grpSpPr>
        <p:graphicFrame>
          <p:nvGraphicFramePr>
            <p:cNvPr id="96313" name="Object 57"/>
            <p:cNvGraphicFramePr>
              <a:graphicFrameLocks noChangeAspect="1"/>
            </p:cNvGraphicFramePr>
            <p:nvPr/>
          </p:nvGraphicFramePr>
          <p:xfrm>
            <a:off x="1584" y="706"/>
            <a:ext cx="3921" cy="10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66" name="Equation" r:id="rId36" imgW="2539800" imgH="660240" progId="Equation.3">
                    <p:embed/>
                  </p:oleObj>
                </mc:Choice>
                <mc:Fallback>
                  <p:oleObj name="Equation" r:id="rId36" imgW="2539800" imgH="660240" progId="Equation.3">
                    <p:embed/>
                    <p:pic>
                      <p:nvPicPr>
                        <p:cNvPr id="96313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706"/>
                          <a:ext cx="3921" cy="10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6314" name="Group 58"/>
            <p:cNvGrpSpPr>
              <a:grpSpLocks/>
            </p:cNvGrpSpPr>
            <p:nvPr/>
          </p:nvGrpSpPr>
          <p:grpSpPr bwMode="auto">
            <a:xfrm>
              <a:off x="4821" y="864"/>
              <a:ext cx="432" cy="240"/>
              <a:chOff x="5088" y="2640"/>
              <a:chExt cx="432" cy="240"/>
            </a:xfrm>
          </p:grpSpPr>
          <p:sp>
            <p:nvSpPr>
              <p:cNvPr id="96315" name="Line 59"/>
              <p:cNvSpPr>
                <a:spLocks noChangeShapeType="1"/>
              </p:cNvSpPr>
              <p:nvPr/>
            </p:nvSpPr>
            <p:spPr bwMode="auto">
              <a:xfrm flipH="1">
                <a:off x="5088" y="2640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316" name="Line 60"/>
              <p:cNvSpPr>
                <a:spLocks noChangeShapeType="1"/>
              </p:cNvSpPr>
              <p:nvPr/>
            </p:nvSpPr>
            <p:spPr bwMode="auto">
              <a:xfrm>
                <a:off x="5088" y="2880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6317" name="Group 61"/>
            <p:cNvGrpSpPr>
              <a:grpSpLocks/>
            </p:cNvGrpSpPr>
            <p:nvPr/>
          </p:nvGrpSpPr>
          <p:grpSpPr bwMode="auto">
            <a:xfrm>
              <a:off x="2592" y="1414"/>
              <a:ext cx="602" cy="240"/>
              <a:chOff x="2566" y="1414"/>
              <a:chExt cx="602" cy="240"/>
            </a:xfrm>
          </p:grpSpPr>
          <p:sp>
            <p:nvSpPr>
              <p:cNvPr id="96318" name="Line 62"/>
              <p:cNvSpPr>
                <a:spLocks noChangeShapeType="1"/>
              </p:cNvSpPr>
              <p:nvPr/>
            </p:nvSpPr>
            <p:spPr bwMode="auto">
              <a:xfrm flipH="1">
                <a:off x="2566" y="1414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319" name="Line 63"/>
              <p:cNvSpPr>
                <a:spLocks noChangeShapeType="1"/>
              </p:cNvSpPr>
              <p:nvPr/>
            </p:nvSpPr>
            <p:spPr bwMode="auto">
              <a:xfrm>
                <a:off x="2566" y="1654"/>
                <a:ext cx="60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77170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6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9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8" grpId="0" autoUpdateAnimBg="0"/>
      <p:bldP spid="96278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5791200" y="1849438"/>
            <a:ext cx="2924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</a:rPr>
              <a:t>求：</a:t>
            </a:r>
            <a:r>
              <a:rPr kumimoji="1"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的读数</a:t>
            </a: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5562600" y="685800"/>
            <a:ext cx="35814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2800" b="1">
                <a:latin typeface="Times New Roman" panose="02020603050405020304" pitchFamily="18" charset="0"/>
              </a:rPr>
              <a:t>已知：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</a:rPr>
              <a:t>= 10A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</a:t>
            </a:r>
          </a:p>
          <a:p>
            <a:pPr algn="l">
              <a:lnSpc>
                <a:spcPct val="110000"/>
              </a:lnSpc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     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AB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=100V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，</a:t>
            </a:r>
          </a:p>
        </p:txBody>
      </p:sp>
      <p:sp>
        <p:nvSpPr>
          <p:cNvPr id="105476" name="Line 4"/>
          <p:cNvSpPr>
            <a:spLocks noChangeShapeType="1"/>
          </p:cNvSpPr>
          <p:nvPr/>
        </p:nvSpPr>
        <p:spPr bwMode="auto">
          <a:xfrm>
            <a:off x="250825" y="2852738"/>
            <a:ext cx="8686800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zh-CN" altLang="en-US"/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381000" y="3124200"/>
            <a:ext cx="5270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800" b="1">
                <a:solidFill>
                  <a:srgbClr val="000099"/>
                </a:solidFill>
              </a:rPr>
              <a:t>用相量计算</a:t>
            </a: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5781675" y="5848350"/>
            <a:ext cx="3019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kumimoji="1" lang="zh-CN" altLang="en-US" sz="2800" b="1">
                <a:solidFill>
                  <a:srgbClr val="CC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所以</a:t>
            </a:r>
            <a:r>
              <a:rPr kumimoji="1"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kumimoji="1"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读数为 </a:t>
            </a:r>
            <a:r>
              <a:rPr kumimoji="1"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10</a:t>
            </a:r>
            <a:r>
              <a:rPr kumimoji="1"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安</a:t>
            </a:r>
          </a:p>
        </p:txBody>
      </p:sp>
      <p:grpSp>
        <p:nvGrpSpPr>
          <p:cNvPr id="105479" name="Group 7"/>
          <p:cNvGrpSpPr>
            <a:grpSpLocks/>
          </p:cNvGrpSpPr>
          <p:nvPr/>
        </p:nvGrpSpPr>
        <p:grpSpPr bwMode="auto">
          <a:xfrm>
            <a:off x="492125" y="117475"/>
            <a:ext cx="5159375" cy="2554288"/>
            <a:chOff x="966" y="962"/>
            <a:chExt cx="3250" cy="1609"/>
          </a:xfrm>
        </p:grpSpPr>
        <p:sp>
          <p:nvSpPr>
            <p:cNvPr id="105480" name="Line 8"/>
            <p:cNvSpPr>
              <a:spLocks noChangeShapeType="1"/>
            </p:cNvSpPr>
            <p:nvPr/>
          </p:nvSpPr>
          <p:spPr bwMode="auto">
            <a:xfrm rot="5400000" flipH="1">
              <a:off x="3367" y="1046"/>
              <a:ext cx="0" cy="5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5481" name="Group 9"/>
            <p:cNvGrpSpPr>
              <a:grpSpLocks/>
            </p:cNvGrpSpPr>
            <p:nvPr/>
          </p:nvGrpSpPr>
          <p:grpSpPr bwMode="auto">
            <a:xfrm>
              <a:off x="2990" y="1250"/>
              <a:ext cx="73" cy="180"/>
              <a:chOff x="4223" y="1055"/>
              <a:chExt cx="79" cy="238"/>
            </a:xfrm>
          </p:grpSpPr>
          <p:sp>
            <p:nvSpPr>
              <p:cNvPr id="105482" name="Line 10"/>
              <p:cNvSpPr>
                <a:spLocks noChangeShapeType="1"/>
              </p:cNvSpPr>
              <p:nvPr/>
            </p:nvSpPr>
            <p:spPr bwMode="auto">
              <a:xfrm rot="5400000" flipH="1">
                <a:off x="4183" y="1174"/>
                <a:ext cx="23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483" name="Line 11"/>
              <p:cNvSpPr>
                <a:spLocks noChangeShapeType="1"/>
              </p:cNvSpPr>
              <p:nvPr/>
            </p:nvSpPr>
            <p:spPr bwMode="auto">
              <a:xfrm rot="5400000" flipH="1">
                <a:off x="4104" y="1174"/>
                <a:ext cx="23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5484" name="Rectangle 12"/>
            <p:cNvSpPr>
              <a:spLocks noChangeArrowheads="1"/>
            </p:cNvSpPr>
            <p:nvPr/>
          </p:nvSpPr>
          <p:spPr bwMode="auto">
            <a:xfrm rot="-5400000">
              <a:off x="2793" y="1892"/>
              <a:ext cx="94" cy="23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5" name="Line 13"/>
            <p:cNvSpPr>
              <a:spLocks noChangeShapeType="1"/>
            </p:cNvSpPr>
            <p:nvPr/>
          </p:nvSpPr>
          <p:spPr bwMode="auto">
            <a:xfrm rot="-5400000">
              <a:off x="3046" y="1933"/>
              <a:ext cx="0" cy="1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6" name="Line 14"/>
            <p:cNvSpPr>
              <a:spLocks noChangeShapeType="1"/>
            </p:cNvSpPr>
            <p:nvPr/>
          </p:nvSpPr>
          <p:spPr bwMode="auto">
            <a:xfrm rot="-5400000">
              <a:off x="2637" y="1907"/>
              <a:ext cx="0" cy="1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7" name="Line 15"/>
            <p:cNvSpPr>
              <a:spLocks noChangeShapeType="1"/>
            </p:cNvSpPr>
            <p:nvPr/>
          </p:nvSpPr>
          <p:spPr bwMode="auto">
            <a:xfrm rot="-5400000">
              <a:off x="3598" y="195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8" name="Line 16"/>
            <p:cNvSpPr>
              <a:spLocks noChangeShapeType="1"/>
            </p:cNvSpPr>
            <p:nvPr/>
          </p:nvSpPr>
          <p:spPr bwMode="auto">
            <a:xfrm>
              <a:off x="3657" y="1336"/>
              <a:ext cx="0" cy="69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9" name="Line 17"/>
            <p:cNvSpPr>
              <a:spLocks noChangeShapeType="1"/>
            </p:cNvSpPr>
            <p:nvPr/>
          </p:nvSpPr>
          <p:spPr bwMode="auto">
            <a:xfrm>
              <a:off x="3661" y="1652"/>
              <a:ext cx="55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90" name="Oval 18"/>
            <p:cNvSpPr>
              <a:spLocks noChangeArrowheads="1"/>
            </p:cNvSpPr>
            <p:nvPr/>
          </p:nvSpPr>
          <p:spPr bwMode="auto">
            <a:xfrm>
              <a:off x="2518" y="1630"/>
              <a:ext cx="59" cy="5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91" name="Oval 19"/>
            <p:cNvSpPr>
              <a:spLocks noChangeArrowheads="1"/>
            </p:cNvSpPr>
            <p:nvPr/>
          </p:nvSpPr>
          <p:spPr bwMode="auto">
            <a:xfrm>
              <a:off x="3622" y="1625"/>
              <a:ext cx="58" cy="5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92" name="Text Box 20"/>
            <p:cNvSpPr txBox="1">
              <a:spLocks noChangeArrowheads="1"/>
            </p:cNvSpPr>
            <p:nvPr/>
          </p:nvSpPr>
          <p:spPr bwMode="auto">
            <a:xfrm>
              <a:off x="2316" y="139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105493" name="Text Box 21"/>
            <p:cNvSpPr txBox="1">
              <a:spLocks noChangeArrowheads="1"/>
            </p:cNvSpPr>
            <p:nvPr/>
          </p:nvSpPr>
          <p:spPr bwMode="auto">
            <a:xfrm>
              <a:off x="3663" y="1391"/>
              <a:ext cx="24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105494" name="Text Box 22"/>
            <p:cNvSpPr txBox="1">
              <a:spLocks noChangeArrowheads="1"/>
            </p:cNvSpPr>
            <p:nvPr/>
          </p:nvSpPr>
          <p:spPr bwMode="auto">
            <a:xfrm>
              <a:off x="2856" y="1374"/>
              <a:ext cx="39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kumimoji="1" lang="zh-CN" altLang="en-US" sz="2800" b="1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105495" name="Line 23"/>
            <p:cNvSpPr>
              <a:spLocks noChangeShapeType="1"/>
            </p:cNvSpPr>
            <p:nvPr/>
          </p:nvSpPr>
          <p:spPr bwMode="auto">
            <a:xfrm>
              <a:off x="1081" y="1652"/>
              <a:ext cx="0" cy="80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96" name="Line 24"/>
            <p:cNvSpPr>
              <a:spLocks noChangeShapeType="1"/>
            </p:cNvSpPr>
            <p:nvPr/>
          </p:nvSpPr>
          <p:spPr bwMode="auto">
            <a:xfrm>
              <a:off x="4105" y="1652"/>
              <a:ext cx="0" cy="799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5497" name="Group 25"/>
            <p:cNvGrpSpPr>
              <a:grpSpLocks/>
            </p:cNvGrpSpPr>
            <p:nvPr/>
          </p:nvGrpSpPr>
          <p:grpSpPr bwMode="auto">
            <a:xfrm>
              <a:off x="2320" y="2241"/>
              <a:ext cx="280" cy="330"/>
              <a:chOff x="1772" y="2467"/>
              <a:chExt cx="400" cy="468"/>
            </a:xfrm>
          </p:grpSpPr>
          <p:sp>
            <p:nvSpPr>
              <p:cNvPr id="105498" name="Oval 26"/>
              <p:cNvSpPr>
                <a:spLocks noChangeArrowheads="1"/>
              </p:cNvSpPr>
              <p:nvPr/>
            </p:nvSpPr>
            <p:spPr bwMode="auto">
              <a:xfrm>
                <a:off x="1776" y="2520"/>
                <a:ext cx="384" cy="38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499" name="Text Box 27"/>
              <p:cNvSpPr txBox="1">
                <a:spLocks noChangeArrowheads="1"/>
              </p:cNvSpPr>
              <p:nvPr/>
            </p:nvSpPr>
            <p:spPr bwMode="auto">
              <a:xfrm>
                <a:off x="1772" y="2467"/>
                <a:ext cx="400" cy="4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kumimoji="1" lang="en-US" altLang="zh-CN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V</a:t>
                </a:r>
              </a:p>
            </p:txBody>
          </p:sp>
        </p:grpSp>
        <p:grpSp>
          <p:nvGrpSpPr>
            <p:cNvPr id="105500" name="Group 28"/>
            <p:cNvGrpSpPr>
              <a:grpSpLocks/>
            </p:cNvGrpSpPr>
            <p:nvPr/>
          </p:nvGrpSpPr>
          <p:grpSpPr bwMode="auto">
            <a:xfrm rot="-5400000">
              <a:off x="3272" y="1773"/>
              <a:ext cx="108" cy="404"/>
              <a:chOff x="433" y="3084"/>
              <a:chExt cx="95" cy="612"/>
            </a:xfrm>
          </p:grpSpPr>
          <p:sp>
            <p:nvSpPr>
              <p:cNvPr id="105501" name="AutoShape 29"/>
              <p:cNvSpPr>
                <a:spLocks noChangeArrowheads="1"/>
              </p:cNvSpPr>
              <p:nvPr/>
            </p:nvSpPr>
            <p:spPr bwMode="auto">
              <a:xfrm flipH="1">
                <a:off x="433" y="3276"/>
                <a:ext cx="83" cy="204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502" name="AutoShape 30"/>
              <p:cNvSpPr>
                <a:spLocks noChangeArrowheads="1"/>
              </p:cNvSpPr>
              <p:nvPr/>
            </p:nvSpPr>
            <p:spPr bwMode="auto">
              <a:xfrm flipH="1">
                <a:off x="445" y="3084"/>
                <a:ext cx="83" cy="204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503" name="AutoShape 31"/>
              <p:cNvSpPr>
                <a:spLocks noChangeArrowheads="1"/>
              </p:cNvSpPr>
              <p:nvPr/>
            </p:nvSpPr>
            <p:spPr bwMode="auto">
              <a:xfrm flipH="1">
                <a:off x="433" y="3492"/>
                <a:ext cx="83" cy="204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05504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9934090"/>
                </p:ext>
              </p:extLst>
            </p:nvPr>
          </p:nvGraphicFramePr>
          <p:xfrm>
            <a:off x="2721" y="2125"/>
            <a:ext cx="316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498" name="公式" r:id="rId3" imgW="228600" imgH="177480" progId="Equation.3">
                    <p:embed/>
                  </p:oleObj>
                </mc:Choice>
                <mc:Fallback>
                  <p:oleObj name="公式" r:id="rId3" imgW="228600" imgH="177480" progId="Equation.3">
                    <p:embed/>
                    <p:pic>
                      <p:nvPicPr>
                        <p:cNvPr id="105504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1" y="2125"/>
                          <a:ext cx="316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505" name="Object 33"/>
            <p:cNvGraphicFramePr>
              <a:graphicFrameLocks noChangeAspect="1"/>
            </p:cNvGraphicFramePr>
            <p:nvPr/>
          </p:nvGraphicFramePr>
          <p:xfrm>
            <a:off x="2765" y="962"/>
            <a:ext cx="206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499" name="公式" r:id="rId5" imgW="164880" imgH="228600" progId="Equation.3">
                    <p:embed/>
                  </p:oleObj>
                </mc:Choice>
                <mc:Fallback>
                  <p:oleObj name="公式" r:id="rId5" imgW="164880" imgH="228600" progId="Equation.3">
                    <p:embed/>
                    <p:pic>
                      <p:nvPicPr>
                        <p:cNvPr id="105505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5" y="962"/>
                          <a:ext cx="206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506" name="Object 34"/>
            <p:cNvGraphicFramePr>
              <a:graphicFrameLocks noChangeAspect="1"/>
            </p:cNvGraphicFramePr>
            <p:nvPr/>
          </p:nvGraphicFramePr>
          <p:xfrm>
            <a:off x="2744" y="1642"/>
            <a:ext cx="221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00" name="公式" r:id="rId7" imgW="177480" imgH="228600" progId="Equation.3">
                    <p:embed/>
                  </p:oleObj>
                </mc:Choice>
                <mc:Fallback>
                  <p:oleObj name="公式" r:id="rId7" imgW="177480" imgH="228600" progId="Equation.3">
                    <p:embed/>
                    <p:pic>
                      <p:nvPicPr>
                        <p:cNvPr id="10550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1642"/>
                          <a:ext cx="221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507" name="Line 35"/>
            <p:cNvSpPr>
              <a:spLocks noChangeShapeType="1"/>
            </p:cNvSpPr>
            <p:nvPr/>
          </p:nvSpPr>
          <p:spPr bwMode="auto">
            <a:xfrm>
              <a:off x="2721" y="1250"/>
              <a:ext cx="26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5508" name="Object 36"/>
            <p:cNvGraphicFramePr>
              <a:graphicFrameLocks noChangeAspect="1"/>
            </p:cNvGraphicFramePr>
            <p:nvPr/>
          </p:nvGraphicFramePr>
          <p:xfrm>
            <a:off x="1281" y="1294"/>
            <a:ext cx="505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01" name="Equation" r:id="rId9" imgW="380880" imgH="203040" progId="Equation.3">
                    <p:embed/>
                  </p:oleObj>
                </mc:Choice>
                <mc:Fallback>
                  <p:oleObj name="Equation" r:id="rId9" imgW="380880" imgH="203040" progId="Equation.3">
                    <p:embed/>
                    <p:pic>
                      <p:nvPicPr>
                        <p:cNvPr id="105508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1" y="1294"/>
                          <a:ext cx="505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509" name="Line 37"/>
            <p:cNvSpPr>
              <a:spLocks noChangeShapeType="1"/>
            </p:cNvSpPr>
            <p:nvPr/>
          </p:nvSpPr>
          <p:spPr bwMode="auto">
            <a:xfrm>
              <a:off x="2542" y="1339"/>
              <a:ext cx="0" cy="67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510" name="Line 38"/>
            <p:cNvSpPr>
              <a:spLocks noChangeShapeType="1"/>
            </p:cNvSpPr>
            <p:nvPr/>
          </p:nvSpPr>
          <p:spPr bwMode="auto">
            <a:xfrm>
              <a:off x="2542" y="1339"/>
              <a:ext cx="4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5511" name="Group 39"/>
            <p:cNvGrpSpPr>
              <a:grpSpLocks/>
            </p:cNvGrpSpPr>
            <p:nvPr/>
          </p:nvGrpSpPr>
          <p:grpSpPr bwMode="auto">
            <a:xfrm>
              <a:off x="966" y="1544"/>
              <a:ext cx="1581" cy="271"/>
              <a:chOff x="1626" y="1371"/>
              <a:chExt cx="1696" cy="290"/>
            </a:xfrm>
          </p:grpSpPr>
          <p:sp>
            <p:nvSpPr>
              <p:cNvPr id="105512" name="Oval 40"/>
              <p:cNvSpPr>
                <a:spLocks noChangeArrowheads="1"/>
              </p:cNvSpPr>
              <p:nvPr/>
            </p:nvSpPr>
            <p:spPr bwMode="auto">
              <a:xfrm>
                <a:off x="2630" y="1371"/>
                <a:ext cx="290" cy="2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6000" tIns="36000" bIns="36000" anchor="ctr"/>
              <a:lstStyle/>
              <a:p>
                <a:r>
                  <a:rPr kumimoji="1" lang="en-US" altLang="zh-CN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grpSp>
            <p:nvGrpSpPr>
              <p:cNvPr id="105513" name="Group 41"/>
              <p:cNvGrpSpPr>
                <a:grpSpLocks/>
              </p:cNvGrpSpPr>
              <p:nvPr/>
            </p:nvGrpSpPr>
            <p:grpSpPr bwMode="auto">
              <a:xfrm rot="-5400000">
                <a:off x="2121" y="1233"/>
                <a:ext cx="116" cy="433"/>
                <a:chOff x="433" y="3084"/>
                <a:chExt cx="95" cy="612"/>
              </a:xfrm>
            </p:grpSpPr>
            <p:sp>
              <p:nvSpPr>
                <p:cNvPr id="105514" name="AutoShape 42"/>
                <p:cNvSpPr>
                  <a:spLocks noChangeArrowheads="1"/>
                </p:cNvSpPr>
                <p:nvPr/>
              </p:nvSpPr>
              <p:spPr bwMode="auto">
                <a:xfrm flipH="1">
                  <a:off x="433" y="3276"/>
                  <a:ext cx="83" cy="204"/>
                </a:xfrm>
                <a:prstGeom prst="moon">
                  <a:avLst>
                    <a:gd name="adj" fmla="val 0"/>
                  </a:avLst>
                </a:prstGeom>
                <a:solidFill>
                  <a:srgbClr val="FFFFFF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15" name="AutoShape 43"/>
                <p:cNvSpPr>
                  <a:spLocks noChangeArrowheads="1"/>
                </p:cNvSpPr>
                <p:nvPr/>
              </p:nvSpPr>
              <p:spPr bwMode="auto">
                <a:xfrm flipH="1">
                  <a:off x="445" y="3084"/>
                  <a:ext cx="83" cy="204"/>
                </a:xfrm>
                <a:prstGeom prst="moon">
                  <a:avLst>
                    <a:gd name="adj" fmla="val 0"/>
                  </a:avLst>
                </a:prstGeom>
                <a:solidFill>
                  <a:srgbClr val="FFFFFF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16" name="AutoShape 44"/>
                <p:cNvSpPr>
                  <a:spLocks noChangeArrowheads="1"/>
                </p:cNvSpPr>
                <p:nvPr/>
              </p:nvSpPr>
              <p:spPr bwMode="auto">
                <a:xfrm flipH="1">
                  <a:off x="433" y="3492"/>
                  <a:ext cx="83" cy="204"/>
                </a:xfrm>
                <a:prstGeom prst="moon">
                  <a:avLst>
                    <a:gd name="adj" fmla="val 0"/>
                  </a:avLst>
                </a:prstGeom>
                <a:solidFill>
                  <a:srgbClr val="FFFFFF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5517" name="Line 45"/>
              <p:cNvSpPr>
                <a:spLocks noChangeShapeType="1"/>
              </p:cNvSpPr>
              <p:nvPr/>
            </p:nvSpPr>
            <p:spPr bwMode="auto">
              <a:xfrm>
                <a:off x="2394" y="148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518" name="Line 46"/>
              <p:cNvSpPr>
                <a:spLocks noChangeShapeType="1"/>
              </p:cNvSpPr>
              <p:nvPr/>
            </p:nvSpPr>
            <p:spPr bwMode="auto">
              <a:xfrm>
                <a:off x="1626" y="1488"/>
                <a:ext cx="36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519" name="Line 47"/>
              <p:cNvSpPr>
                <a:spLocks noChangeShapeType="1"/>
              </p:cNvSpPr>
              <p:nvPr/>
            </p:nvSpPr>
            <p:spPr bwMode="auto">
              <a:xfrm>
                <a:off x="2928" y="1488"/>
                <a:ext cx="39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5520" name="Line 48"/>
            <p:cNvSpPr>
              <a:spLocks noChangeShapeType="1"/>
            </p:cNvSpPr>
            <p:nvPr/>
          </p:nvSpPr>
          <p:spPr bwMode="auto">
            <a:xfrm>
              <a:off x="1066" y="2458"/>
              <a:ext cx="1253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521" name="Line 49"/>
            <p:cNvSpPr>
              <a:spLocks noChangeShapeType="1"/>
            </p:cNvSpPr>
            <p:nvPr/>
          </p:nvSpPr>
          <p:spPr bwMode="auto">
            <a:xfrm>
              <a:off x="2587" y="2458"/>
              <a:ext cx="1521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5522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8476806"/>
                </p:ext>
              </p:extLst>
            </p:nvPr>
          </p:nvGraphicFramePr>
          <p:xfrm>
            <a:off x="3175" y="2149"/>
            <a:ext cx="421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02" name="Equation" r:id="rId11" imgW="304560" imgH="203040" progId="Equation.3">
                    <p:embed/>
                  </p:oleObj>
                </mc:Choice>
                <mc:Fallback>
                  <p:oleObj name="Equation" r:id="rId11" imgW="304560" imgH="203040" progId="Equation.3">
                    <p:embed/>
                    <p:pic>
                      <p:nvPicPr>
                        <p:cNvPr id="105522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5" y="2149"/>
                          <a:ext cx="421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523" name="Line 51"/>
            <p:cNvSpPr>
              <a:spLocks noChangeShapeType="1"/>
            </p:cNvSpPr>
            <p:nvPr/>
          </p:nvSpPr>
          <p:spPr bwMode="auto">
            <a:xfrm>
              <a:off x="2721" y="1921"/>
              <a:ext cx="26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5524" name="Object 52"/>
            <p:cNvGraphicFramePr>
              <a:graphicFrameLocks noChangeAspect="1"/>
            </p:cNvGraphicFramePr>
            <p:nvPr/>
          </p:nvGraphicFramePr>
          <p:xfrm>
            <a:off x="1973" y="1220"/>
            <a:ext cx="156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03" name="公式" r:id="rId13" imgW="126720" imgH="190440" progId="Equation.3">
                    <p:embed/>
                  </p:oleObj>
                </mc:Choice>
                <mc:Fallback>
                  <p:oleObj name="公式" r:id="rId13" imgW="126720" imgH="190440" progId="Equation.3">
                    <p:embed/>
                    <p:pic>
                      <p:nvPicPr>
                        <p:cNvPr id="105524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1220"/>
                          <a:ext cx="156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525" name="Line 53"/>
            <p:cNvSpPr>
              <a:spLocks noChangeShapeType="1"/>
            </p:cNvSpPr>
            <p:nvPr/>
          </p:nvSpPr>
          <p:spPr bwMode="auto">
            <a:xfrm>
              <a:off x="1927" y="1473"/>
              <a:ext cx="26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5526" name="Group 54"/>
          <p:cNvGrpSpPr>
            <a:grpSpLocks/>
          </p:cNvGrpSpPr>
          <p:nvPr/>
        </p:nvGrpSpPr>
        <p:grpSpPr bwMode="auto">
          <a:xfrm>
            <a:off x="639763" y="3514725"/>
            <a:ext cx="6818312" cy="646113"/>
            <a:chOff x="409" y="2160"/>
            <a:chExt cx="4295" cy="407"/>
          </a:xfrm>
        </p:grpSpPr>
        <p:grpSp>
          <p:nvGrpSpPr>
            <p:cNvPr id="105527" name="Group 55"/>
            <p:cNvGrpSpPr>
              <a:grpSpLocks/>
            </p:cNvGrpSpPr>
            <p:nvPr/>
          </p:nvGrpSpPr>
          <p:grpSpPr bwMode="auto">
            <a:xfrm>
              <a:off x="409" y="2160"/>
              <a:ext cx="4295" cy="407"/>
              <a:chOff x="409" y="2160"/>
              <a:chExt cx="4295" cy="407"/>
            </a:xfrm>
          </p:grpSpPr>
          <p:grpSp>
            <p:nvGrpSpPr>
              <p:cNvPr id="105528" name="Group 56"/>
              <p:cNvGrpSpPr>
                <a:grpSpLocks/>
              </p:cNvGrpSpPr>
              <p:nvPr/>
            </p:nvGrpSpPr>
            <p:grpSpPr bwMode="auto">
              <a:xfrm>
                <a:off x="431" y="2160"/>
                <a:ext cx="4273" cy="407"/>
                <a:chOff x="431" y="2160"/>
                <a:chExt cx="4273" cy="407"/>
              </a:xfrm>
            </p:grpSpPr>
            <p:sp>
              <p:nvSpPr>
                <p:cNvPr id="105529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494" y="2208"/>
                  <a:ext cx="566" cy="3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kumimoji="1" lang="zh-CN" altLang="en-US" sz="2800" b="1">
                      <a:latin typeface="Times New Roman" panose="02020603050405020304" pitchFamily="18" charset="0"/>
                    </a:rPr>
                    <a:t>即：</a:t>
                  </a:r>
                </a:p>
              </p:txBody>
            </p:sp>
            <p:graphicFrame>
              <p:nvGraphicFramePr>
                <p:cNvPr id="105530" name="Object 58"/>
                <p:cNvGraphicFramePr>
                  <a:graphicFrameLocks noChangeAspect="1"/>
                </p:cNvGraphicFramePr>
                <p:nvPr/>
              </p:nvGraphicFramePr>
              <p:xfrm>
                <a:off x="2866" y="2208"/>
                <a:ext cx="1838" cy="35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13504" name="Equation" r:id="rId15" imgW="1041120" imgH="228600" progId="Equation.3">
                        <p:embed/>
                      </p:oleObj>
                    </mc:Choice>
                    <mc:Fallback>
                      <p:oleObj name="Equation" r:id="rId15" imgW="1041120" imgH="228600" progId="Equation.3">
                        <p:embed/>
                        <p:pic>
                          <p:nvPicPr>
                            <p:cNvPr id="105530" name="Object 5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66" y="2208"/>
                              <a:ext cx="1838" cy="35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5531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31" y="2160"/>
                  <a:ext cx="116" cy="3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l">
                    <a:lnSpc>
                      <a:spcPct val="110000"/>
                    </a:lnSpc>
                  </a:pP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5532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1206" y="2215"/>
                  <a:ext cx="1473" cy="3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kumimoji="1" lang="zh-CN" altLang="en-US" sz="2800" b="0" dirty="0">
                      <a:latin typeface="Times New Roman" panose="02020603050405020304" pitchFamily="18" charset="0"/>
                    </a:rPr>
                    <a:t>为参考相量，</a:t>
                  </a:r>
                </a:p>
              </p:txBody>
            </p:sp>
            <p:graphicFrame>
              <p:nvGraphicFramePr>
                <p:cNvPr id="105533" name="Object 61"/>
                <p:cNvGraphicFramePr>
                  <a:graphicFrameLocks noChangeAspect="1"/>
                </p:cNvGraphicFramePr>
                <p:nvPr/>
              </p:nvGraphicFramePr>
              <p:xfrm>
                <a:off x="815" y="2208"/>
                <a:ext cx="480" cy="3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13505" name="公式" r:id="rId17" imgW="291960" imgH="228600" progId="Equation.3">
                        <p:embed/>
                      </p:oleObj>
                    </mc:Choice>
                    <mc:Fallback>
                      <p:oleObj name="公式" r:id="rId17" imgW="291960" imgH="228600" progId="Equation.3">
                        <p:embed/>
                        <p:pic>
                          <p:nvPicPr>
                            <p:cNvPr id="105533" name="Object 6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5" y="2208"/>
                              <a:ext cx="480" cy="33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05534" name="Rectangle 62"/>
              <p:cNvSpPr>
                <a:spLocks noChangeArrowheads="1"/>
              </p:cNvSpPr>
              <p:nvPr/>
            </p:nvSpPr>
            <p:spPr bwMode="auto">
              <a:xfrm>
                <a:off x="409" y="2205"/>
                <a:ext cx="56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kumimoji="1" lang="zh-CN" altLang="en-US" sz="2800" b="1">
                    <a:latin typeface="Times New Roman" panose="02020603050405020304" pitchFamily="18" charset="0"/>
                  </a:rPr>
                  <a:t>设：</a:t>
                </a:r>
              </a:p>
            </p:txBody>
          </p:sp>
        </p:grpSp>
        <p:grpSp>
          <p:nvGrpSpPr>
            <p:cNvPr id="105535" name="Group 63"/>
            <p:cNvGrpSpPr>
              <a:grpSpLocks/>
            </p:cNvGrpSpPr>
            <p:nvPr/>
          </p:nvGrpSpPr>
          <p:grpSpPr bwMode="auto">
            <a:xfrm>
              <a:off x="4032" y="2279"/>
              <a:ext cx="384" cy="217"/>
              <a:chOff x="4032" y="2279"/>
              <a:chExt cx="384" cy="217"/>
            </a:xfrm>
          </p:grpSpPr>
          <p:sp>
            <p:nvSpPr>
              <p:cNvPr id="105536" name="Line 64"/>
              <p:cNvSpPr>
                <a:spLocks noChangeShapeType="1"/>
              </p:cNvSpPr>
              <p:nvPr/>
            </p:nvSpPr>
            <p:spPr bwMode="auto">
              <a:xfrm>
                <a:off x="4032" y="249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537" name="Line 65"/>
              <p:cNvSpPr>
                <a:spLocks noChangeShapeType="1"/>
              </p:cNvSpPr>
              <p:nvPr/>
            </p:nvSpPr>
            <p:spPr bwMode="auto">
              <a:xfrm flipV="1">
                <a:off x="4032" y="2279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5538" name="Group 66"/>
          <p:cNvGrpSpPr>
            <a:grpSpLocks/>
          </p:cNvGrpSpPr>
          <p:nvPr/>
        </p:nvGrpSpPr>
        <p:grpSpPr bwMode="auto">
          <a:xfrm>
            <a:off x="684213" y="4292600"/>
            <a:ext cx="6419850" cy="587375"/>
            <a:chOff x="420" y="2640"/>
            <a:chExt cx="4044" cy="370"/>
          </a:xfrm>
        </p:grpSpPr>
        <p:sp>
          <p:nvSpPr>
            <p:cNvPr id="105539" name="Text Box 67"/>
            <p:cNvSpPr txBox="1">
              <a:spLocks noChangeArrowheads="1"/>
            </p:cNvSpPr>
            <p:nvPr/>
          </p:nvSpPr>
          <p:spPr bwMode="auto">
            <a:xfrm>
              <a:off x="420" y="2640"/>
              <a:ext cx="5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1" lang="zh-CN" altLang="en-US" sz="2800" b="1">
                  <a:latin typeface="Times New Roman" panose="02020603050405020304" pitchFamily="18" charset="0"/>
                </a:rPr>
                <a:t>则：</a:t>
              </a:r>
            </a:p>
          </p:txBody>
        </p:sp>
        <p:graphicFrame>
          <p:nvGraphicFramePr>
            <p:cNvPr id="105540" name="Object 68"/>
            <p:cNvGraphicFramePr>
              <a:graphicFrameLocks noChangeAspect="1"/>
            </p:cNvGraphicFramePr>
            <p:nvPr/>
          </p:nvGraphicFramePr>
          <p:xfrm>
            <a:off x="783" y="2640"/>
            <a:ext cx="3681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06" name="Equation" r:id="rId19" imgW="2298600" imgH="241200" progId="Equation.3">
                    <p:embed/>
                  </p:oleObj>
                </mc:Choice>
                <mc:Fallback>
                  <p:oleObj name="Equation" r:id="rId19" imgW="2298600" imgH="241200" progId="Equation.3">
                    <p:embed/>
                    <p:pic>
                      <p:nvPicPr>
                        <p:cNvPr id="10554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3" y="2640"/>
                          <a:ext cx="3681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541" name="Group 69"/>
            <p:cNvGrpSpPr>
              <a:grpSpLocks/>
            </p:cNvGrpSpPr>
            <p:nvPr/>
          </p:nvGrpSpPr>
          <p:grpSpPr bwMode="auto">
            <a:xfrm>
              <a:off x="3600" y="2711"/>
              <a:ext cx="624" cy="217"/>
              <a:chOff x="3360" y="2688"/>
              <a:chExt cx="624" cy="217"/>
            </a:xfrm>
          </p:grpSpPr>
          <p:sp>
            <p:nvSpPr>
              <p:cNvPr id="105542" name="Line 70"/>
              <p:cNvSpPr>
                <a:spLocks noChangeShapeType="1"/>
              </p:cNvSpPr>
              <p:nvPr/>
            </p:nvSpPr>
            <p:spPr bwMode="auto">
              <a:xfrm>
                <a:off x="3360" y="2905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543" name="Line 71"/>
              <p:cNvSpPr>
                <a:spLocks noChangeShapeType="1"/>
              </p:cNvSpPr>
              <p:nvPr/>
            </p:nvSpPr>
            <p:spPr bwMode="auto">
              <a:xfrm flipV="1">
                <a:off x="3360" y="2688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5544" name="Group 72"/>
          <p:cNvGrpSpPr>
            <a:grpSpLocks/>
          </p:cNvGrpSpPr>
          <p:nvPr/>
        </p:nvGrpSpPr>
        <p:grpSpPr bwMode="auto">
          <a:xfrm>
            <a:off x="1201738" y="5027613"/>
            <a:ext cx="4308475" cy="600075"/>
            <a:chOff x="731" y="3072"/>
            <a:chExt cx="2714" cy="378"/>
          </a:xfrm>
        </p:grpSpPr>
        <p:graphicFrame>
          <p:nvGraphicFramePr>
            <p:cNvPr id="105545" name="Object 73"/>
            <p:cNvGraphicFramePr>
              <a:graphicFrameLocks noChangeAspect="1"/>
            </p:cNvGraphicFramePr>
            <p:nvPr/>
          </p:nvGraphicFramePr>
          <p:xfrm>
            <a:off x="731" y="3072"/>
            <a:ext cx="2714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07" name="Equation" r:id="rId21" imgW="1422360" imgH="228600" progId="Equation.3">
                    <p:embed/>
                  </p:oleObj>
                </mc:Choice>
                <mc:Fallback>
                  <p:oleObj name="Equation" r:id="rId21" imgW="1422360" imgH="228600" progId="Equation.3">
                    <p:embed/>
                    <p:pic>
                      <p:nvPicPr>
                        <p:cNvPr id="105545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" y="3072"/>
                          <a:ext cx="2714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546" name="Group 74"/>
            <p:cNvGrpSpPr>
              <a:grpSpLocks/>
            </p:cNvGrpSpPr>
            <p:nvPr/>
          </p:nvGrpSpPr>
          <p:grpSpPr bwMode="auto">
            <a:xfrm>
              <a:off x="1584" y="3143"/>
              <a:ext cx="576" cy="217"/>
              <a:chOff x="2448" y="2519"/>
              <a:chExt cx="576" cy="217"/>
            </a:xfrm>
          </p:grpSpPr>
          <p:sp>
            <p:nvSpPr>
              <p:cNvPr id="105547" name="Line 75"/>
              <p:cNvSpPr>
                <a:spLocks noChangeShapeType="1"/>
              </p:cNvSpPr>
              <p:nvPr/>
            </p:nvSpPr>
            <p:spPr bwMode="auto">
              <a:xfrm>
                <a:off x="2448" y="2736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548" name="Line 76"/>
              <p:cNvSpPr>
                <a:spLocks noChangeShapeType="1"/>
              </p:cNvSpPr>
              <p:nvPr/>
            </p:nvSpPr>
            <p:spPr bwMode="auto">
              <a:xfrm flipV="1">
                <a:off x="2448" y="2519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5549" name="Group 77"/>
          <p:cNvGrpSpPr>
            <a:grpSpLocks/>
          </p:cNvGrpSpPr>
          <p:nvPr/>
        </p:nvGrpSpPr>
        <p:grpSpPr bwMode="auto">
          <a:xfrm>
            <a:off x="1158875" y="5805488"/>
            <a:ext cx="4071938" cy="609600"/>
            <a:chOff x="744" y="3504"/>
            <a:chExt cx="2565" cy="384"/>
          </a:xfrm>
        </p:grpSpPr>
        <p:graphicFrame>
          <p:nvGraphicFramePr>
            <p:cNvPr id="105550" name="Object 78"/>
            <p:cNvGraphicFramePr>
              <a:graphicFrameLocks noChangeAspect="1"/>
            </p:cNvGraphicFramePr>
            <p:nvPr/>
          </p:nvGraphicFramePr>
          <p:xfrm>
            <a:off x="744" y="3504"/>
            <a:ext cx="256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08" name="Equation" r:id="rId23" imgW="1346040" imgH="228600" progId="Equation.3">
                    <p:embed/>
                  </p:oleObj>
                </mc:Choice>
                <mc:Fallback>
                  <p:oleObj name="Equation" r:id="rId23" imgW="1346040" imgH="228600" progId="Equation.3">
                    <p:embed/>
                    <p:pic>
                      <p:nvPicPr>
                        <p:cNvPr id="10555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4" y="3504"/>
                          <a:ext cx="2565" cy="384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551" name="Group 79"/>
            <p:cNvGrpSpPr>
              <a:grpSpLocks/>
            </p:cNvGrpSpPr>
            <p:nvPr/>
          </p:nvGrpSpPr>
          <p:grpSpPr bwMode="auto">
            <a:xfrm>
              <a:off x="2592" y="3600"/>
              <a:ext cx="432" cy="217"/>
              <a:chOff x="2592" y="3600"/>
              <a:chExt cx="432" cy="217"/>
            </a:xfrm>
          </p:grpSpPr>
          <p:sp>
            <p:nvSpPr>
              <p:cNvPr id="105552" name="Line 80"/>
              <p:cNvSpPr>
                <a:spLocks noChangeShapeType="1"/>
              </p:cNvSpPr>
              <p:nvPr/>
            </p:nvSpPr>
            <p:spPr bwMode="auto">
              <a:xfrm>
                <a:off x="2592" y="3817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553" name="Line 81"/>
              <p:cNvSpPr>
                <a:spLocks noChangeShapeType="1"/>
              </p:cNvSpPr>
              <p:nvPr/>
            </p:nvSpPr>
            <p:spPr bwMode="auto">
              <a:xfrm flipV="1">
                <a:off x="2592" y="3600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2" name="Rectangle 2"/>
          <p:cNvSpPr txBox="1">
            <a:spLocks noChangeArrowheads="1"/>
          </p:cNvSpPr>
          <p:nvPr/>
        </p:nvSpPr>
        <p:spPr>
          <a:xfrm>
            <a:off x="250825" y="317500"/>
            <a:ext cx="1063625" cy="60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defTabSz="8440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6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zh-CN" altLang="en-US" sz="2800" b="1" dirty="0">
                <a:solidFill>
                  <a:srgbClr val="FF0000"/>
                </a:solidFill>
              </a:rPr>
              <a:t>例</a:t>
            </a:r>
            <a:r>
              <a:rPr kumimoji="0" lang="en-US" altLang="zh-CN" sz="2800" b="1" dirty="0">
                <a:solidFill>
                  <a:srgbClr val="FF0000"/>
                </a:solidFill>
              </a:rPr>
              <a:t>2</a:t>
            </a:r>
            <a:r>
              <a:rPr kumimoji="0" lang="zh-CN" altLang="en-US" sz="2800" b="1" dirty="0">
                <a:solidFill>
                  <a:srgbClr val="FF0000"/>
                </a:solidFill>
              </a:rPr>
              <a:t>：</a:t>
            </a:r>
            <a:endParaRPr kumimoji="0" lang="zh-CN" alt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4738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 autoUpdateAnimBg="0"/>
      <p:bldP spid="105478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531813" y="3657600"/>
          <a:ext cx="518318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05" name="Equation" r:id="rId3" imgW="1917360" imgH="228600" progId="Equation.3">
                  <p:embed/>
                </p:oleObj>
              </mc:Choice>
              <mc:Fallback>
                <p:oleObj name="Equation" r:id="rId3" imgW="1917360" imgH="228600" progId="Equation.3">
                  <p:embed/>
                  <p:pic>
                    <p:nvPicPr>
                      <p:cNvPr id="1064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3657600"/>
                        <a:ext cx="518318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6499" name="Group 3"/>
          <p:cNvGrpSpPr>
            <a:grpSpLocks/>
          </p:cNvGrpSpPr>
          <p:nvPr/>
        </p:nvGrpSpPr>
        <p:grpSpPr bwMode="auto">
          <a:xfrm>
            <a:off x="1076325" y="5805488"/>
            <a:ext cx="3913188" cy="569912"/>
            <a:chOff x="1693" y="3882"/>
            <a:chExt cx="1821" cy="359"/>
          </a:xfrm>
        </p:grpSpPr>
        <p:sp>
          <p:nvSpPr>
            <p:cNvPr id="106500" name="Text Box 4"/>
            <p:cNvSpPr txBox="1">
              <a:spLocks noChangeArrowheads="1"/>
            </p:cNvSpPr>
            <p:nvPr/>
          </p:nvSpPr>
          <p:spPr bwMode="auto">
            <a:xfrm>
              <a:off x="2007" y="3914"/>
              <a:ext cx="150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kumimoji="1" lang="en-US" altLang="zh-CN" sz="2800" b="1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V </a:t>
              </a:r>
              <a:r>
                <a:rPr kumimoji="1" lang="zh-CN" altLang="en-US" sz="2800" b="1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读数为</a:t>
              </a:r>
              <a:r>
                <a:rPr kumimoji="1" lang="en-US" altLang="zh-CN" sz="2800" b="1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141V</a:t>
              </a:r>
            </a:p>
          </p:txBody>
        </p:sp>
        <p:sp>
          <p:nvSpPr>
            <p:cNvPr id="106501" name="Text Box 5"/>
            <p:cNvSpPr txBox="1">
              <a:spLocks noChangeArrowheads="1"/>
            </p:cNvSpPr>
            <p:nvPr/>
          </p:nvSpPr>
          <p:spPr bwMode="auto">
            <a:xfrm>
              <a:off x="1693" y="388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1" lang="zh-CN" altLang="en-US" sz="2800" b="1">
                  <a:solidFill>
                    <a:srgbClr val="CC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</a:t>
              </a:r>
              <a:endParaRPr kumimoji="1" lang="zh-CN" altLang="en-US" sz="28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06502" name="Line 6"/>
          <p:cNvSpPr>
            <a:spLocks noChangeShapeType="1"/>
          </p:cNvSpPr>
          <p:nvPr/>
        </p:nvSpPr>
        <p:spPr bwMode="auto">
          <a:xfrm>
            <a:off x="277813" y="2852738"/>
            <a:ext cx="8686800" cy="0"/>
          </a:xfrm>
          <a:prstGeom prst="line">
            <a:avLst/>
          </a:prstGeom>
          <a:noFill/>
          <a:ln w="38100">
            <a:solidFill>
              <a:srgbClr val="00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zh-CN" altLang="en-US"/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5789613" y="1849438"/>
            <a:ext cx="2924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800" b="1">
                <a:latin typeface="Times New Roman" panose="02020603050405020304" pitchFamily="18" charset="0"/>
              </a:rPr>
              <a:t>求：</a:t>
            </a:r>
            <a:r>
              <a:rPr kumimoji="1" lang="en-US" altLang="zh-CN" sz="2800" b="1">
                <a:latin typeface="Times New Roman" panose="02020603050405020304" pitchFamily="18" charset="0"/>
              </a:rPr>
              <a:t>A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>
                <a:latin typeface="Times New Roman" panose="02020603050405020304" pitchFamily="18" charset="0"/>
              </a:rPr>
              <a:t>V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的读数</a:t>
            </a:r>
          </a:p>
        </p:txBody>
      </p:sp>
      <p:sp>
        <p:nvSpPr>
          <p:cNvPr id="106504" name="Text Box 8"/>
          <p:cNvSpPr txBox="1">
            <a:spLocks noChangeArrowheads="1"/>
          </p:cNvSpPr>
          <p:nvPr/>
        </p:nvSpPr>
        <p:spPr bwMode="auto">
          <a:xfrm>
            <a:off x="5561013" y="685800"/>
            <a:ext cx="35814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2800" b="1">
                <a:latin typeface="Times New Roman" panose="02020603050405020304" pitchFamily="18" charset="0"/>
              </a:rPr>
              <a:t>已知：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</a:rPr>
              <a:t>=10A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</a:t>
            </a:r>
          </a:p>
          <a:p>
            <a:pPr algn="l">
              <a:lnSpc>
                <a:spcPct val="110000"/>
              </a:lnSpc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     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AB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=100V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，</a:t>
            </a:r>
          </a:p>
        </p:txBody>
      </p:sp>
      <p:grpSp>
        <p:nvGrpSpPr>
          <p:cNvPr id="106552" name="Group 56"/>
          <p:cNvGrpSpPr>
            <a:grpSpLocks/>
          </p:cNvGrpSpPr>
          <p:nvPr/>
        </p:nvGrpSpPr>
        <p:grpSpPr bwMode="auto">
          <a:xfrm>
            <a:off x="609600" y="3124200"/>
            <a:ext cx="4775200" cy="565150"/>
            <a:chOff x="384" y="1968"/>
            <a:chExt cx="3008" cy="356"/>
          </a:xfrm>
        </p:grpSpPr>
        <p:graphicFrame>
          <p:nvGraphicFramePr>
            <p:cNvPr id="106553" name="Object 57"/>
            <p:cNvGraphicFramePr>
              <a:graphicFrameLocks noChangeAspect="1"/>
            </p:cNvGraphicFramePr>
            <p:nvPr/>
          </p:nvGraphicFramePr>
          <p:xfrm>
            <a:off x="384" y="1968"/>
            <a:ext cx="3008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06" name="Equation" r:id="rId5" imgW="1663560" imgH="228600" progId="Equation.3">
                    <p:embed/>
                  </p:oleObj>
                </mc:Choice>
                <mc:Fallback>
                  <p:oleObj name="Equation" r:id="rId5" imgW="1663560" imgH="228600" progId="Equation.3">
                    <p:embed/>
                    <p:pic>
                      <p:nvPicPr>
                        <p:cNvPr id="106553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968"/>
                          <a:ext cx="3008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6554" name="Group 58"/>
            <p:cNvGrpSpPr>
              <a:grpSpLocks/>
            </p:cNvGrpSpPr>
            <p:nvPr/>
          </p:nvGrpSpPr>
          <p:grpSpPr bwMode="auto">
            <a:xfrm>
              <a:off x="2688" y="2039"/>
              <a:ext cx="432" cy="217"/>
              <a:chOff x="2592" y="3600"/>
              <a:chExt cx="432" cy="217"/>
            </a:xfrm>
          </p:grpSpPr>
          <p:sp>
            <p:nvSpPr>
              <p:cNvPr id="106555" name="Line 59"/>
              <p:cNvSpPr>
                <a:spLocks noChangeShapeType="1"/>
              </p:cNvSpPr>
              <p:nvPr/>
            </p:nvSpPr>
            <p:spPr bwMode="auto">
              <a:xfrm>
                <a:off x="2592" y="3817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556" name="Line 60"/>
              <p:cNvSpPr>
                <a:spLocks noChangeShapeType="1"/>
              </p:cNvSpPr>
              <p:nvPr/>
            </p:nvSpPr>
            <p:spPr bwMode="auto">
              <a:xfrm flipV="1">
                <a:off x="2592" y="3600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6557" name="Group 61"/>
          <p:cNvGrpSpPr>
            <a:grpSpLocks/>
          </p:cNvGrpSpPr>
          <p:nvPr/>
        </p:nvGrpSpPr>
        <p:grpSpPr bwMode="auto">
          <a:xfrm>
            <a:off x="815975" y="4433888"/>
            <a:ext cx="5027613" cy="1230312"/>
            <a:chOff x="514" y="2793"/>
            <a:chExt cx="3167" cy="775"/>
          </a:xfrm>
        </p:grpSpPr>
        <p:graphicFrame>
          <p:nvGraphicFramePr>
            <p:cNvPr id="106558" name="Object 62"/>
            <p:cNvGraphicFramePr>
              <a:graphicFrameLocks noChangeAspect="1"/>
            </p:cNvGraphicFramePr>
            <p:nvPr/>
          </p:nvGraphicFramePr>
          <p:xfrm>
            <a:off x="514" y="2793"/>
            <a:ext cx="3167" cy="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07" name="Equation" r:id="rId7" imgW="1828800" imgH="495000" progId="Equation.3">
                    <p:embed/>
                  </p:oleObj>
                </mc:Choice>
                <mc:Fallback>
                  <p:oleObj name="Equation" r:id="rId7" imgW="1828800" imgH="495000" progId="Equation.3">
                    <p:embed/>
                    <p:pic>
                      <p:nvPicPr>
                        <p:cNvPr id="106558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" y="2793"/>
                          <a:ext cx="3167" cy="775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6559" name="Group 63"/>
            <p:cNvGrpSpPr>
              <a:grpSpLocks/>
            </p:cNvGrpSpPr>
            <p:nvPr/>
          </p:nvGrpSpPr>
          <p:grpSpPr bwMode="auto">
            <a:xfrm>
              <a:off x="1776" y="3287"/>
              <a:ext cx="480" cy="217"/>
              <a:chOff x="1776" y="3287"/>
              <a:chExt cx="480" cy="217"/>
            </a:xfrm>
          </p:grpSpPr>
          <p:sp>
            <p:nvSpPr>
              <p:cNvPr id="106560" name="Line 64"/>
              <p:cNvSpPr>
                <a:spLocks noChangeShapeType="1"/>
              </p:cNvSpPr>
              <p:nvPr/>
            </p:nvSpPr>
            <p:spPr bwMode="auto">
              <a:xfrm>
                <a:off x="1776" y="3504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561" name="Line 65"/>
              <p:cNvSpPr>
                <a:spLocks noChangeShapeType="1"/>
              </p:cNvSpPr>
              <p:nvPr/>
            </p:nvSpPr>
            <p:spPr bwMode="auto">
              <a:xfrm flipV="1">
                <a:off x="1776" y="3287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6" name="Group 7"/>
          <p:cNvGrpSpPr>
            <a:grpSpLocks/>
          </p:cNvGrpSpPr>
          <p:nvPr/>
        </p:nvGrpSpPr>
        <p:grpSpPr bwMode="auto">
          <a:xfrm>
            <a:off x="492125" y="117475"/>
            <a:ext cx="5159375" cy="2554288"/>
            <a:chOff x="966" y="962"/>
            <a:chExt cx="3250" cy="1609"/>
          </a:xfrm>
        </p:grpSpPr>
        <p:sp>
          <p:nvSpPr>
            <p:cNvPr id="67" name="Line 8"/>
            <p:cNvSpPr>
              <a:spLocks noChangeShapeType="1"/>
            </p:cNvSpPr>
            <p:nvPr/>
          </p:nvSpPr>
          <p:spPr bwMode="auto">
            <a:xfrm rot="5400000" flipH="1">
              <a:off x="3367" y="1046"/>
              <a:ext cx="0" cy="5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8" name="Group 9"/>
            <p:cNvGrpSpPr>
              <a:grpSpLocks/>
            </p:cNvGrpSpPr>
            <p:nvPr/>
          </p:nvGrpSpPr>
          <p:grpSpPr bwMode="auto">
            <a:xfrm>
              <a:off x="2990" y="1250"/>
              <a:ext cx="73" cy="180"/>
              <a:chOff x="4223" y="1055"/>
              <a:chExt cx="79" cy="238"/>
            </a:xfrm>
          </p:grpSpPr>
          <p:sp>
            <p:nvSpPr>
              <p:cNvPr id="111" name="Line 10"/>
              <p:cNvSpPr>
                <a:spLocks noChangeShapeType="1"/>
              </p:cNvSpPr>
              <p:nvPr/>
            </p:nvSpPr>
            <p:spPr bwMode="auto">
              <a:xfrm rot="5400000" flipH="1">
                <a:off x="4183" y="1174"/>
                <a:ext cx="23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" name="Line 11"/>
              <p:cNvSpPr>
                <a:spLocks noChangeShapeType="1"/>
              </p:cNvSpPr>
              <p:nvPr/>
            </p:nvSpPr>
            <p:spPr bwMode="auto">
              <a:xfrm rot="5400000" flipH="1">
                <a:off x="4104" y="1174"/>
                <a:ext cx="23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 rot="-5400000">
              <a:off x="2793" y="1892"/>
              <a:ext cx="94" cy="23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13"/>
            <p:cNvSpPr>
              <a:spLocks noChangeShapeType="1"/>
            </p:cNvSpPr>
            <p:nvPr/>
          </p:nvSpPr>
          <p:spPr bwMode="auto">
            <a:xfrm rot="-5400000">
              <a:off x="3046" y="1933"/>
              <a:ext cx="0" cy="1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Line 14"/>
            <p:cNvSpPr>
              <a:spLocks noChangeShapeType="1"/>
            </p:cNvSpPr>
            <p:nvPr/>
          </p:nvSpPr>
          <p:spPr bwMode="auto">
            <a:xfrm rot="-5400000">
              <a:off x="2637" y="1907"/>
              <a:ext cx="0" cy="1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15"/>
            <p:cNvSpPr>
              <a:spLocks noChangeShapeType="1"/>
            </p:cNvSpPr>
            <p:nvPr/>
          </p:nvSpPr>
          <p:spPr bwMode="auto">
            <a:xfrm rot="-5400000">
              <a:off x="3598" y="195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16"/>
            <p:cNvSpPr>
              <a:spLocks noChangeShapeType="1"/>
            </p:cNvSpPr>
            <p:nvPr/>
          </p:nvSpPr>
          <p:spPr bwMode="auto">
            <a:xfrm>
              <a:off x="3657" y="1336"/>
              <a:ext cx="0" cy="69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Line 17"/>
            <p:cNvSpPr>
              <a:spLocks noChangeShapeType="1"/>
            </p:cNvSpPr>
            <p:nvPr/>
          </p:nvSpPr>
          <p:spPr bwMode="auto">
            <a:xfrm>
              <a:off x="3661" y="1652"/>
              <a:ext cx="55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Oval 18"/>
            <p:cNvSpPr>
              <a:spLocks noChangeArrowheads="1"/>
            </p:cNvSpPr>
            <p:nvPr/>
          </p:nvSpPr>
          <p:spPr bwMode="auto">
            <a:xfrm>
              <a:off x="2518" y="1630"/>
              <a:ext cx="59" cy="5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Oval 19"/>
            <p:cNvSpPr>
              <a:spLocks noChangeArrowheads="1"/>
            </p:cNvSpPr>
            <p:nvPr/>
          </p:nvSpPr>
          <p:spPr bwMode="auto">
            <a:xfrm>
              <a:off x="3622" y="1625"/>
              <a:ext cx="58" cy="5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Text Box 20"/>
            <p:cNvSpPr txBox="1">
              <a:spLocks noChangeArrowheads="1"/>
            </p:cNvSpPr>
            <p:nvPr/>
          </p:nvSpPr>
          <p:spPr bwMode="auto">
            <a:xfrm>
              <a:off x="2316" y="139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78" name="Text Box 21"/>
            <p:cNvSpPr txBox="1">
              <a:spLocks noChangeArrowheads="1"/>
            </p:cNvSpPr>
            <p:nvPr/>
          </p:nvSpPr>
          <p:spPr bwMode="auto">
            <a:xfrm>
              <a:off x="3663" y="1391"/>
              <a:ext cx="24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79" name="Text Box 22"/>
            <p:cNvSpPr txBox="1">
              <a:spLocks noChangeArrowheads="1"/>
            </p:cNvSpPr>
            <p:nvPr/>
          </p:nvSpPr>
          <p:spPr bwMode="auto">
            <a:xfrm>
              <a:off x="2856" y="1374"/>
              <a:ext cx="39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kumimoji="1" lang="zh-CN" altLang="en-US" sz="2800" b="1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80" name="Line 23"/>
            <p:cNvSpPr>
              <a:spLocks noChangeShapeType="1"/>
            </p:cNvSpPr>
            <p:nvPr/>
          </p:nvSpPr>
          <p:spPr bwMode="auto">
            <a:xfrm>
              <a:off x="1081" y="1652"/>
              <a:ext cx="0" cy="80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24"/>
            <p:cNvSpPr>
              <a:spLocks noChangeShapeType="1"/>
            </p:cNvSpPr>
            <p:nvPr/>
          </p:nvSpPr>
          <p:spPr bwMode="auto">
            <a:xfrm>
              <a:off x="4105" y="1652"/>
              <a:ext cx="0" cy="799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2" name="Group 25"/>
            <p:cNvGrpSpPr>
              <a:grpSpLocks/>
            </p:cNvGrpSpPr>
            <p:nvPr/>
          </p:nvGrpSpPr>
          <p:grpSpPr bwMode="auto">
            <a:xfrm>
              <a:off x="2320" y="2241"/>
              <a:ext cx="280" cy="330"/>
              <a:chOff x="1772" y="2467"/>
              <a:chExt cx="400" cy="468"/>
            </a:xfrm>
          </p:grpSpPr>
          <p:sp>
            <p:nvSpPr>
              <p:cNvPr id="109" name="Oval 26"/>
              <p:cNvSpPr>
                <a:spLocks noChangeArrowheads="1"/>
              </p:cNvSpPr>
              <p:nvPr/>
            </p:nvSpPr>
            <p:spPr bwMode="auto">
              <a:xfrm>
                <a:off x="1776" y="2520"/>
                <a:ext cx="384" cy="38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0" name="Text Box 27"/>
              <p:cNvSpPr txBox="1">
                <a:spLocks noChangeArrowheads="1"/>
              </p:cNvSpPr>
              <p:nvPr/>
            </p:nvSpPr>
            <p:spPr bwMode="auto">
              <a:xfrm>
                <a:off x="1772" y="2467"/>
                <a:ext cx="400" cy="4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kumimoji="1" lang="en-US" altLang="zh-CN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V</a:t>
                </a:r>
              </a:p>
            </p:txBody>
          </p:sp>
        </p:grpSp>
        <p:grpSp>
          <p:nvGrpSpPr>
            <p:cNvPr id="83" name="Group 28"/>
            <p:cNvGrpSpPr>
              <a:grpSpLocks/>
            </p:cNvGrpSpPr>
            <p:nvPr/>
          </p:nvGrpSpPr>
          <p:grpSpPr bwMode="auto">
            <a:xfrm rot="-5400000">
              <a:off x="3272" y="1773"/>
              <a:ext cx="108" cy="404"/>
              <a:chOff x="433" y="3084"/>
              <a:chExt cx="95" cy="612"/>
            </a:xfrm>
          </p:grpSpPr>
          <p:sp>
            <p:nvSpPr>
              <p:cNvPr id="106" name="AutoShape 29"/>
              <p:cNvSpPr>
                <a:spLocks noChangeArrowheads="1"/>
              </p:cNvSpPr>
              <p:nvPr/>
            </p:nvSpPr>
            <p:spPr bwMode="auto">
              <a:xfrm flipH="1">
                <a:off x="433" y="3276"/>
                <a:ext cx="83" cy="204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" name="AutoShape 30"/>
              <p:cNvSpPr>
                <a:spLocks noChangeArrowheads="1"/>
              </p:cNvSpPr>
              <p:nvPr/>
            </p:nvSpPr>
            <p:spPr bwMode="auto">
              <a:xfrm flipH="1">
                <a:off x="445" y="3084"/>
                <a:ext cx="83" cy="204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" name="AutoShape 31"/>
              <p:cNvSpPr>
                <a:spLocks noChangeArrowheads="1"/>
              </p:cNvSpPr>
              <p:nvPr/>
            </p:nvSpPr>
            <p:spPr bwMode="auto">
              <a:xfrm flipH="1">
                <a:off x="433" y="3492"/>
                <a:ext cx="83" cy="204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84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4687857"/>
                </p:ext>
              </p:extLst>
            </p:nvPr>
          </p:nvGraphicFramePr>
          <p:xfrm>
            <a:off x="2721" y="2125"/>
            <a:ext cx="316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08" name="公式" r:id="rId9" imgW="228600" imgH="177480" progId="Equation.3">
                    <p:embed/>
                  </p:oleObj>
                </mc:Choice>
                <mc:Fallback>
                  <p:oleObj name="公式" r:id="rId9" imgW="228600" imgH="177480" progId="Equation.3">
                    <p:embed/>
                    <p:pic>
                      <p:nvPicPr>
                        <p:cNvPr id="105504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1" y="2125"/>
                          <a:ext cx="316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Object 33"/>
            <p:cNvGraphicFramePr>
              <a:graphicFrameLocks noChangeAspect="1"/>
            </p:cNvGraphicFramePr>
            <p:nvPr/>
          </p:nvGraphicFramePr>
          <p:xfrm>
            <a:off x="2765" y="962"/>
            <a:ext cx="206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09" name="公式" r:id="rId11" imgW="164880" imgH="228600" progId="Equation.3">
                    <p:embed/>
                  </p:oleObj>
                </mc:Choice>
                <mc:Fallback>
                  <p:oleObj name="公式" r:id="rId11" imgW="164880" imgH="228600" progId="Equation.3">
                    <p:embed/>
                    <p:pic>
                      <p:nvPicPr>
                        <p:cNvPr id="105505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5" y="962"/>
                          <a:ext cx="206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" name="Object 34"/>
            <p:cNvGraphicFramePr>
              <a:graphicFrameLocks noChangeAspect="1"/>
            </p:cNvGraphicFramePr>
            <p:nvPr/>
          </p:nvGraphicFramePr>
          <p:xfrm>
            <a:off x="2744" y="1642"/>
            <a:ext cx="221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10" name="公式" r:id="rId13" imgW="177480" imgH="228600" progId="Equation.3">
                    <p:embed/>
                  </p:oleObj>
                </mc:Choice>
                <mc:Fallback>
                  <p:oleObj name="公式" r:id="rId13" imgW="177480" imgH="228600" progId="Equation.3">
                    <p:embed/>
                    <p:pic>
                      <p:nvPicPr>
                        <p:cNvPr id="10550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1642"/>
                          <a:ext cx="221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" name="Line 35"/>
            <p:cNvSpPr>
              <a:spLocks noChangeShapeType="1"/>
            </p:cNvSpPr>
            <p:nvPr/>
          </p:nvSpPr>
          <p:spPr bwMode="auto">
            <a:xfrm>
              <a:off x="2721" y="1250"/>
              <a:ext cx="26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8" name="Object 36"/>
            <p:cNvGraphicFramePr>
              <a:graphicFrameLocks noChangeAspect="1"/>
            </p:cNvGraphicFramePr>
            <p:nvPr/>
          </p:nvGraphicFramePr>
          <p:xfrm>
            <a:off x="1281" y="1294"/>
            <a:ext cx="505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11" name="Equation" r:id="rId15" imgW="380880" imgH="203040" progId="Equation.3">
                    <p:embed/>
                  </p:oleObj>
                </mc:Choice>
                <mc:Fallback>
                  <p:oleObj name="Equation" r:id="rId15" imgW="380880" imgH="203040" progId="Equation.3">
                    <p:embed/>
                    <p:pic>
                      <p:nvPicPr>
                        <p:cNvPr id="105508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1" y="1294"/>
                          <a:ext cx="505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" name="Line 37"/>
            <p:cNvSpPr>
              <a:spLocks noChangeShapeType="1"/>
            </p:cNvSpPr>
            <p:nvPr/>
          </p:nvSpPr>
          <p:spPr bwMode="auto">
            <a:xfrm>
              <a:off x="2542" y="1339"/>
              <a:ext cx="0" cy="67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Line 38"/>
            <p:cNvSpPr>
              <a:spLocks noChangeShapeType="1"/>
            </p:cNvSpPr>
            <p:nvPr/>
          </p:nvSpPr>
          <p:spPr bwMode="auto">
            <a:xfrm>
              <a:off x="2542" y="1339"/>
              <a:ext cx="4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1" name="Group 39"/>
            <p:cNvGrpSpPr>
              <a:grpSpLocks/>
            </p:cNvGrpSpPr>
            <p:nvPr/>
          </p:nvGrpSpPr>
          <p:grpSpPr bwMode="auto">
            <a:xfrm>
              <a:off x="966" y="1544"/>
              <a:ext cx="1581" cy="271"/>
              <a:chOff x="1626" y="1371"/>
              <a:chExt cx="1696" cy="290"/>
            </a:xfrm>
          </p:grpSpPr>
          <p:sp>
            <p:nvSpPr>
              <p:cNvPr id="98" name="Oval 40"/>
              <p:cNvSpPr>
                <a:spLocks noChangeArrowheads="1"/>
              </p:cNvSpPr>
              <p:nvPr/>
            </p:nvSpPr>
            <p:spPr bwMode="auto">
              <a:xfrm>
                <a:off x="2630" y="1371"/>
                <a:ext cx="290" cy="2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6000" tIns="36000" bIns="36000" anchor="ctr"/>
              <a:lstStyle/>
              <a:p>
                <a:r>
                  <a:rPr kumimoji="1" lang="en-US" altLang="zh-CN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grpSp>
            <p:nvGrpSpPr>
              <p:cNvPr id="99" name="Group 41"/>
              <p:cNvGrpSpPr>
                <a:grpSpLocks/>
              </p:cNvGrpSpPr>
              <p:nvPr/>
            </p:nvGrpSpPr>
            <p:grpSpPr bwMode="auto">
              <a:xfrm rot="-5400000">
                <a:off x="2121" y="1233"/>
                <a:ext cx="116" cy="433"/>
                <a:chOff x="433" y="3084"/>
                <a:chExt cx="95" cy="612"/>
              </a:xfrm>
            </p:grpSpPr>
            <p:sp>
              <p:nvSpPr>
                <p:cNvPr id="103" name="AutoShape 42"/>
                <p:cNvSpPr>
                  <a:spLocks noChangeArrowheads="1"/>
                </p:cNvSpPr>
                <p:nvPr/>
              </p:nvSpPr>
              <p:spPr bwMode="auto">
                <a:xfrm flipH="1">
                  <a:off x="433" y="3276"/>
                  <a:ext cx="83" cy="204"/>
                </a:xfrm>
                <a:prstGeom prst="moon">
                  <a:avLst>
                    <a:gd name="adj" fmla="val 0"/>
                  </a:avLst>
                </a:prstGeom>
                <a:solidFill>
                  <a:srgbClr val="FFFFFF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AutoShape 43"/>
                <p:cNvSpPr>
                  <a:spLocks noChangeArrowheads="1"/>
                </p:cNvSpPr>
                <p:nvPr/>
              </p:nvSpPr>
              <p:spPr bwMode="auto">
                <a:xfrm flipH="1">
                  <a:off x="445" y="3084"/>
                  <a:ext cx="83" cy="204"/>
                </a:xfrm>
                <a:prstGeom prst="moon">
                  <a:avLst>
                    <a:gd name="adj" fmla="val 0"/>
                  </a:avLst>
                </a:prstGeom>
                <a:solidFill>
                  <a:srgbClr val="FFFFFF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AutoShape 44"/>
                <p:cNvSpPr>
                  <a:spLocks noChangeArrowheads="1"/>
                </p:cNvSpPr>
                <p:nvPr/>
              </p:nvSpPr>
              <p:spPr bwMode="auto">
                <a:xfrm flipH="1">
                  <a:off x="433" y="3492"/>
                  <a:ext cx="83" cy="204"/>
                </a:xfrm>
                <a:prstGeom prst="moon">
                  <a:avLst>
                    <a:gd name="adj" fmla="val 0"/>
                  </a:avLst>
                </a:prstGeom>
                <a:solidFill>
                  <a:srgbClr val="FFFFFF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0" name="Line 45"/>
              <p:cNvSpPr>
                <a:spLocks noChangeShapeType="1"/>
              </p:cNvSpPr>
              <p:nvPr/>
            </p:nvSpPr>
            <p:spPr bwMode="auto">
              <a:xfrm>
                <a:off x="2394" y="148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" name="Line 46"/>
              <p:cNvSpPr>
                <a:spLocks noChangeShapeType="1"/>
              </p:cNvSpPr>
              <p:nvPr/>
            </p:nvSpPr>
            <p:spPr bwMode="auto">
              <a:xfrm>
                <a:off x="1626" y="1488"/>
                <a:ext cx="36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" name="Line 47"/>
              <p:cNvSpPr>
                <a:spLocks noChangeShapeType="1"/>
              </p:cNvSpPr>
              <p:nvPr/>
            </p:nvSpPr>
            <p:spPr bwMode="auto">
              <a:xfrm>
                <a:off x="2928" y="1488"/>
                <a:ext cx="39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2" name="Line 48"/>
            <p:cNvSpPr>
              <a:spLocks noChangeShapeType="1"/>
            </p:cNvSpPr>
            <p:nvPr/>
          </p:nvSpPr>
          <p:spPr bwMode="auto">
            <a:xfrm>
              <a:off x="1066" y="2458"/>
              <a:ext cx="1253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Line 49"/>
            <p:cNvSpPr>
              <a:spLocks noChangeShapeType="1"/>
            </p:cNvSpPr>
            <p:nvPr/>
          </p:nvSpPr>
          <p:spPr bwMode="auto">
            <a:xfrm>
              <a:off x="2587" y="2458"/>
              <a:ext cx="1521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4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7159575"/>
                </p:ext>
              </p:extLst>
            </p:nvPr>
          </p:nvGraphicFramePr>
          <p:xfrm>
            <a:off x="3175" y="2149"/>
            <a:ext cx="421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12" name="Equation" r:id="rId17" imgW="304560" imgH="203040" progId="Equation.3">
                    <p:embed/>
                  </p:oleObj>
                </mc:Choice>
                <mc:Fallback>
                  <p:oleObj name="Equation" r:id="rId17" imgW="304560" imgH="203040" progId="Equation.3">
                    <p:embed/>
                    <p:pic>
                      <p:nvPicPr>
                        <p:cNvPr id="105522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5" y="2149"/>
                          <a:ext cx="421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Line 51"/>
            <p:cNvSpPr>
              <a:spLocks noChangeShapeType="1"/>
            </p:cNvSpPr>
            <p:nvPr/>
          </p:nvSpPr>
          <p:spPr bwMode="auto">
            <a:xfrm>
              <a:off x="2721" y="1921"/>
              <a:ext cx="26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6" name="Object 52"/>
            <p:cNvGraphicFramePr>
              <a:graphicFrameLocks noChangeAspect="1"/>
            </p:cNvGraphicFramePr>
            <p:nvPr/>
          </p:nvGraphicFramePr>
          <p:xfrm>
            <a:off x="1973" y="1220"/>
            <a:ext cx="156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513" name="公式" r:id="rId19" imgW="126720" imgH="190440" progId="Equation.3">
                    <p:embed/>
                  </p:oleObj>
                </mc:Choice>
                <mc:Fallback>
                  <p:oleObj name="公式" r:id="rId19" imgW="126720" imgH="190440" progId="Equation.3">
                    <p:embed/>
                    <p:pic>
                      <p:nvPicPr>
                        <p:cNvPr id="105524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1220"/>
                          <a:ext cx="156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Line 53"/>
            <p:cNvSpPr>
              <a:spLocks noChangeShapeType="1"/>
            </p:cNvSpPr>
            <p:nvPr/>
          </p:nvSpPr>
          <p:spPr bwMode="auto">
            <a:xfrm>
              <a:off x="1927" y="1473"/>
              <a:ext cx="26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152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10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6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985838" y="3298825"/>
            <a:ext cx="1606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相量图：</a:t>
            </a:r>
          </a:p>
        </p:txBody>
      </p:sp>
      <p:sp>
        <p:nvSpPr>
          <p:cNvPr id="107523" name="Line 3"/>
          <p:cNvSpPr>
            <a:spLocks noChangeShapeType="1"/>
          </p:cNvSpPr>
          <p:nvPr/>
        </p:nvSpPr>
        <p:spPr bwMode="auto">
          <a:xfrm>
            <a:off x="381000" y="2971800"/>
            <a:ext cx="8686800" cy="0"/>
          </a:xfrm>
          <a:prstGeom prst="line">
            <a:avLst/>
          </a:prstGeom>
          <a:noFill/>
          <a:ln w="38100">
            <a:solidFill>
              <a:srgbClr val="00CC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zh-CN" altLang="en-US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5789613" y="1849438"/>
            <a:ext cx="2924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800" b="1">
                <a:latin typeface="Times New Roman" panose="02020603050405020304" pitchFamily="18" charset="0"/>
              </a:rPr>
              <a:t>求：</a:t>
            </a:r>
            <a:r>
              <a:rPr kumimoji="1" lang="en-US" altLang="zh-CN" sz="2800" b="1">
                <a:latin typeface="Times New Roman" panose="02020603050405020304" pitchFamily="18" charset="0"/>
              </a:rPr>
              <a:t>A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2800" b="1">
                <a:latin typeface="Times New Roman" panose="02020603050405020304" pitchFamily="18" charset="0"/>
              </a:rPr>
              <a:t>V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的读数</a:t>
            </a: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5561013" y="685800"/>
            <a:ext cx="35814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2800" b="1">
                <a:latin typeface="Times New Roman" panose="02020603050405020304" pitchFamily="18" charset="0"/>
              </a:rPr>
              <a:t>已知：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</a:rPr>
              <a:t>=10A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、</a:t>
            </a:r>
          </a:p>
          <a:p>
            <a:pPr algn="l">
              <a:lnSpc>
                <a:spcPct val="110000"/>
              </a:lnSpc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     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AB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=100V</a:t>
            </a:r>
            <a:r>
              <a:rPr kumimoji="1" lang="zh-CN" altLang="en-US" sz="2800" b="1">
                <a:latin typeface="Times New Roman" panose="02020603050405020304" pitchFamily="18" charset="0"/>
              </a:rPr>
              <a:t>，</a:t>
            </a:r>
          </a:p>
        </p:txBody>
      </p:sp>
      <p:grpSp>
        <p:nvGrpSpPr>
          <p:cNvPr id="107526" name="Group 6"/>
          <p:cNvGrpSpPr>
            <a:grpSpLocks/>
          </p:cNvGrpSpPr>
          <p:nvPr/>
        </p:nvGrpSpPr>
        <p:grpSpPr bwMode="auto">
          <a:xfrm>
            <a:off x="3763963" y="3822700"/>
            <a:ext cx="3124200" cy="2830513"/>
            <a:chOff x="3360" y="2352"/>
            <a:chExt cx="1968" cy="1783"/>
          </a:xfrm>
        </p:grpSpPr>
        <p:sp>
          <p:nvSpPr>
            <p:cNvPr id="107527" name="Line 7"/>
            <p:cNvSpPr>
              <a:spLocks noChangeShapeType="1"/>
            </p:cNvSpPr>
            <p:nvPr/>
          </p:nvSpPr>
          <p:spPr bwMode="auto">
            <a:xfrm>
              <a:off x="3671" y="3188"/>
              <a:ext cx="11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7528" name="Group 8"/>
            <p:cNvGrpSpPr>
              <a:grpSpLocks/>
            </p:cNvGrpSpPr>
            <p:nvPr/>
          </p:nvGrpSpPr>
          <p:grpSpPr bwMode="auto">
            <a:xfrm>
              <a:off x="3360" y="2352"/>
              <a:ext cx="1968" cy="1783"/>
              <a:chOff x="3792" y="2304"/>
              <a:chExt cx="1968" cy="1783"/>
            </a:xfrm>
          </p:grpSpPr>
          <p:sp>
            <p:nvSpPr>
              <p:cNvPr id="107529" name="Rectangle 9"/>
              <p:cNvSpPr>
                <a:spLocks noChangeArrowheads="1"/>
              </p:cNvSpPr>
              <p:nvPr/>
            </p:nvSpPr>
            <p:spPr bwMode="auto">
              <a:xfrm>
                <a:off x="4992" y="3168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100</a:t>
                </a:r>
                <a:endParaRPr kumimoji="1" lang="en-US" altLang="zh-CN" sz="3200" b="1">
                  <a:solidFill>
                    <a:schemeClr val="accent1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07530" name="Object 10"/>
              <p:cNvGraphicFramePr>
                <a:graphicFrameLocks noChangeAspect="1"/>
              </p:cNvGraphicFramePr>
              <p:nvPr/>
            </p:nvGraphicFramePr>
            <p:xfrm>
              <a:off x="5300" y="2976"/>
              <a:ext cx="460" cy="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277" name="公式" r:id="rId3" imgW="291960" imgH="228600" progId="Equation.3">
                      <p:embed/>
                    </p:oleObj>
                  </mc:Choice>
                  <mc:Fallback>
                    <p:oleObj name="公式" r:id="rId3" imgW="291960" imgH="228600" progId="Equation.3">
                      <p:embed/>
                      <p:pic>
                        <p:nvPicPr>
                          <p:cNvPr id="10753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00" y="2976"/>
                            <a:ext cx="460" cy="3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7531" name="Group 11"/>
              <p:cNvGrpSpPr>
                <a:grpSpLocks/>
              </p:cNvGrpSpPr>
              <p:nvPr/>
            </p:nvGrpSpPr>
            <p:grpSpPr bwMode="auto">
              <a:xfrm>
                <a:off x="3792" y="2304"/>
                <a:ext cx="384" cy="848"/>
                <a:chOff x="3792" y="2304"/>
                <a:chExt cx="384" cy="848"/>
              </a:xfrm>
            </p:grpSpPr>
            <p:sp>
              <p:nvSpPr>
                <p:cNvPr id="107532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115" y="2468"/>
                  <a:ext cx="0" cy="684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3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792" y="2703"/>
                  <a:ext cx="38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10</a:t>
                  </a:r>
                  <a:endParaRPr kumimoji="1" lang="en-US" altLang="zh-CN" sz="3200" b="1">
                    <a:solidFill>
                      <a:schemeClr val="accent1"/>
                    </a:solidFill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07534" name="Object 14"/>
                <p:cNvGraphicFramePr>
                  <a:graphicFrameLocks noChangeAspect="1"/>
                </p:cNvGraphicFramePr>
                <p:nvPr/>
              </p:nvGraphicFramePr>
              <p:xfrm>
                <a:off x="3888" y="2304"/>
                <a:ext cx="194" cy="27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93278" name="公式" r:id="rId5" imgW="164880" imgH="228600" progId="Equation.3">
                        <p:embed/>
                      </p:oleObj>
                    </mc:Choice>
                    <mc:Fallback>
                      <p:oleObj name="公式" r:id="rId5" imgW="164880" imgH="228600" progId="Equation.3">
                        <p:embed/>
                        <p:pic>
                          <p:nvPicPr>
                            <p:cNvPr id="107534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88" y="2304"/>
                              <a:ext cx="194" cy="27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7535" name="Group 15"/>
              <p:cNvGrpSpPr>
                <a:grpSpLocks/>
              </p:cNvGrpSpPr>
              <p:nvPr/>
            </p:nvGrpSpPr>
            <p:grpSpPr bwMode="auto">
              <a:xfrm>
                <a:off x="4116" y="2880"/>
                <a:ext cx="784" cy="260"/>
                <a:chOff x="4116" y="2880"/>
                <a:chExt cx="784" cy="260"/>
              </a:xfrm>
            </p:grpSpPr>
            <p:sp>
              <p:nvSpPr>
                <p:cNvPr id="107536" name="Line 16"/>
                <p:cNvSpPr>
                  <a:spLocks noChangeShapeType="1"/>
                </p:cNvSpPr>
                <p:nvPr/>
              </p:nvSpPr>
              <p:spPr bwMode="auto">
                <a:xfrm>
                  <a:off x="4116" y="3140"/>
                  <a:ext cx="648" cy="0"/>
                </a:xfrm>
                <a:prstGeom prst="line">
                  <a:avLst/>
                </a:prstGeom>
                <a:noFill/>
                <a:ln w="38100">
                  <a:solidFill>
                    <a:srgbClr val="339933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07537" name="Object 17"/>
                <p:cNvGraphicFramePr>
                  <a:graphicFrameLocks noChangeAspect="1"/>
                </p:cNvGraphicFramePr>
                <p:nvPr/>
              </p:nvGraphicFramePr>
              <p:xfrm>
                <a:off x="4752" y="2880"/>
                <a:ext cx="148" cy="22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93279" name="公式" r:id="rId7" imgW="126720" imgH="190440" progId="Equation.3">
                        <p:embed/>
                      </p:oleObj>
                    </mc:Choice>
                    <mc:Fallback>
                      <p:oleObj name="公式" r:id="rId7" imgW="126720" imgH="190440" progId="Equation.3">
                        <p:embed/>
                        <p:pic>
                          <p:nvPicPr>
                            <p:cNvPr id="107537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52" y="2880"/>
                              <a:ext cx="148" cy="22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7538" name="Group 18"/>
              <p:cNvGrpSpPr>
                <a:grpSpLocks/>
              </p:cNvGrpSpPr>
              <p:nvPr/>
            </p:nvGrpSpPr>
            <p:grpSpPr bwMode="auto">
              <a:xfrm>
                <a:off x="3984" y="3144"/>
                <a:ext cx="881" cy="943"/>
                <a:chOff x="3984" y="3144"/>
                <a:chExt cx="881" cy="943"/>
              </a:xfrm>
            </p:grpSpPr>
            <p:sp>
              <p:nvSpPr>
                <p:cNvPr id="107539" name="Line 19"/>
                <p:cNvSpPr>
                  <a:spLocks noChangeShapeType="1"/>
                </p:cNvSpPr>
                <p:nvPr/>
              </p:nvSpPr>
              <p:spPr bwMode="auto">
                <a:xfrm>
                  <a:off x="4103" y="3150"/>
                  <a:ext cx="720" cy="724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4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270" y="3144"/>
                  <a:ext cx="566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r>
                    <a:rPr kumimoji="1" lang="en-US" altLang="zh-CN" sz="2800" b="1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45°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07541" name="Object 21"/>
                <p:cNvGraphicFramePr>
                  <a:graphicFrameLocks noChangeAspect="1"/>
                </p:cNvGraphicFramePr>
                <p:nvPr/>
              </p:nvGraphicFramePr>
              <p:xfrm>
                <a:off x="3984" y="3478"/>
                <a:ext cx="456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93280" name="公式" r:id="rId9" imgW="380880" imgH="215640" progId="Equation.3">
                        <p:embed/>
                      </p:oleObj>
                    </mc:Choice>
                    <mc:Fallback>
                      <p:oleObj name="公式" r:id="rId9" imgW="380880" imgH="215640" progId="Equation.3">
                        <p:embed/>
                        <p:pic>
                          <p:nvPicPr>
                            <p:cNvPr id="107541" name="Object 2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4" y="3478"/>
                              <a:ext cx="456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7542" name="Object 22"/>
                <p:cNvGraphicFramePr>
                  <a:graphicFrameLocks noChangeAspect="1"/>
                </p:cNvGraphicFramePr>
                <p:nvPr/>
              </p:nvGraphicFramePr>
              <p:xfrm>
                <a:off x="4656" y="3814"/>
                <a:ext cx="209" cy="27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93281" name="公式" r:id="rId11" imgW="177480" imgH="228600" progId="Equation.3">
                        <p:embed/>
                      </p:oleObj>
                    </mc:Choice>
                    <mc:Fallback>
                      <p:oleObj name="公式" r:id="rId11" imgW="177480" imgH="228600" progId="Equation.3">
                        <p:embed/>
                        <p:pic>
                          <p:nvPicPr>
                            <p:cNvPr id="107542" name="Object 2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6" y="3814"/>
                              <a:ext cx="209" cy="27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7543" name="Freeform 23"/>
                <p:cNvSpPr>
                  <a:spLocks/>
                </p:cNvSpPr>
                <p:nvPr/>
              </p:nvSpPr>
              <p:spPr bwMode="auto">
                <a:xfrm>
                  <a:off x="4255" y="3148"/>
                  <a:ext cx="70" cy="149"/>
                </a:xfrm>
                <a:custGeom>
                  <a:avLst/>
                  <a:gdLst>
                    <a:gd name="T0" fmla="*/ 70 w 70"/>
                    <a:gd name="T1" fmla="*/ 0 h 149"/>
                    <a:gd name="T2" fmla="*/ 0 w 70"/>
                    <a:gd name="T3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70" h="149">
                      <a:moveTo>
                        <a:pt x="70" y="0"/>
                      </a:moveTo>
                      <a:cubicBezTo>
                        <a:pt x="58" y="60"/>
                        <a:pt x="42" y="104"/>
                        <a:pt x="0" y="149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7544" name="Group 24"/>
          <p:cNvGrpSpPr>
            <a:grpSpLocks/>
          </p:cNvGrpSpPr>
          <p:nvPr/>
        </p:nvGrpSpPr>
        <p:grpSpPr bwMode="auto">
          <a:xfrm>
            <a:off x="4297363" y="3670300"/>
            <a:ext cx="1752600" cy="1524000"/>
            <a:chOff x="4128" y="2208"/>
            <a:chExt cx="1104" cy="960"/>
          </a:xfrm>
        </p:grpSpPr>
        <p:sp>
          <p:nvSpPr>
            <p:cNvPr id="107545" name="Line 25"/>
            <p:cNvSpPr>
              <a:spLocks noChangeShapeType="1"/>
            </p:cNvSpPr>
            <p:nvPr/>
          </p:nvSpPr>
          <p:spPr bwMode="auto">
            <a:xfrm>
              <a:off x="4128" y="2208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6" name="Line 26"/>
            <p:cNvSpPr>
              <a:spLocks noChangeShapeType="1"/>
            </p:cNvSpPr>
            <p:nvPr/>
          </p:nvSpPr>
          <p:spPr bwMode="auto">
            <a:xfrm>
              <a:off x="5232" y="2208"/>
              <a:ext cx="0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7547" name="Group 27"/>
          <p:cNvGrpSpPr>
            <a:grpSpLocks/>
          </p:cNvGrpSpPr>
          <p:nvPr/>
        </p:nvGrpSpPr>
        <p:grpSpPr bwMode="auto">
          <a:xfrm>
            <a:off x="3535363" y="3213100"/>
            <a:ext cx="804862" cy="1946275"/>
            <a:chOff x="3648" y="1920"/>
            <a:chExt cx="507" cy="1226"/>
          </a:xfrm>
        </p:grpSpPr>
        <p:sp>
          <p:nvSpPr>
            <p:cNvPr id="107548" name="Line 28"/>
            <p:cNvSpPr>
              <a:spLocks noChangeShapeType="1"/>
            </p:cNvSpPr>
            <p:nvPr/>
          </p:nvSpPr>
          <p:spPr bwMode="auto">
            <a:xfrm flipV="1">
              <a:off x="4116" y="2160"/>
              <a:ext cx="0" cy="98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9" name="Rectangle 29"/>
            <p:cNvSpPr>
              <a:spLocks noChangeArrowheads="1"/>
            </p:cNvSpPr>
            <p:nvPr/>
          </p:nvSpPr>
          <p:spPr bwMode="auto">
            <a:xfrm>
              <a:off x="3648" y="2448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100</a:t>
              </a:r>
            </a:p>
          </p:txBody>
        </p:sp>
        <p:graphicFrame>
          <p:nvGraphicFramePr>
            <p:cNvPr id="107550" name="Object 30"/>
            <p:cNvGraphicFramePr>
              <a:graphicFrameLocks noChangeAspect="1"/>
            </p:cNvGraphicFramePr>
            <p:nvPr/>
          </p:nvGraphicFramePr>
          <p:xfrm>
            <a:off x="3793" y="1920"/>
            <a:ext cx="362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82" name="公式" r:id="rId13" imgW="228600" imgH="228600" progId="Equation.3">
                    <p:embed/>
                  </p:oleObj>
                </mc:Choice>
                <mc:Fallback>
                  <p:oleObj name="公式" r:id="rId13" imgW="228600" imgH="228600" progId="Equation.3">
                    <p:embed/>
                    <p:pic>
                      <p:nvPicPr>
                        <p:cNvPr id="10755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3" y="1920"/>
                          <a:ext cx="362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7551" name="Group 31"/>
          <p:cNvGrpSpPr>
            <a:grpSpLocks/>
          </p:cNvGrpSpPr>
          <p:nvPr/>
        </p:nvGrpSpPr>
        <p:grpSpPr bwMode="auto">
          <a:xfrm>
            <a:off x="4279900" y="3302000"/>
            <a:ext cx="2087563" cy="1890713"/>
            <a:chOff x="3408" y="2016"/>
            <a:chExt cx="1315" cy="1191"/>
          </a:xfrm>
        </p:grpSpPr>
        <p:sp>
          <p:nvSpPr>
            <p:cNvPr id="107552" name="Freeform 32"/>
            <p:cNvSpPr>
              <a:spLocks/>
            </p:cNvSpPr>
            <p:nvPr/>
          </p:nvSpPr>
          <p:spPr bwMode="auto">
            <a:xfrm>
              <a:off x="3597" y="3017"/>
              <a:ext cx="55" cy="164"/>
            </a:xfrm>
            <a:custGeom>
              <a:avLst/>
              <a:gdLst>
                <a:gd name="T0" fmla="*/ 0 w 55"/>
                <a:gd name="T1" fmla="*/ 0 h 164"/>
                <a:gd name="T2" fmla="*/ 47 w 55"/>
                <a:gd name="T3" fmla="*/ 125 h 164"/>
                <a:gd name="T4" fmla="*/ 55 w 55"/>
                <a:gd name="T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164">
                  <a:moveTo>
                    <a:pt x="0" y="0"/>
                  </a:moveTo>
                  <a:cubicBezTo>
                    <a:pt x="33" y="51"/>
                    <a:pt x="36" y="65"/>
                    <a:pt x="47" y="125"/>
                  </a:cubicBezTo>
                  <a:cubicBezTo>
                    <a:pt x="49" y="138"/>
                    <a:pt x="55" y="164"/>
                    <a:pt x="55" y="164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7553" name="Group 33"/>
            <p:cNvGrpSpPr>
              <a:grpSpLocks/>
            </p:cNvGrpSpPr>
            <p:nvPr/>
          </p:nvGrpSpPr>
          <p:grpSpPr bwMode="auto">
            <a:xfrm>
              <a:off x="3408" y="2016"/>
              <a:ext cx="1315" cy="1191"/>
              <a:chOff x="3696" y="2016"/>
              <a:chExt cx="1315" cy="1191"/>
            </a:xfrm>
          </p:grpSpPr>
          <p:sp>
            <p:nvSpPr>
              <p:cNvPr id="107554" name="Text Box 34"/>
              <p:cNvSpPr txBox="1">
                <a:spLocks noChangeArrowheads="1"/>
              </p:cNvSpPr>
              <p:nvPr/>
            </p:nvSpPr>
            <p:spPr bwMode="auto">
              <a:xfrm>
                <a:off x="3936" y="2880"/>
                <a:ext cx="56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kumimoji="1" lang="en-US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45</a:t>
                </a:r>
                <a:r>
                  <a:rPr kumimoji="1" lang="en-US" altLang="zh-CN" sz="2800" b="1">
                    <a:solidFill>
                      <a:srgbClr val="006600"/>
                    </a:solidFill>
                    <a:latin typeface="Times New Roman" panose="02020603050405020304" pitchFamily="18" charset="0"/>
                  </a:rPr>
                  <a:t>°</a:t>
                </a:r>
              </a:p>
            </p:txBody>
          </p:sp>
          <p:grpSp>
            <p:nvGrpSpPr>
              <p:cNvPr id="107555" name="Group 35"/>
              <p:cNvGrpSpPr>
                <a:grpSpLocks/>
              </p:cNvGrpSpPr>
              <p:nvPr/>
            </p:nvGrpSpPr>
            <p:grpSpPr bwMode="auto">
              <a:xfrm>
                <a:off x="3696" y="2016"/>
                <a:ext cx="1315" cy="1152"/>
                <a:chOff x="4128" y="1968"/>
                <a:chExt cx="1315" cy="1152"/>
              </a:xfrm>
            </p:grpSpPr>
            <p:sp>
              <p:nvSpPr>
                <p:cNvPr id="107556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4128" y="2208"/>
                  <a:ext cx="1104" cy="91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07557" name="Object 37"/>
                <p:cNvGraphicFramePr>
                  <a:graphicFrameLocks noChangeAspect="1"/>
                </p:cNvGraphicFramePr>
                <p:nvPr/>
              </p:nvGraphicFramePr>
              <p:xfrm>
                <a:off x="5184" y="1968"/>
                <a:ext cx="259" cy="2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93283" name="公式" r:id="rId15" imgW="164880" imgH="203040" progId="Equation.3">
                        <p:embed/>
                      </p:oleObj>
                    </mc:Choice>
                    <mc:Fallback>
                      <p:oleObj name="公式" r:id="rId15" imgW="164880" imgH="203040" progId="Equation.3">
                        <p:embed/>
                        <p:pic>
                          <p:nvPicPr>
                            <p:cNvPr id="107557" name="Object 3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84" y="1968"/>
                              <a:ext cx="259" cy="29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85" name="Group 7"/>
          <p:cNvGrpSpPr>
            <a:grpSpLocks/>
          </p:cNvGrpSpPr>
          <p:nvPr/>
        </p:nvGrpSpPr>
        <p:grpSpPr bwMode="auto">
          <a:xfrm>
            <a:off x="492125" y="117475"/>
            <a:ext cx="5159375" cy="2554288"/>
            <a:chOff x="966" y="962"/>
            <a:chExt cx="3250" cy="1609"/>
          </a:xfrm>
        </p:grpSpPr>
        <p:sp>
          <p:nvSpPr>
            <p:cNvPr id="86" name="Line 8"/>
            <p:cNvSpPr>
              <a:spLocks noChangeShapeType="1"/>
            </p:cNvSpPr>
            <p:nvPr/>
          </p:nvSpPr>
          <p:spPr bwMode="auto">
            <a:xfrm rot="5400000" flipH="1">
              <a:off x="3367" y="1046"/>
              <a:ext cx="0" cy="5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7" name="Group 9"/>
            <p:cNvGrpSpPr>
              <a:grpSpLocks/>
            </p:cNvGrpSpPr>
            <p:nvPr/>
          </p:nvGrpSpPr>
          <p:grpSpPr bwMode="auto">
            <a:xfrm>
              <a:off x="2990" y="1250"/>
              <a:ext cx="73" cy="180"/>
              <a:chOff x="4223" y="1055"/>
              <a:chExt cx="79" cy="238"/>
            </a:xfrm>
          </p:grpSpPr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 rot="5400000" flipH="1">
                <a:off x="4183" y="1174"/>
                <a:ext cx="23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1" name="Line 11"/>
              <p:cNvSpPr>
                <a:spLocks noChangeShapeType="1"/>
              </p:cNvSpPr>
              <p:nvPr/>
            </p:nvSpPr>
            <p:spPr bwMode="auto">
              <a:xfrm rot="5400000" flipH="1">
                <a:off x="4104" y="1174"/>
                <a:ext cx="23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8" name="Rectangle 12"/>
            <p:cNvSpPr>
              <a:spLocks noChangeArrowheads="1"/>
            </p:cNvSpPr>
            <p:nvPr/>
          </p:nvSpPr>
          <p:spPr bwMode="auto">
            <a:xfrm rot="-5400000">
              <a:off x="2793" y="1892"/>
              <a:ext cx="94" cy="23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Line 13"/>
            <p:cNvSpPr>
              <a:spLocks noChangeShapeType="1"/>
            </p:cNvSpPr>
            <p:nvPr/>
          </p:nvSpPr>
          <p:spPr bwMode="auto">
            <a:xfrm rot="-5400000">
              <a:off x="3046" y="1933"/>
              <a:ext cx="0" cy="1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rot="-5400000">
              <a:off x="2637" y="1907"/>
              <a:ext cx="0" cy="18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Line 15"/>
            <p:cNvSpPr>
              <a:spLocks noChangeShapeType="1"/>
            </p:cNvSpPr>
            <p:nvPr/>
          </p:nvSpPr>
          <p:spPr bwMode="auto">
            <a:xfrm rot="-5400000">
              <a:off x="3598" y="1953"/>
              <a:ext cx="0" cy="1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Line 16"/>
            <p:cNvSpPr>
              <a:spLocks noChangeShapeType="1"/>
            </p:cNvSpPr>
            <p:nvPr/>
          </p:nvSpPr>
          <p:spPr bwMode="auto">
            <a:xfrm>
              <a:off x="3657" y="1336"/>
              <a:ext cx="0" cy="69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Line 17"/>
            <p:cNvSpPr>
              <a:spLocks noChangeShapeType="1"/>
            </p:cNvSpPr>
            <p:nvPr/>
          </p:nvSpPr>
          <p:spPr bwMode="auto">
            <a:xfrm>
              <a:off x="3661" y="1652"/>
              <a:ext cx="55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Oval 18"/>
            <p:cNvSpPr>
              <a:spLocks noChangeArrowheads="1"/>
            </p:cNvSpPr>
            <p:nvPr/>
          </p:nvSpPr>
          <p:spPr bwMode="auto">
            <a:xfrm>
              <a:off x="2518" y="1630"/>
              <a:ext cx="59" cy="5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Oval 19"/>
            <p:cNvSpPr>
              <a:spLocks noChangeArrowheads="1"/>
            </p:cNvSpPr>
            <p:nvPr/>
          </p:nvSpPr>
          <p:spPr bwMode="auto">
            <a:xfrm>
              <a:off x="3622" y="1625"/>
              <a:ext cx="58" cy="5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Text Box 20"/>
            <p:cNvSpPr txBox="1">
              <a:spLocks noChangeArrowheads="1"/>
            </p:cNvSpPr>
            <p:nvPr/>
          </p:nvSpPr>
          <p:spPr bwMode="auto">
            <a:xfrm>
              <a:off x="2316" y="1391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97" name="Text Box 21"/>
            <p:cNvSpPr txBox="1">
              <a:spLocks noChangeArrowheads="1"/>
            </p:cNvSpPr>
            <p:nvPr/>
          </p:nvSpPr>
          <p:spPr bwMode="auto">
            <a:xfrm>
              <a:off x="3663" y="1391"/>
              <a:ext cx="24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1" lang="en-US" altLang="zh-CN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B</a:t>
              </a:r>
              <a:endParaRPr kumimoji="1"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98" name="Text Box 22"/>
            <p:cNvSpPr txBox="1">
              <a:spLocks noChangeArrowheads="1"/>
            </p:cNvSpPr>
            <p:nvPr/>
          </p:nvSpPr>
          <p:spPr bwMode="auto">
            <a:xfrm>
              <a:off x="2856" y="1374"/>
              <a:ext cx="39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kumimoji="1" lang="zh-CN" altLang="en-US" sz="2800" b="1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1081" y="1652"/>
              <a:ext cx="0" cy="803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>
              <a:off x="4105" y="1652"/>
              <a:ext cx="0" cy="799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1" name="Group 25"/>
            <p:cNvGrpSpPr>
              <a:grpSpLocks/>
            </p:cNvGrpSpPr>
            <p:nvPr/>
          </p:nvGrpSpPr>
          <p:grpSpPr bwMode="auto">
            <a:xfrm>
              <a:off x="2320" y="2241"/>
              <a:ext cx="280" cy="330"/>
              <a:chOff x="1772" y="2467"/>
              <a:chExt cx="400" cy="468"/>
            </a:xfrm>
          </p:grpSpPr>
          <p:sp>
            <p:nvSpPr>
              <p:cNvPr id="128" name="Oval 26"/>
              <p:cNvSpPr>
                <a:spLocks noChangeArrowheads="1"/>
              </p:cNvSpPr>
              <p:nvPr/>
            </p:nvSpPr>
            <p:spPr bwMode="auto">
              <a:xfrm>
                <a:off x="1776" y="2520"/>
                <a:ext cx="384" cy="38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Text Box 27"/>
              <p:cNvSpPr txBox="1">
                <a:spLocks noChangeArrowheads="1"/>
              </p:cNvSpPr>
              <p:nvPr/>
            </p:nvSpPr>
            <p:spPr bwMode="auto">
              <a:xfrm>
                <a:off x="1772" y="2467"/>
                <a:ext cx="400" cy="4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r>
                  <a:rPr kumimoji="1" lang="en-US" altLang="zh-CN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V</a:t>
                </a:r>
              </a:p>
            </p:txBody>
          </p:sp>
        </p:grpSp>
        <p:grpSp>
          <p:nvGrpSpPr>
            <p:cNvPr id="102" name="Group 28"/>
            <p:cNvGrpSpPr>
              <a:grpSpLocks/>
            </p:cNvGrpSpPr>
            <p:nvPr/>
          </p:nvGrpSpPr>
          <p:grpSpPr bwMode="auto">
            <a:xfrm rot="-5400000">
              <a:off x="3272" y="1773"/>
              <a:ext cx="108" cy="404"/>
              <a:chOff x="433" y="3084"/>
              <a:chExt cx="95" cy="612"/>
            </a:xfrm>
          </p:grpSpPr>
          <p:sp>
            <p:nvSpPr>
              <p:cNvPr id="125" name="AutoShape 29"/>
              <p:cNvSpPr>
                <a:spLocks noChangeArrowheads="1"/>
              </p:cNvSpPr>
              <p:nvPr/>
            </p:nvSpPr>
            <p:spPr bwMode="auto">
              <a:xfrm flipH="1">
                <a:off x="433" y="3276"/>
                <a:ext cx="83" cy="204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AutoShape 30"/>
              <p:cNvSpPr>
                <a:spLocks noChangeArrowheads="1"/>
              </p:cNvSpPr>
              <p:nvPr/>
            </p:nvSpPr>
            <p:spPr bwMode="auto">
              <a:xfrm flipH="1">
                <a:off x="445" y="3084"/>
                <a:ext cx="83" cy="204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" name="AutoShape 31"/>
              <p:cNvSpPr>
                <a:spLocks noChangeArrowheads="1"/>
              </p:cNvSpPr>
              <p:nvPr/>
            </p:nvSpPr>
            <p:spPr bwMode="auto">
              <a:xfrm flipH="1">
                <a:off x="433" y="3492"/>
                <a:ext cx="83" cy="204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0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4687857"/>
                </p:ext>
              </p:extLst>
            </p:nvPr>
          </p:nvGraphicFramePr>
          <p:xfrm>
            <a:off x="2721" y="2125"/>
            <a:ext cx="316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84" name="公式" r:id="rId17" imgW="228600" imgH="177480" progId="Equation.3">
                    <p:embed/>
                  </p:oleObj>
                </mc:Choice>
                <mc:Fallback>
                  <p:oleObj name="公式" r:id="rId17" imgW="228600" imgH="177480" progId="Equation.3">
                    <p:embed/>
                    <p:pic>
                      <p:nvPicPr>
                        <p:cNvPr id="105504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1" y="2125"/>
                          <a:ext cx="316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" name="Object 33"/>
            <p:cNvGraphicFramePr>
              <a:graphicFrameLocks noChangeAspect="1"/>
            </p:cNvGraphicFramePr>
            <p:nvPr/>
          </p:nvGraphicFramePr>
          <p:xfrm>
            <a:off x="2765" y="962"/>
            <a:ext cx="206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85" name="公式" r:id="rId19" imgW="164880" imgH="228600" progId="Equation.3">
                    <p:embed/>
                  </p:oleObj>
                </mc:Choice>
                <mc:Fallback>
                  <p:oleObj name="公式" r:id="rId19" imgW="164880" imgH="228600" progId="Equation.3">
                    <p:embed/>
                    <p:pic>
                      <p:nvPicPr>
                        <p:cNvPr id="105505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5" y="962"/>
                          <a:ext cx="206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Object 34"/>
            <p:cNvGraphicFramePr>
              <a:graphicFrameLocks noChangeAspect="1"/>
            </p:cNvGraphicFramePr>
            <p:nvPr/>
          </p:nvGraphicFramePr>
          <p:xfrm>
            <a:off x="2744" y="1642"/>
            <a:ext cx="221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86" name="公式" r:id="rId21" imgW="177480" imgH="228600" progId="Equation.3">
                    <p:embed/>
                  </p:oleObj>
                </mc:Choice>
                <mc:Fallback>
                  <p:oleObj name="公式" r:id="rId21" imgW="177480" imgH="228600" progId="Equation.3">
                    <p:embed/>
                    <p:pic>
                      <p:nvPicPr>
                        <p:cNvPr id="105506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1642"/>
                          <a:ext cx="221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" name="Line 35"/>
            <p:cNvSpPr>
              <a:spLocks noChangeShapeType="1"/>
            </p:cNvSpPr>
            <p:nvPr/>
          </p:nvSpPr>
          <p:spPr bwMode="auto">
            <a:xfrm>
              <a:off x="2721" y="1250"/>
              <a:ext cx="26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7" name="Object 36"/>
            <p:cNvGraphicFramePr>
              <a:graphicFrameLocks noChangeAspect="1"/>
            </p:cNvGraphicFramePr>
            <p:nvPr/>
          </p:nvGraphicFramePr>
          <p:xfrm>
            <a:off x="1281" y="1294"/>
            <a:ext cx="505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87" name="Equation" r:id="rId23" imgW="380880" imgH="203040" progId="Equation.3">
                    <p:embed/>
                  </p:oleObj>
                </mc:Choice>
                <mc:Fallback>
                  <p:oleObj name="Equation" r:id="rId23" imgW="380880" imgH="203040" progId="Equation.3">
                    <p:embed/>
                    <p:pic>
                      <p:nvPicPr>
                        <p:cNvPr id="105508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1" y="1294"/>
                          <a:ext cx="505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" name="Line 37"/>
            <p:cNvSpPr>
              <a:spLocks noChangeShapeType="1"/>
            </p:cNvSpPr>
            <p:nvPr/>
          </p:nvSpPr>
          <p:spPr bwMode="auto">
            <a:xfrm>
              <a:off x="2542" y="1339"/>
              <a:ext cx="0" cy="67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" name="Line 38"/>
            <p:cNvSpPr>
              <a:spLocks noChangeShapeType="1"/>
            </p:cNvSpPr>
            <p:nvPr/>
          </p:nvSpPr>
          <p:spPr bwMode="auto">
            <a:xfrm>
              <a:off x="2542" y="1339"/>
              <a:ext cx="4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0" name="Group 39"/>
            <p:cNvGrpSpPr>
              <a:grpSpLocks/>
            </p:cNvGrpSpPr>
            <p:nvPr/>
          </p:nvGrpSpPr>
          <p:grpSpPr bwMode="auto">
            <a:xfrm>
              <a:off x="966" y="1544"/>
              <a:ext cx="1581" cy="271"/>
              <a:chOff x="1626" y="1371"/>
              <a:chExt cx="1696" cy="290"/>
            </a:xfrm>
          </p:grpSpPr>
          <p:sp>
            <p:nvSpPr>
              <p:cNvPr id="117" name="Oval 40"/>
              <p:cNvSpPr>
                <a:spLocks noChangeArrowheads="1"/>
              </p:cNvSpPr>
              <p:nvPr/>
            </p:nvSpPr>
            <p:spPr bwMode="auto">
              <a:xfrm>
                <a:off x="2630" y="1371"/>
                <a:ext cx="290" cy="2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36000" tIns="36000" bIns="36000" anchor="ctr"/>
              <a:lstStyle/>
              <a:p>
                <a:r>
                  <a:rPr kumimoji="1" lang="en-US" altLang="zh-CN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grpSp>
            <p:nvGrpSpPr>
              <p:cNvPr id="118" name="Group 41"/>
              <p:cNvGrpSpPr>
                <a:grpSpLocks/>
              </p:cNvGrpSpPr>
              <p:nvPr/>
            </p:nvGrpSpPr>
            <p:grpSpPr bwMode="auto">
              <a:xfrm rot="-5400000">
                <a:off x="2121" y="1233"/>
                <a:ext cx="116" cy="433"/>
                <a:chOff x="433" y="3084"/>
                <a:chExt cx="95" cy="612"/>
              </a:xfrm>
            </p:grpSpPr>
            <p:sp>
              <p:nvSpPr>
                <p:cNvPr id="122" name="AutoShape 42"/>
                <p:cNvSpPr>
                  <a:spLocks noChangeArrowheads="1"/>
                </p:cNvSpPr>
                <p:nvPr/>
              </p:nvSpPr>
              <p:spPr bwMode="auto">
                <a:xfrm flipH="1">
                  <a:off x="433" y="3276"/>
                  <a:ext cx="83" cy="204"/>
                </a:xfrm>
                <a:prstGeom prst="moon">
                  <a:avLst>
                    <a:gd name="adj" fmla="val 0"/>
                  </a:avLst>
                </a:prstGeom>
                <a:solidFill>
                  <a:srgbClr val="FFFFFF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AutoShape 43"/>
                <p:cNvSpPr>
                  <a:spLocks noChangeArrowheads="1"/>
                </p:cNvSpPr>
                <p:nvPr/>
              </p:nvSpPr>
              <p:spPr bwMode="auto">
                <a:xfrm flipH="1">
                  <a:off x="445" y="3084"/>
                  <a:ext cx="83" cy="204"/>
                </a:xfrm>
                <a:prstGeom prst="moon">
                  <a:avLst>
                    <a:gd name="adj" fmla="val 0"/>
                  </a:avLst>
                </a:prstGeom>
                <a:solidFill>
                  <a:srgbClr val="FFFFFF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AutoShape 44"/>
                <p:cNvSpPr>
                  <a:spLocks noChangeArrowheads="1"/>
                </p:cNvSpPr>
                <p:nvPr/>
              </p:nvSpPr>
              <p:spPr bwMode="auto">
                <a:xfrm flipH="1">
                  <a:off x="433" y="3492"/>
                  <a:ext cx="83" cy="204"/>
                </a:xfrm>
                <a:prstGeom prst="moon">
                  <a:avLst>
                    <a:gd name="adj" fmla="val 0"/>
                  </a:avLst>
                </a:prstGeom>
                <a:solidFill>
                  <a:srgbClr val="FFFFFF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9" name="Line 45"/>
              <p:cNvSpPr>
                <a:spLocks noChangeShapeType="1"/>
              </p:cNvSpPr>
              <p:nvPr/>
            </p:nvSpPr>
            <p:spPr bwMode="auto">
              <a:xfrm>
                <a:off x="2394" y="148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" name="Line 46"/>
              <p:cNvSpPr>
                <a:spLocks noChangeShapeType="1"/>
              </p:cNvSpPr>
              <p:nvPr/>
            </p:nvSpPr>
            <p:spPr bwMode="auto">
              <a:xfrm>
                <a:off x="1626" y="1488"/>
                <a:ext cx="36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1" name="Line 47"/>
              <p:cNvSpPr>
                <a:spLocks noChangeShapeType="1"/>
              </p:cNvSpPr>
              <p:nvPr/>
            </p:nvSpPr>
            <p:spPr bwMode="auto">
              <a:xfrm>
                <a:off x="2928" y="1488"/>
                <a:ext cx="39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1" name="Line 48"/>
            <p:cNvSpPr>
              <a:spLocks noChangeShapeType="1"/>
            </p:cNvSpPr>
            <p:nvPr/>
          </p:nvSpPr>
          <p:spPr bwMode="auto">
            <a:xfrm>
              <a:off x="1066" y="2458"/>
              <a:ext cx="1253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Line 49"/>
            <p:cNvSpPr>
              <a:spLocks noChangeShapeType="1"/>
            </p:cNvSpPr>
            <p:nvPr/>
          </p:nvSpPr>
          <p:spPr bwMode="auto">
            <a:xfrm>
              <a:off x="2587" y="2458"/>
              <a:ext cx="1521" cy="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3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7159575"/>
                </p:ext>
              </p:extLst>
            </p:nvPr>
          </p:nvGraphicFramePr>
          <p:xfrm>
            <a:off x="3175" y="2149"/>
            <a:ext cx="421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88" name="Equation" r:id="rId25" imgW="304560" imgH="203040" progId="Equation.3">
                    <p:embed/>
                  </p:oleObj>
                </mc:Choice>
                <mc:Fallback>
                  <p:oleObj name="Equation" r:id="rId25" imgW="304560" imgH="203040" progId="Equation.3">
                    <p:embed/>
                    <p:pic>
                      <p:nvPicPr>
                        <p:cNvPr id="105522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5" y="2149"/>
                          <a:ext cx="421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" name="Line 51"/>
            <p:cNvSpPr>
              <a:spLocks noChangeShapeType="1"/>
            </p:cNvSpPr>
            <p:nvPr/>
          </p:nvSpPr>
          <p:spPr bwMode="auto">
            <a:xfrm>
              <a:off x="2721" y="1921"/>
              <a:ext cx="26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5" name="Object 52"/>
            <p:cNvGraphicFramePr>
              <a:graphicFrameLocks noChangeAspect="1"/>
            </p:cNvGraphicFramePr>
            <p:nvPr/>
          </p:nvGraphicFramePr>
          <p:xfrm>
            <a:off x="1973" y="1220"/>
            <a:ext cx="156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89" name="公式" r:id="rId27" imgW="126720" imgH="190440" progId="Equation.3">
                    <p:embed/>
                  </p:oleObj>
                </mc:Choice>
                <mc:Fallback>
                  <p:oleObj name="公式" r:id="rId27" imgW="126720" imgH="190440" progId="Equation.3">
                    <p:embed/>
                    <p:pic>
                      <p:nvPicPr>
                        <p:cNvPr id="105524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1220"/>
                          <a:ext cx="156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" name="Line 53"/>
            <p:cNvSpPr>
              <a:spLocks noChangeShapeType="1"/>
            </p:cNvSpPr>
            <p:nvPr/>
          </p:nvSpPr>
          <p:spPr bwMode="auto">
            <a:xfrm>
              <a:off x="1927" y="1473"/>
              <a:ext cx="26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52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7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7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 descr="40%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609600"/>
          </a:xfrm>
          <a:prstGeom prst="round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55000" cap="flat" cmpd="thickThin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  <a:ex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defTabSz="457200"/>
            <a:r>
              <a:rPr lang="en-US" altLang="zh-CN" sz="3200" dirty="0">
                <a:solidFill>
                  <a:schemeClr val="bg1"/>
                </a:solidFill>
                <a:latin typeface="+mj-ea"/>
                <a:cs typeface="+mn-cs"/>
              </a:rPr>
              <a:t>4.6* 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复杂正弦交流电路的分析和计算</a:t>
            </a:r>
          </a:p>
        </p:txBody>
      </p:sp>
      <p:grpSp>
        <p:nvGrpSpPr>
          <p:cNvPr id="170020" name="Group 36"/>
          <p:cNvGrpSpPr>
            <a:grpSpLocks/>
          </p:cNvGrpSpPr>
          <p:nvPr/>
        </p:nvGrpSpPr>
        <p:grpSpPr bwMode="auto">
          <a:xfrm>
            <a:off x="152400" y="530225"/>
            <a:ext cx="5943600" cy="606426"/>
            <a:chOff x="192" y="334"/>
            <a:chExt cx="3744" cy="382"/>
          </a:xfrm>
        </p:grpSpPr>
        <p:sp>
          <p:nvSpPr>
            <p:cNvPr id="169989" name="Rectangle 5"/>
            <p:cNvSpPr>
              <a:spLocks noChangeArrowheads="1"/>
            </p:cNvSpPr>
            <p:nvPr/>
          </p:nvSpPr>
          <p:spPr bwMode="auto">
            <a:xfrm>
              <a:off x="192" y="334"/>
              <a:ext cx="3744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9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zh-CN" altLang="en-US" sz="2800" dirty="0">
                  <a:solidFill>
                    <a:srgbClr val="A50021"/>
                  </a:solidFill>
                  <a:latin typeface="楷体_GB2312" pitchFamily="49" charset="-122"/>
                </a:rPr>
                <a:t>若</a:t>
              </a:r>
              <a:r>
                <a:rPr lang="en-US" altLang="zh-CN" sz="2800" dirty="0">
                  <a:solidFill>
                    <a:srgbClr val="A50021"/>
                  </a:solidFill>
                  <a:latin typeface="楷体_GB2312" pitchFamily="49" charset="-122"/>
                </a:rPr>
                <a:t>:</a:t>
              </a:r>
              <a:r>
                <a:rPr lang="zh-CN" altLang="en-US" sz="2800" dirty="0">
                  <a:solidFill>
                    <a:schemeClr val="tx1"/>
                  </a:solidFill>
                  <a:latin typeface="楷体_GB2312" pitchFamily="49" charset="-122"/>
                </a:rPr>
                <a:t>将正弦量用相量        表示，</a:t>
              </a:r>
            </a:p>
          </p:txBody>
        </p:sp>
        <p:graphicFrame>
          <p:nvGraphicFramePr>
            <p:cNvPr id="169988" name="Object 4">
              <a:hlinkClick r:id="" action="ppaction://ole?verb=0"/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60474150"/>
                </p:ext>
              </p:extLst>
            </p:nvPr>
          </p:nvGraphicFramePr>
          <p:xfrm>
            <a:off x="2107" y="377"/>
            <a:ext cx="59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581" name="公式" r:id="rId4" imgW="380880" imgH="203040" progId="Equation.3">
                    <p:embed/>
                  </p:oleObj>
                </mc:Choice>
                <mc:Fallback>
                  <p:oleObj name="公式" r:id="rId4" imgW="380880" imgH="203040" progId="Equation.3">
                    <p:embed/>
                    <p:pic>
                      <p:nvPicPr>
                        <p:cNvPr id="0" name="Object 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7" y="377"/>
                          <a:ext cx="59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9990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08688" y="533400"/>
          <a:ext cx="9255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82" name="Equation" r:id="rId6" imgW="495000" imgH="177480" progId="Equation.3">
                  <p:embed/>
                </p:oleObj>
              </mc:Choice>
              <mc:Fallback>
                <p:oleObj name="Equation" r:id="rId6" imgW="495000" imgH="17748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8688" y="533400"/>
                        <a:ext cx="9255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06" name="Text Box 22"/>
          <p:cNvSpPr txBox="1">
            <a:spLocks noChangeArrowheads="1"/>
          </p:cNvSpPr>
          <p:nvPr/>
        </p:nvSpPr>
        <p:spPr bwMode="auto">
          <a:xfrm>
            <a:off x="76200" y="4648200"/>
            <a:ext cx="8229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    ►</a:t>
            </a:r>
            <a:r>
              <a:rPr lang="en-US" altLang="zh-CN"/>
              <a:t> </a:t>
            </a:r>
            <a:r>
              <a:rPr lang="zh-CN" altLang="en-US"/>
              <a:t>用相量形式计算，得到的结果往往是相量，再根据要求</a:t>
            </a:r>
            <a:r>
              <a:rPr lang="zh-CN" altLang="en-US">
                <a:solidFill>
                  <a:srgbClr val="0000FF"/>
                </a:solidFill>
              </a:rPr>
              <a:t>求出或转化</a:t>
            </a:r>
            <a:r>
              <a:rPr lang="zh-CN" altLang="en-US"/>
              <a:t>为所需要的结果</a:t>
            </a:r>
          </a:p>
        </p:txBody>
      </p:sp>
      <p:sp>
        <p:nvSpPr>
          <p:cNvPr id="170007" name="Text Box 23"/>
          <p:cNvSpPr txBox="1">
            <a:spLocks noChangeArrowheads="1"/>
          </p:cNvSpPr>
          <p:nvPr/>
        </p:nvSpPr>
        <p:spPr bwMode="auto">
          <a:xfrm>
            <a:off x="381000" y="55626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►</a:t>
            </a:r>
            <a:r>
              <a:rPr lang="en-US" altLang="zh-CN"/>
              <a:t> </a:t>
            </a:r>
            <a:r>
              <a:rPr lang="zh-CN" altLang="en-US"/>
              <a:t>用相量形式计算，有时可借助于相量图的</a:t>
            </a:r>
            <a:r>
              <a:rPr lang="zh-CN" altLang="en-US">
                <a:solidFill>
                  <a:srgbClr val="0000FF"/>
                </a:solidFill>
              </a:rPr>
              <a:t>几何关系</a:t>
            </a:r>
            <a:r>
              <a:rPr lang="zh-CN" altLang="en-US"/>
              <a:t>求解。</a:t>
            </a:r>
          </a:p>
        </p:txBody>
      </p:sp>
      <p:sp>
        <p:nvSpPr>
          <p:cNvPr id="170008" name="Text Box 24"/>
          <p:cNvSpPr txBox="1">
            <a:spLocks noChangeArrowheads="1"/>
          </p:cNvSpPr>
          <p:nvPr/>
        </p:nvSpPr>
        <p:spPr bwMode="auto">
          <a:xfrm>
            <a:off x="381000" y="6140450"/>
            <a:ext cx="807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►</a:t>
            </a:r>
            <a:r>
              <a:rPr lang="en-US" altLang="zh-CN"/>
              <a:t> </a:t>
            </a:r>
            <a:r>
              <a:rPr lang="zh-CN" altLang="en-US"/>
              <a:t>用相量形式计算时，电源必须</a:t>
            </a:r>
            <a:r>
              <a:rPr lang="zh-CN" altLang="en-US">
                <a:solidFill>
                  <a:srgbClr val="0000FF"/>
                </a:solidFill>
              </a:rPr>
              <a:t>同频率</a:t>
            </a:r>
            <a:r>
              <a:rPr lang="zh-CN" altLang="en-US"/>
              <a:t>。</a:t>
            </a:r>
          </a:p>
        </p:txBody>
      </p:sp>
      <p:sp>
        <p:nvSpPr>
          <p:cNvPr id="170011" name="Text Box 27"/>
          <p:cNvSpPr txBox="1">
            <a:spLocks noChangeArrowheads="1"/>
          </p:cNvSpPr>
          <p:nvPr/>
        </p:nvSpPr>
        <p:spPr bwMode="auto">
          <a:xfrm>
            <a:off x="381000" y="4114800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► </a:t>
            </a:r>
            <a:r>
              <a:rPr lang="zh-CN" altLang="en-US"/>
              <a:t>用相量形式计算时，</a:t>
            </a:r>
            <a:r>
              <a:rPr lang="zh-CN" altLang="en-US">
                <a:solidFill>
                  <a:srgbClr val="0000FF"/>
                </a:solidFill>
              </a:rPr>
              <a:t>用相量和阻抗表示的电路图</a:t>
            </a:r>
            <a:r>
              <a:rPr lang="en-US" altLang="zh-CN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170012" name="Text Box 28"/>
          <p:cNvSpPr txBox="1">
            <a:spLocks noChangeArrowheads="1"/>
          </p:cNvSpPr>
          <p:nvPr/>
        </p:nvSpPr>
        <p:spPr bwMode="auto">
          <a:xfrm>
            <a:off x="76200" y="2895600"/>
            <a:ext cx="9067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楷体_GB2312" pitchFamily="49" charset="-122"/>
              </a:rPr>
              <a:t> </a:t>
            </a:r>
            <a:r>
              <a:rPr lang="zh-CN" altLang="en-US">
                <a:solidFill>
                  <a:srgbClr val="A50021"/>
                </a:solidFill>
                <a:latin typeface="楷体_GB2312" pitchFamily="49" charset="-122"/>
              </a:rPr>
              <a:t>包括：</a:t>
            </a:r>
            <a:r>
              <a:rPr lang="zh-CN" altLang="en-US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</a:rPr>
              <a:t>相量形式的</a:t>
            </a:r>
            <a:r>
              <a:rPr lang="zh-CN" altLang="en-US">
                <a:solidFill>
                  <a:srgbClr val="0000FF"/>
                </a:solidFill>
                <a:latin typeface="楷体_GB2312" pitchFamily="49" charset="-122"/>
              </a:rPr>
              <a:t>基尔霍夫定律、欧姆定律、电源的等效变换、支路电流法、结点电压法、叠加原理、戴维宁定理</a:t>
            </a:r>
            <a:r>
              <a:rPr lang="zh-CN" altLang="en-US">
                <a:solidFill>
                  <a:schemeClr val="tx1"/>
                </a:solidFill>
                <a:latin typeface="楷体_GB2312" pitchFamily="49" charset="-122"/>
              </a:rPr>
              <a:t>等定理和方法都可于计算复杂交流电路。</a:t>
            </a:r>
          </a:p>
        </p:txBody>
      </p:sp>
      <p:sp>
        <p:nvSpPr>
          <p:cNvPr id="170016" name="Text Box 32"/>
          <p:cNvSpPr txBox="1">
            <a:spLocks noChangeArrowheads="1"/>
          </p:cNvSpPr>
          <p:nvPr/>
        </p:nvSpPr>
        <p:spPr bwMode="auto">
          <a:xfrm>
            <a:off x="685800" y="1071563"/>
            <a:ext cx="4572000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</a:rPr>
              <a:t>将电路参数用复阻抗表示</a:t>
            </a: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</a:rPr>
              <a:t>,</a:t>
            </a:r>
          </a:p>
        </p:txBody>
      </p:sp>
      <p:graphicFrame>
        <p:nvGraphicFramePr>
          <p:cNvPr id="170017" name="Object 33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19800" y="990600"/>
          <a:ext cx="1257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83" name="Equation" r:id="rId8" imgW="672840" imgH="203040" progId="Equation.3">
                  <p:embed/>
                </p:oleObj>
              </mc:Choice>
              <mc:Fallback>
                <p:oleObj name="Equation" r:id="rId8" imgW="672840" imgH="20304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90600"/>
                        <a:ext cx="12573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18" name="Object 34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61075" y="1295400"/>
          <a:ext cx="16351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84" name="Equation" r:id="rId10" imgW="876240" imgH="406080" progId="Equation.3">
                  <p:embed/>
                </p:oleObj>
              </mc:Choice>
              <mc:Fallback>
                <p:oleObj name="Equation" r:id="rId10" imgW="876240" imgH="406080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075" y="1295400"/>
                        <a:ext cx="163512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21" name="AutoShape 37"/>
          <p:cNvSpPr>
            <a:spLocks/>
          </p:cNvSpPr>
          <p:nvPr/>
        </p:nvSpPr>
        <p:spPr bwMode="auto">
          <a:xfrm>
            <a:off x="5486400" y="762000"/>
            <a:ext cx="381000" cy="990600"/>
          </a:xfrm>
          <a:prstGeom prst="leftBrace">
            <a:avLst>
              <a:gd name="adj1" fmla="val 21667"/>
              <a:gd name="adj2" fmla="val 69713"/>
            </a:avLst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0025" name="Group 41"/>
          <p:cNvGrpSpPr>
            <a:grpSpLocks/>
          </p:cNvGrpSpPr>
          <p:nvPr/>
        </p:nvGrpSpPr>
        <p:grpSpPr bwMode="auto">
          <a:xfrm>
            <a:off x="76200" y="1905000"/>
            <a:ext cx="8991600" cy="968375"/>
            <a:chOff x="48" y="1200"/>
            <a:chExt cx="5664" cy="610"/>
          </a:xfrm>
        </p:grpSpPr>
        <p:sp>
          <p:nvSpPr>
            <p:cNvPr id="170013" name="Text Box 29"/>
            <p:cNvSpPr txBox="1">
              <a:spLocks noChangeArrowheads="1"/>
            </p:cNvSpPr>
            <p:nvPr/>
          </p:nvSpPr>
          <p:spPr bwMode="auto">
            <a:xfrm>
              <a:off x="48" y="1200"/>
              <a:ext cx="5664" cy="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lang="en-US" altLang="zh-CN">
                  <a:solidFill>
                    <a:schemeClr val="tx1"/>
                  </a:solidFill>
                  <a:latin typeface="楷体_GB2312" pitchFamily="49" charset="-122"/>
                </a:rPr>
                <a:t> </a:t>
              </a:r>
              <a:r>
                <a:rPr lang="zh-CN" altLang="en-US">
                  <a:solidFill>
                    <a:srgbClr val="A50021"/>
                  </a:solidFill>
                  <a:latin typeface="楷体_GB2312" pitchFamily="49" charset="-122"/>
                </a:rPr>
                <a:t>则：</a:t>
              </a:r>
              <a:r>
                <a:rPr lang="zh-CN" altLang="en-US">
                  <a:solidFill>
                    <a:schemeClr val="tx1"/>
                  </a:solidFill>
                  <a:latin typeface="楷体_GB2312" pitchFamily="49" charset="-122"/>
                </a:rPr>
                <a:t>直流电路中介绍的基本定律、定理及各种分析方法在正弦交流电路中都能使用。</a:t>
              </a:r>
              <a:endParaRPr lang="zh-CN" altLang="en-US" sz="2800"/>
            </a:p>
          </p:txBody>
        </p:sp>
        <p:sp>
          <p:nvSpPr>
            <p:cNvPr id="170022" name="Line 38"/>
            <p:cNvSpPr>
              <a:spLocks noChangeShapeType="1"/>
            </p:cNvSpPr>
            <p:nvPr/>
          </p:nvSpPr>
          <p:spPr bwMode="auto">
            <a:xfrm>
              <a:off x="2160" y="1536"/>
              <a:ext cx="768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23" name="Line 39"/>
            <p:cNvSpPr>
              <a:spLocks noChangeShapeType="1"/>
            </p:cNvSpPr>
            <p:nvPr/>
          </p:nvSpPr>
          <p:spPr bwMode="auto">
            <a:xfrm>
              <a:off x="3120" y="1536"/>
              <a:ext cx="33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24" name="Line 40"/>
            <p:cNvSpPr>
              <a:spLocks noChangeShapeType="1"/>
            </p:cNvSpPr>
            <p:nvPr/>
          </p:nvSpPr>
          <p:spPr bwMode="auto">
            <a:xfrm>
              <a:off x="3696" y="1536"/>
              <a:ext cx="110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0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0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0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0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06" grpId="0" autoUpdateAnimBg="0"/>
      <p:bldP spid="170007" grpId="0" autoUpdateAnimBg="0"/>
      <p:bldP spid="170008" grpId="0" autoUpdateAnimBg="0"/>
      <p:bldP spid="170011" grpId="0" autoUpdateAnimBg="0"/>
      <p:bldP spid="170012" grpId="0" autoUpdateAnimBg="0"/>
      <p:bldP spid="170016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8" name="Rectangle 4"/>
          <p:cNvSpPr>
            <a:spLocks noChangeArrowheads="1"/>
          </p:cNvSpPr>
          <p:nvPr/>
        </p:nvSpPr>
        <p:spPr bwMode="auto">
          <a:xfrm>
            <a:off x="152400" y="2605088"/>
            <a:ext cx="4608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试用支路电流法求电流 </a:t>
            </a:r>
            <a:r>
              <a:rPr lang="en-US" altLang="zh-CN" sz="2800" i="1">
                <a:solidFill>
                  <a:schemeClr val="tx1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800" baseline="-2500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</a:p>
        </p:txBody>
      </p:sp>
      <p:grpSp>
        <p:nvGrpSpPr>
          <p:cNvPr id="190469" name="Group 5"/>
          <p:cNvGrpSpPr>
            <a:grpSpLocks/>
          </p:cNvGrpSpPr>
          <p:nvPr/>
        </p:nvGrpSpPr>
        <p:grpSpPr bwMode="auto">
          <a:xfrm>
            <a:off x="5148263" y="76200"/>
            <a:ext cx="3851275" cy="2171700"/>
            <a:chOff x="3456" y="2112"/>
            <a:chExt cx="2065" cy="1164"/>
          </a:xfrm>
        </p:grpSpPr>
        <p:grpSp>
          <p:nvGrpSpPr>
            <p:cNvPr id="190470" name="Group 6"/>
            <p:cNvGrpSpPr>
              <a:grpSpLocks/>
            </p:cNvGrpSpPr>
            <p:nvPr/>
          </p:nvGrpSpPr>
          <p:grpSpPr bwMode="auto">
            <a:xfrm>
              <a:off x="4439" y="2496"/>
              <a:ext cx="98" cy="780"/>
              <a:chOff x="1486" y="1380"/>
              <a:chExt cx="98" cy="793"/>
            </a:xfrm>
          </p:grpSpPr>
          <p:sp>
            <p:nvSpPr>
              <p:cNvPr id="190471" name="Line 7"/>
              <p:cNvSpPr>
                <a:spLocks noChangeShapeType="1"/>
              </p:cNvSpPr>
              <p:nvPr/>
            </p:nvSpPr>
            <p:spPr bwMode="auto">
              <a:xfrm flipH="1">
                <a:off x="1536" y="1860"/>
                <a:ext cx="0" cy="3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0472" name="Rectangle 8"/>
              <p:cNvSpPr>
                <a:spLocks noChangeArrowheads="1"/>
              </p:cNvSpPr>
              <p:nvPr/>
            </p:nvSpPr>
            <p:spPr bwMode="auto">
              <a:xfrm>
                <a:off x="1486" y="1649"/>
                <a:ext cx="98" cy="2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0473" name="Line 9"/>
              <p:cNvSpPr>
                <a:spLocks noChangeShapeType="1"/>
              </p:cNvSpPr>
              <p:nvPr/>
            </p:nvSpPr>
            <p:spPr bwMode="auto">
              <a:xfrm>
                <a:off x="1536" y="1380"/>
                <a:ext cx="0" cy="26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90474" name="Object 10"/>
            <p:cNvGraphicFramePr>
              <a:graphicFrameLocks noChangeAspect="1"/>
            </p:cNvGraphicFramePr>
            <p:nvPr/>
          </p:nvGraphicFramePr>
          <p:xfrm>
            <a:off x="4055" y="2544"/>
            <a:ext cx="24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238" name="公式" r:id="rId3" imgW="203040" imgH="215640" progId="Equation.3">
                    <p:embed/>
                  </p:oleObj>
                </mc:Choice>
                <mc:Fallback>
                  <p:oleObj name="公式" r:id="rId3" imgW="203040" imgH="21564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5" y="2544"/>
                          <a:ext cx="24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475" name="Text Box 11"/>
            <p:cNvSpPr txBox="1">
              <a:spLocks noChangeArrowheads="1"/>
            </p:cNvSpPr>
            <p:nvPr/>
          </p:nvSpPr>
          <p:spPr bwMode="auto">
            <a:xfrm>
              <a:off x="3600" y="2544"/>
              <a:ext cx="16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graphicFrame>
          <p:nvGraphicFramePr>
            <p:cNvPr id="190476" name="Object 12"/>
            <p:cNvGraphicFramePr>
              <a:graphicFrameLocks noChangeAspect="1"/>
            </p:cNvGraphicFramePr>
            <p:nvPr/>
          </p:nvGraphicFramePr>
          <p:xfrm>
            <a:off x="3456" y="2768"/>
            <a:ext cx="24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239" name="公式" r:id="rId5" imgW="203040" imgH="228600" progId="Equation.3">
                    <p:embed/>
                  </p:oleObj>
                </mc:Choice>
                <mc:Fallback>
                  <p:oleObj name="公式" r:id="rId5" imgW="20304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768"/>
                          <a:ext cx="24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477" name="Text Box 13"/>
            <p:cNvSpPr txBox="1">
              <a:spLocks noChangeArrowheads="1"/>
            </p:cNvSpPr>
            <p:nvPr/>
          </p:nvSpPr>
          <p:spPr bwMode="auto">
            <a:xfrm>
              <a:off x="3623" y="2880"/>
              <a:ext cx="192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90478" name="Line 14"/>
            <p:cNvSpPr>
              <a:spLocks noChangeShapeType="1"/>
            </p:cNvSpPr>
            <p:nvPr/>
          </p:nvSpPr>
          <p:spPr bwMode="auto">
            <a:xfrm>
              <a:off x="3959" y="2400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79" name="Line 15"/>
            <p:cNvSpPr>
              <a:spLocks noChangeShapeType="1"/>
            </p:cNvSpPr>
            <p:nvPr/>
          </p:nvSpPr>
          <p:spPr bwMode="auto">
            <a:xfrm>
              <a:off x="3815" y="249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0" name="Line 16"/>
            <p:cNvSpPr>
              <a:spLocks noChangeShapeType="1"/>
            </p:cNvSpPr>
            <p:nvPr/>
          </p:nvSpPr>
          <p:spPr bwMode="auto">
            <a:xfrm>
              <a:off x="3815" y="3264"/>
              <a:ext cx="13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0481" name="Object 17"/>
            <p:cNvGraphicFramePr>
              <a:graphicFrameLocks noChangeAspect="1"/>
            </p:cNvGraphicFramePr>
            <p:nvPr/>
          </p:nvGraphicFramePr>
          <p:xfrm>
            <a:off x="4679" y="2544"/>
            <a:ext cx="24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240" name="公式" r:id="rId7" imgW="203040" imgH="215640" progId="Equation.3">
                    <p:embed/>
                  </p:oleObj>
                </mc:Choice>
                <mc:Fallback>
                  <p:oleObj name="公式" r:id="rId7" imgW="203040" imgH="21564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9" y="2544"/>
                          <a:ext cx="24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482" name="Line 18"/>
            <p:cNvSpPr>
              <a:spLocks noChangeShapeType="1"/>
            </p:cNvSpPr>
            <p:nvPr/>
          </p:nvSpPr>
          <p:spPr bwMode="auto">
            <a:xfrm>
              <a:off x="4583" y="2640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0483" name="Object 19"/>
            <p:cNvGraphicFramePr>
              <a:graphicFrameLocks noChangeAspect="1"/>
            </p:cNvGraphicFramePr>
            <p:nvPr/>
          </p:nvGraphicFramePr>
          <p:xfrm>
            <a:off x="4055" y="2112"/>
            <a:ext cx="195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241" name="公式" r:id="rId9" imgW="164880" imgH="228600" progId="Equation.3">
                    <p:embed/>
                  </p:oleObj>
                </mc:Choice>
                <mc:Fallback>
                  <p:oleObj name="公式" r:id="rId9" imgW="164880" imgH="2286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5" y="2112"/>
                          <a:ext cx="195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484" name="Object 20"/>
            <p:cNvGraphicFramePr>
              <a:graphicFrameLocks noChangeAspect="1"/>
            </p:cNvGraphicFramePr>
            <p:nvPr/>
          </p:nvGraphicFramePr>
          <p:xfrm>
            <a:off x="4775" y="2112"/>
            <a:ext cx="21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242" name="公式" r:id="rId11" imgW="177480" imgH="228600" progId="Equation.3">
                    <p:embed/>
                  </p:oleObj>
                </mc:Choice>
                <mc:Fallback>
                  <p:oleObj name="公式" r:id="rId11" imgW="177480" imgH="2286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5" y="2112"/>
                          <a:ext cx="21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485" name="Oval 21"/>
            <p:cNvSpPr>
              <a:spLocks noChangeArrowheads="1"/>
            </p:cNvSpPr>
            <p:nvPr/>
          </p:nvSpPr>
          <p:spPr bwMode="auto">
            <a:xfrm>
              <a:off x="5050" y="2784"/>
              <a:ext cx="218" cy="21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6" name="Oval 22"/>
            <p:cNvSpPr>
              <a:spLocks noChangeArrowheads="1"/>
            </p:cNvSpPr>
            <p:nvPr/>
          </p:nvSpPr>
          <p:spPr bwMode="auto">
            <a:xfrm>
              <a:off x="3708" y="2784"/>
              <a:ext cx="218" cy="21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7" name="Rectangle 23"/>
            <p:cNvSpPr>
              <a:spLocks noChangeArrowheads="1"/>
            </p:cNvSpPr>
            <p:nvPr/>
          </p:nvSpPr>
          <p:spPr bwMode="auto">
            <a:xfrm>
              <a:off x="4055" y="2450"/>
              <a:ext cx="192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8" name="Line 24"/>
            <p:cNvSpPr>
              <a:spLocks noChangeShapeType="1"/>
            </p:cNvSpPr>
            <p:nvPr/>
          </p:nvSpPr>
          <p:spPr bwMode="auto">
            <a:xfrm>
              <a:off x="4247" y="2496"/>
              <a:ext cx="4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89" name="Rectangle 25"/>
            <p:cNvSpPr>
              <a:spLocks noChangeArrowheads="1"/>
            </p:cNvSpPr>
            <p:nvPr/>
          </p:nvSpPr>
          <p:spPr bwMode="auto">
            <a:xfrm>
              <a:off x="4727" y="2448"/>
              <a:ext cx="192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0" name="Line 26"/>
            <p:cNvSpPr>
              <a:spLocks noChangeShapeType="1"/>
            </p:cNvSpPr>
            <p:nvPr/>
          </p:nvSpPr>
          <p:spPr bwMode="auto">
            <a:xfrm>
              <a:off x="4919" y="249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1" name="Line 27"/>
            <p:cNvSpPr>
              <a:spLocks noChangeShapeType="1"/>
            </p:cNvSpPr>
            <p:nvPr/>
          </p:nvSpPr>
          <p:spPr bwMode="auto">
            <a:xfrm>
              <a:off x="3815" y="2496"/>
              <a:ext cx="0" cy="7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0492" name="Line 28"/>
            <p:cNvSpPr>
              <a:spLocks noChangeShapeType="1"/>
            </p:cNvSpPr>
            <p:nvPr/>
          </p:nvSpPr>
          <p:spPr bwMode="auto">
            <a:xfrm flipH="1">
              <a:off x="4631" y="2400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0493" name="Object 29"/>
            <p:cNvGraphicFramePr>
              <a:graphicFrameLocks noChangeAspect="1"/>
            </p:cNvGraphicFramePr>
            <p:nvPr/>
          </p:nvGraphicFramePr>
          <p:xfrm>
            <a:off x="4528" y="2922"/>
            <a:ext cx="210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243" name="公式" r:id="rId13" imgW="177480" imgH="241200" progId="Equation.3">
                    <p:embed/>
                  </p:oleObj>
                </mc:Choice>
                <mc:Fallback>
                  <p:oleObj name="公式" r:id="rId13" imgW="177480" imgH="2412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8" y="2922"/>
                          <a:ext cx="210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494" name="Text Box 30"/>
            <p:cNvSpPr txBox="1">
              <a:spLocks noChangeArrowheads="1"/>
            </p:cNvSpPr>
            <p:nvPr/>
          </p:nvSpPr>
          <p:spPr bwMode="auto">
            <a:xfrm>
              <a:off x="5184" y="2544"/>
              <a:ext cx="146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graphicFrame>
          <p:nvGraphicFramePr>
            <p:cNvPr id="190495" name="Object 31"/>
            <p:cNvGraphicFramePr>
              <a:graphicFrameLocks noChangeAspect="1"/>
            </p:cNvGraphicFramePr>
            <p:nvPr/>
          </p:nvGraphicFramePr>
          <p:xfrm>
            <a:off x="5280" y="2736"/>
            <a:ext cx="24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244" name="公式" r:id="rId15" imgW="203040" imgH="228600" progId="Equation.3">
                    <p:embed/>
                  </p:oleObj>
                </mc:Choice>
                <mc:Fallback>
                  <p:oleObj name="公式" r:id="rId15" imgW="203040" imgH="2286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2736"/>
                          <a:ext cx="24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496" name="Text Box 32"/>
            <p:cNvSpPr txBox="1">
              <a:spLocks noChangeArrowheads="1"/>
            </p:cNvSpPr>
            <p:nvPr/>
          </p:nvSpPr>
          <p:spPr bwMode="auto">
            <a:xfrm>
              <a:off x="5184" y="2880"/>
              <a:ext cx="192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rPr>
                <a:t>-</a:t>
              </a:r>
            </a:p>
          </p:txBody>
        </p:sp>
        <p:graphicFrame>
          <p:nvGraphicFramePr>
            <p:cNvPr id="190497" name="Object 33"/>
            <p:cNvGraphicFramePr>
              <a:graphicFrameLocks noChangeAspect="1"/>
            </p:cNvGraphicFramePr>
            <p:nvPr/>
          </p:nvGraphicFramePr>
          <p:xfrm>
            <a:off x="4199" y="2776"/>
            <a:ext cx="24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245" name="公式" r:id="rId17" imgW="203040" imgH="228600" progId="Equation.3">
                    <p:embed/>
                  </p:oleObj>
                </mc:Choice>
                <mc:Fallback>
                  <p:oleObj name="公式" r:id="rId17" imgW="203040" imgH="2286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9" y="2776"/>
                          <a:ext cx="242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498" name="Line 34"/>
            <p:cNvSpPr>
              <a:spLocks noChangeShapeType="1"/>
            </p:cNvSpPr>
            <p:nvPr/>
          </p:nvSpPr>
          <p:spPr bwMode="auto">
            <a:xfrm>
              <a:off x="5159" y="2496"/>
              <a:ext cx="0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0502" name="Text Box 38"/>
          <p:cNvSpPr txBox="1">
            <a:spLocks noChangeArrowheads="1"/>
          </p:cNvSpPr>
          <p:nvPr/>
        </p:nvSpPr>
        <p:spPr bwMode="auto">
          <a:xfrm>
            <a:off x="152400" y="685800"/>
            <a:ext cx="38100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图示电路中，已知</a:t>
            </a:r>
            <a:r>
              <a:rPr lang="en-US" altLang="zh-CN" sz="2800">
                <a:solidFill>
                  <a:schemeClr val="tx1"/>
                </a:solidFill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190503" name="Object 39"/>
          <p:cNvGraphicFramePr>
            <a:graphicFrameLocks noChangeAspect="1"/>
          </p:cNvGraphicFramePr>
          <p:nvPr/>
        </p:nvGraphicFramePr>
        <p:xfrm>
          <a:off x="228600" y="1219200"/>
          <a:ext cx="4537075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46" name="Equation" r:id="rId19" imgW="1942920" imgH="609480" progId="Equation.3">
                  <p:embed/>
                </p:oleObj>
              </mc:Choice>
              <mc:Fallback>
                <p:oleObj name="Equation" r:id="rId19" imgW="1942920" imgH="60948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19200"/>
                        <a:ext cx="4537075" cy="141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0504" name="Group 40"/>
          <p:cNvGrpSpPr>
            <a:grpSpLocks/>
          </p:cNvGrpSpPr>
          <p:nvPr/>
        </p:nvGrpSpPr>
        <p:grpSpPr bwMode="auto">
          <a:xfrm>
            <a:off x="3810000" y="1331913"/>
            <a:ext cx="457200" cy="344487"/>
            <a:chOff x="2784" y="2544"/>
            <a:chExt cx="288" cy="217"/>
          </a:xfrm>
        </p:grpSpPr>
        <p:sp>
          <p:nvSpPr>
            <p:cNvPr id="190505" name="Line 41"/>
            <p:cNvSpPr>
              <a:spLocks noChangeShapeType="1"/>
            </p:cNvSpPr>
            <p:nvPr/>
          </p:nvSpPr>
          <p:spPr bwMode="auto">
            <a:xfrm>
              <a:off x="2784" y="2761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506" name="Line 42"/>
            <p:cNvSpPr>
              <a:spLocks noChangeShapeType="1"/>
            </p:cNvSpPr>
            <p:nvPr/>
          </p:nvSpPr>
          <p:spPr bwMode="auto">
            <a:xfrm flipV="1">
              <a:off x="2784" y="2544"/>
              <a:ext cx="109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0507" name="Group 43"/>
          <p:cNvGrpSpPr>
            <a:grpSpLocks/>
          </p:cNvGrpSpPr>
          <p:nvPr/>
        </p:nvGrpSpPr>
        <p:grpSpPr bwMode="auto">
          <a:xfrm>
            <a:off x="1600200" y="1295400"/>
            <a:ext cx="457200" cy="344488"/>
            <a:chOff x="1296" y="2544"/>
            <a:chExt cx="288" cy="217"/>
          </a:xfrm>
        </p:grpSpPr>
        <p:sp>
          <p:nvSpPr>
            <p:cNvPr id="190508" name="Line 44"/>
            <p:cNvSpPr>
              <a:spLocks noChangeShapeType="1"/>
            </p:cNvSpPr>
            <p:nvPr/>
          </p:nvSpPr>
          <p:spPr bwMode="auto">
            <a:xfrm>
              <a:off x="1296" y="2761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509" name="Line 45"/>
            <p:cNvSpPr>
              <a:spLocks noChangeShapeType="1"/>
            </p:cNvSpPr>
            <p:nvPr/>
          </p:nvSpPr>
          <p:spPr bwMode="auto">
            <a:xfrm flipV="1">
              <a:off x="1296" y="2544"/>
              <a:ext cx="109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0510" name="Rectangle 4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828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600" b="1"/>
              <a:t>例</a:t>
            </a:r>
            <a:r>
              <a:rPr lang="en-US" altLang="zh-CN" sz="3600" b="1"/>
              <a:t>4.6.1</a:t>
            </a:r>
          </a:p>
        </p:txBody>
      </p:sp>
      <p:grpSp>
        <p:nvGrpSpPr>
          <p:cNvPr id="190511" name="Group 47"/>
          <p:cNvGrpSpPr>
            <a:grpSpLocks/>
          </p:cNvGrpSpPr>
          <p:nvPr/>
        </p:nvGrpSpPr>
        <p:grpSpPr bwMode="auto">
          <a:xfrm>
            <a:off x="76200" y="3760788"/>
            <a:ext cx="2935288" cy="1878012"/>
            <a:chOff x="768" y="672"/>
            <a:chExt cx="1849" cy="1183"/>
          </a:xfrm>
        </p:grpSpPr>
        <p:grpSp>
          <p:nvGrpSpPr>
            <p:cNvPr id="190512" name="Group 48"/>
            <p:cNvGrpSpPr>
              <a:grpSpLocks/>
            </p:cNvGrpSpPr>
            <p:nvPr/>
          </p:nvGrpSpPr>
          <p:grpSpPr bwMode="auto">
            <a:xfrm>
              <a:off x="912" y="672"/>
              <a:ext cx="1705" cy="1183"/>
              <a:chOff x="912" y="672"/>
              <a:chExt cx="1705" cy="1183"/>
            </a:xfrm>
          </p:grpSpPr>
          <p:graphicFrame>
            <p:nvGraphicFramePr>
              <p:cNvPr id="190513" name="Object 49"/>
              <p:cNvGraphicFramePr>
                <a:graphicFrameLocks noChangeAspect="1"/>
              </p:cNvGraphicFramePr>
              <p:nvPr/>
            </p:nvGraphicFramePr>
            <p:xfrm>
              <a:off x="912" y="672"/>
              <a:ext cx="1666" cy="7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1247" name="公式" r:id="rId21" imgW="1079280" imgH="482400" progId="Equation.3">
                      <p:embed/>
                    </p:oleObj>
                  </mc:Choice>
                  <mc:Fallback>
                    <p:oleObj name="公式" r:id="rId21" imgW="1079280" imgH="482400" progId="Equation.3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672"/>
                            <a:ext cx="1666" cy="7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0514" name="Object 50"/>
              <p:cNvGraphicFramePr>
                <a:graphicFrameLocks noChangeAspect="1"/>
              </p:cNvGraphicFramePr>
              <p:nvPr/>
            </p:nvGraphicFramePr>
            <p:xfrm>
              <a:off x="912" y="1488"/>
              <a:ext cx="1705" cy="3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1248" name="公式" r:id="rId23" imgW="1104840" imgH="241200" progId="Equation.3">
                      <p:embed/>
                    </p:oleObj>
                  </mc:Choice>
                  <mc:Fallback>
                    <p:oleObj name="公式" r:id="rId23" imgW="1104840" imgH="241200" progId="Equation.3">
                      <p:embed/>
                      <p:pic>
                        <p:nvPicPr>
                          <p:cNvPr id="0" name="Object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1488"/>
                            <a:ext cx="1705" cy="3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0515" name="AutoShape 51"/>
            <p:cNvSpPr>
              <a:spLocks/>
            </p:cNvSpPr>
            <p:nvPr/>
          </p:nvSpPr>
          <p:spPr bwMode="auto">
            <a:xfrm>
              <a:off x="768" y="720"/>
              <a:ext cx="48" cy="1056"/>
            </a:xfrm>
            <a:prstGeom prst="leftBrace">
              <a:avLst>
                <a:gd name="adj1" fmla="val 183333"/>
                <a:gd name="adj2" fmla="val 50000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0516" name="Text Box 52"/>
          <p:cNvSpPr txBox="1">
            <a:spLocks noChangeArrowheads="1"/>
          </p:cNvSpPr>
          <p:nvPr/>
        </p:nvSpPr>
        <p:spPr bwMode="auto">
          <a:xfrm>
            <a:off x="152400" y="3124200"/>
            <a:ext cx="693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>
                <a:solidFill>
                  <a:schemeClr val="tx1"/>
                </a:solidFill>
                <a:ea typeface="宋体" panose="02010600030101010101" pitchFamily="2" charset="-122"/>
              </a:rPr>
              <a:t>解：应用基尔霍夫定律列出相量表示方程</a:t>
            </a:r>
          </a:p>
        </p:txBody>
      </p:sp>
      <p:grpSp>
        <p:nvGrpSpPr>
          <p:cNvPr id="190517" name="Group 53"/>
          <p:cNvGrpSpPr>
            <a:grpSpLocks/>
          </p:cNvGrpSpPr>
          <p:nvPr/>
        </p:nvGrpSpPr>
        <p:grpSpPr bwMode="auto">
          <a:xfrm>
            <a:off x="3352800" y="3843338"/>
            <a:ext cx="5715000" cy="1795462"/>
            <a:chOff x="720" y="2256"/>
            <a:chExt cx="3600" cy="1131"/>
          </a:xfrm>
        </p:grpSpPr>
        <p:grpSp>
          <p:nvGrpSpPr>
            <p:cNvPr id="190518" name="Group 54"/>
            <p:cNvGrpSpPr>
              <a:grpSpLocks/>
            </p:cNvGrpSpPr>
            <p:nvPr/>
          </p:nvGrpSpPr>
          <p:grpSpPr bwMode="auto">
            <a:xfrm>
              <a:off x="720" y="2256"/>
              <a:ext cx="3600" cy="1131"/>
              <a:chOff x="720" y="2256"/>
              <a:chExt cx="3600" cy="1131"/>
            </a:xfrm>
          </p:grpSpPr>
          <p:grpSp>
            <p:nvGrpSpPr>
              <p:cNvPr id="190519" name="Group 55"/>
              <p:cNvGrpSpPr>
                <a:grpSpLocks/>
              </p:cNvGrpSpPr>
              <p:nvPr/>
            </p:nvGrpSpPr>
            <p:grpSpPr bwMode="auto">
              <a:xfrm>
                <a:off x="806" y="2256"/>
                <a:ext cx="3514" cy="1131"/>
                <a:chOff x="806" y="2256"/>
                <a:chExt cx="3514" cy="1131"/>
              </a:xfrm>
            </p:grpSpPr>
            <p:graphicFrame>
              <p:nvGraphicFramePr>
                <p:cNvPr id="190520" name="Object 56"/>
                <p:cNvGraphicFramePr>
                  <a:graphicFrameLocks noChangeAspect="1"/>
                </p:cNvGraphicFramePr>
                <p:nvPr/>
              </p:nvGraphicFramePr>
              <p:xfrm>
                <a:off x="806" y="2256"/>
                <a:ext cx="3466" cy="7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81249" name="Equation" r:id="rId25" imgW="2298600" imgH="482400" progId="Equation.3">
                        <p:embed/>
                      </p:oleObj>
                    </mc:Choice>
                    <mc:Fallback>
                      <p:oleObj name="Equation" r:id="rId25" imgW="2298600" imgH="482400" progId="Equation.3">
                        <p:embed/>
                        <p:pic>
                          <p:nvPicPr>
                            <p:cNvPr id="0" name="Object 5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6" y="2256"/>
                              <a:ext cx="3466" cy="7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90521" name="Object 57"/>
                <p:cNvGraphicFramePr>
                  <a:graphicFrameLocks noChangeAspect="1"/>
                </p:cNvGraphicFramePr>
                <p:nvPr/>
              </p:nvGraphicFramePr>
              <p:xfrm>
                <a:off x="806" y="3024"/>
                <a:ext cx="3514" cy="3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81250" name="Equation" r:id="rId27" imgW="2298600" imgH="241200" progId="Equation.3">
                        <p:embed/>
                      </p:oleObj>
                    </mc:Choice>
                    <mc:Fallback>
                      <p:oleObj name="Equation" r:id="rId27" imgW="2298600" imgH="241200" progId="Equation.3">
                        <p:embed/>
                        <p:pic>
                          <p:nvPicPr>
                            <p:cNvPr id="0" name="Object 5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6" y="3024"/>
                              <a:ext cx="3514" cy="3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90522" name="AutoShape 58"/>
              <p:cNvSpPr>
                <a:spLocks/>
              </p:cNvSpPr>
              <p:nvPr/>
            </p:nvSpPr>
            <p:spPr bwMode="auto">
              <a:xfrm>
                <a:off x="720" y="2256"/>
                <a:ext cx="48" cy="1056"/>
              </a:xfrm>
              <a:prstGeom prst="leftBrace">
                <a:avLst>
                  <a:gd name="adj1" fmla="val 183333"/>
                  <a:gd name="adj2" fmla="val 50000"/>
                </a:avLst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90523" name="Group 59"/>
            <p:cNvGrpSpPr>
              <a:grpSpLocks/>
            </p:cNvGrpSpPr>
            <p:nvPr/>
          </p:nvGrpSpPr>
          <p:grpSpPr bwMode="auto">
            <a:xfrm>
              <a:off x="3744" y="2688"/>
              <a:ext cx="288" cy="217"/>
              <a:chOff x="2784" y="2471"/>
              <a:chExt cx="288" cy="217"/>
            </a:xfrm>
          </p:grpSpPr>
          <p:sp>
            <p:nvSpPr>
              <p:cNvPr id="190524" name="Line 60"/>
              <p:cNvSpPr>
                <a:spLocks noChangeShapeType="1"/>
              </p:cNvSpPr>
              <p:nvPr/>
            </p:nvSpPr>
            <p:spPr bwMode="auto">
              <a:xfrm>
                <a:off x="2784" y="268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525" name="Line 61"/>
              <p:cNvSpPr>
                <a:spLocks noChangeShapeType="1"/>
              </p:cNvSpPr>
              <p:nvPr/>
            </p:nvSpPr>
            <p:spPr bwMode="auto">
              <a:xfrm flipV="1">
                <a:off x="2784" y="2471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0526" name="Group 62"/>
            <p:cNvGrpSpPr>
              <a:grpSpLocks/>
            </p:cNvGrpSpPr>
            <p:nvPr/>
          </p:nvGrpSpPr>
          <p:grpSpPr bwMode="auto">
            <a:xfrm>
              <a:off x="3792" y="3072"/>
              <a:ext cx="288" cy="217"/>
              <a:chOff x="2784" y="2471"/>
              <a:chExt cx="288" cy="217"/>
            </a:xfrm>
          </p:grpSpPr>
          <p:sp>
            <p:nvSpPr>
              <p:cNvPr id="190527" name="Line 63"/>
              <p:cNvSpPr>
                <a:spLocks noChangeShapeType="1"/>
              </p:cNvSpPr>
              <p:nvPr/>
            </p:nvSpPr>
            <p:spPr bwMode="auto">
              <a:xfrm>
                <a:off x="2784" y="2688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528" name="Line 64"/>
              <p:cNvSpPr>
                <a:spLocks noChangeShapeType="1"/>
              </p:cNvSpPr>
              <p:nvPr/>
            </p:nvSpPr>
            <p:spPr bwMode="auto">
              <a:xfrm flipV="1">
                <a:off x="2784" y="2471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90529" name="Group 65"/>
          <p:cNvGrpSpPr>
            <a:grpSpLocks/>
          </p:cNvGrpSpPr>
          <p:nvPr/>
        </p:nvGrpSpPr>
        <p:grpSpPr bwMode="auto">
          <a:xfrm>
            <a:off x="271463" y="5802313"/>
            <a:ext cx="4605337" cy="598487"/>
            <a:chOff x="555" y="3456"/>
            <a:chExt cx="2901" cy="377"/>
          </a:xfrm>
        </p:grpSpPr>
        <p:sp>
          <p:nvSpPr>
            <p:cNvPr id="190530" name="Text Box 66"/>
            <p:cNvSpPr txBox="1">
              <a:spLocks noChangeArrowheads="1"/>
            </p:cNvSpPr>
            <p:nvPr/>
          </p:nvSpPr>
          <p:spPr bwMode="auto">
            <a:xfrm>
              <a:off x="555" y="3456"/>
              <a:ext cx="14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解之，得：</a:t>
              </a:r>
            </a:p>
          </p:txBody>
        </p:sp>
        <p:graphicFrame>
          <p:nvGraphicFramePr>
            <p:cNvPr id="190531" name="Object 67"/>
            <p:cNvGraphicFramePr>
              <a:graphicFrameLocks noChangeAspect="1"/>
            </p:cNvGraphicFramePr>
            <p:nvPr/>
          </p:nvGraphicFramePr>
          <p:xfrm>
            <a:off x="1632" y="3474"/>
            <a:ext cx="1824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251" name="Equation" r:id="rId29" imgW="1206360" imgH="241200" progId="Equation.3">
                    <p:embed/>
                  </p:oleObj>
                </mc:Choice>
                <mc:Fallback>
                  <p:oleObj name="Equation" r:id="rId29" imgW="1206360" imgH="241200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3474"/>
                          <a:ext cx="1824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0532" name="Group 68"/>
            <p:cNvGrpSpPr>
              <a:grpSpLocks/>
            </p:cNvGrpSpPr>
            <p:nvPr/>
          </p:nvGrpSpPr>
          <p:grpSpPr bwMode="auto">
            <a:xfrm>
              <a:off x="2496" y="3527"/>
              <a:ext cx="720" cy="217"/>
              <a:chOff x="2544" y="3552"/>
              <a:chExt cx="720" cy="217"/>
            </a:xfrm>
          </p:grpSpPr>
          <p:sp>
            <p:nvSpPr>
              <p:cNvPr id="190533" name="Line 69"/>
              <p:cNvSpPr>
                <a:spLocks noChangeShapeType="1"/>
              </p:cNvSpPr>
              <p:nvPr/>
            </p:nvSpPr>
            <p:spPr bwMode="auto">
              <a:xfrm>
                <a:off x="2544" y="3769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534" name="Line 70"/>
              <p:cNvSpPr>
                <a:spLocks noChangeShapeType="1"/>
              </p:cNvSpPr>
              <p:nvPr/>
            </p:nvSpPr>
            <p:spPr bwMode="auto">
              <a:xfrm flipV="1">
                <a:off x="2544" y="3552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0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516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515" name="Object 3"/>
          <p:cNvGraphicFramePr>
            <a:graphicFrameLocks noChangeAspect="1"/>
          </p:cNvGraphicFramePr>
          <p:nvPr/>
        </p:nvGraphicFramePr>
        <p:xfrm>
          <a:off x="544513" y="1676400"/>
          <a:ext cx="4608512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85" name="公式" r:id="rId3" imgW="1485720" imgH="393480" progId="Equation.3">
                  <p:embed/>
                </p:oleObj>
              </mc:Choice>
              <mc:Fallback>
                <p:oleObj name="公式" r:id="rId3" imgW="148572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1676400"/>
                        <a:ext cx="4608512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2517" name="Group 5"/>
          <p:cNvGrpSpPr>
            <a:grpSpLocks/>
          </p:cNvGrpSpPr>
          <p:nvPr/>
        </p:nvGrpSpPr>
        <p:grpSpPr bwMode="auto">
          <a:xfrm>
            <a:off x="479425" y="1131888"/>
            <a:ext cx="3943350" cy="554037"/>
            <a:chOff x="391" y="891"/>
            <a:chExt cx="2484" cy="349"/>
          </a:xfrm>
        </p:grpSpPr>
        <p:sp>
          <p:nvSpPr>
            <p:cNvPr id="192518" name="Rectangle 6"/>
            <p:cNvSpPr>
              <a:spLocks noChangeArrowheads="1"/>
            </p:cNvSpPr>
            <p:nvPr/>
          </p:nvSpPr>
          <p:spPr bwMode="auto">
            <a:xfrm>
              <a:off x="391" y="891"/>
              <a:ext cx="107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解</a:t>
              </a:r>
              <a:r>
                <a:rPr lang="en-US" altLang="zh-CN" sz="2800">
                  <a:solidFill>
                    <a:schemeClr val="tx1"/>
                  </a:solidFill>
                  <a:ea typeface="宋体" panose="02010600030101010101" pitchFamily="2" charset="-122"/>
                  <a:sym typeface="Wingdings" panose="05000000000000000000" pitchFamily="2" charset="2"/>
                </a:rPr>
                <a:t>: (</a:t>
              </a:r>
              <a:r>
                <a:rPr lang="en-US" altLang="zh-CN" sz="2800">
                  <a:solidFill>
                    <a:schemeClr val="tx1"/>
                  </a:solidFill>
                  <a:ea typeface="宋体" panose="02010600030101010101" pitchFamily="2" charset="-122"/>
                </a:rPr>
                <a:t>1)  </a:t>
              </a: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当</a:t>
              </a:r>
            </a:p>
          </p:txBody>
        </p:sp>
        <p:graphicFrame>
          <p:nvGraphicFramePr>
            <p:cNvPr id="192519" name="Object 7"/>
            <p:cNvGraphicFramePr>
              <a:graphicFrameLocks noChangeAspect="1"/>
            </p:cNvGraphicFramePr>
            <p:nvPr/>
          </p:nvGraphicFramePr>
          <p:xfrm>
            <a:off x="1417" y="891"/>
            <a:ext cx="311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86" name="Equation" r:id="rId5" imgW="203040" imgH="228600" progId="Equation.3">
                    <p:embed/>
                  </p:oleObj>
                </mc:Choice>
                <mc:Fallback>
                  <p:oleObj name="Equation" r:id="rId5" imgW="203040" imgH="228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7" y="891"/>
                          <a:ext cx="311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20" name="Rectangle 8"/>
            <p:cNvSpPr>
              <a:spLocks noChangeArrowheads="1"/>
            </p:cNvSpPr>
            <p:nvPr/>
          </p:nvSpPr>
          <p:spPr bwMode="auto">
            <a:xfrm>
              <a:off x="1634" y="891"/>
              <a:ext cx="1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单独作用时</a:t>
              </a:r>
            </a:p>
          </p:txBody>
        </p:sp>
      </p:grpSp>
      <p:grpSp>
        <p:nvGrpSpPr>
          <p:cNvPr id="192521" name="Group 9"/>
          <p:cNvGrpSpPr>
            <a:grpSpLocks/>
          </p:cNvGrpSpPr>
          <p:nvPr/>
        </p:nvGrpSpPr>
        <p:grpSpPr bwMode="auto">
          <a:xfrm>
            <a:off x="381000" y="3003550"/>
            <a:ext cx="4484688" cy="554038"/>
            <a:chOff x="338" y="1872"/>
            <a:chExt cx="2825" cy="349"/>
          </a:xfrm>
        </p:grpSpPr>
        <p:sp>
          <p:nvSpPr>
            <p:cNvPr id="192522" name="Rectangle 10"/>
            <p:cNvSpPr>
              <a:spLocks noChangeArrowheads="1"/>
            </p:cNvSpPr>
            <p:nvPr/>
          </p:nvSpPr>
          <p:spPr bwMode="auto">
            <a:xfrm>
              <a:off x="338" y="1872"/>
              <a:ext cx="1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同理（</a:t>
              </a:r>
              <a:r>
                <a:rPr lang="en-US" altLang="zh-CN" sz="2800">
                  <a:solidFill>
                    <a:schemeClr val="tx1"/>
                  </a:solidFill>
                  <a:ea typeface="宋体" panose="02010600030101010101" pitchFamily="2" charset="-122"/>
                </a:rPr>
                <a:t>2</a:t>
              </a: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）当</a:t>
              </a:r>
            </a:p>
          </p:txBody>
        </p:sp>
        <p:graphicFrame>
          <p:nvGraphicFramePr>
            <p:cNvPr id="192523" name="Object 11"/>
            <p:cNvGraphicFramePr>
              <a:graphicFrameLocks noChangeAspect="1"/>
            </p:cNvGraphicFramePr>
            <p:nvPr/>
          </p:nvGraphicFramePr>
          <p:xfrm>
            <a:off x="1632" y="1872"/>
            <a:ext cx="311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87" name="公式" r:id="rId7" imgW="203040" imgH="228600" progId="Equation.3">
                    <p:embed/>
                  </p:oleObj>
                </mc:Choice>
                <mc:Fallback>
                  <p:oleObj name="公式" r:id="rId7" imgW="203040" imgH="228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1872"/>
                          <a:ext cx="311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24" name="Rectangle 12"/>
            <p:cNvSpPr>
              <a:spLocks noChangeArrowheads="1"/>
            </p:cNvSpPr>
            <p:nvPr/>
          </p:nvSpPr>
          <p:spPr bwMode="auto">
            <a:xfrm>
              <a:off x="1922" y="1872"/>
              <a:ext cx="1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单独作用时</a:t>
              </a:r>
            </a:p>
          </p:txBody>
        </p:sp>
      </p:grpSp>
      <p:graphicFrame>
        <p:nvGraphicFramePr>
          <p:cNvPr id="192525" name="Object 13"/>
          <p:cNvGraphicFramePr>
            <a:graphicFrameLocks noChangeAspect="1"/>
          </p:cNvGraphicFramePr>
          <p:nvPr/>
        </p:nvGraphicFramePr>
        <p:xfrm>
          <a:off x="541338" y="3559175"/>
          <a:ext cx="4449762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88" name="公式" r:id="rId9" imgW="1701720" imgH="457200" progId="Equation.3">
                  <p:embed/>
                </p:oleObj>
              </mc:Choice>
              <mc:Fallback>
                <p:oleObj name="公式" r:id="rId9" imgW="170172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3559175"/>
                        <a:ext cx="4449762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2526" name="Group 14"/>
          <p:cNvGrpSpPr>
            <a:grpSpLocks/>
          </p:cNvGrpSpPr>
          <p:nvPr/>
        </p:nvGrpSpPr>
        <p:grpSpPr bwMode="auto">
          <a:xfrm>
            <a:off x="5400675" y="404813"/>
            <a:ext cx="3635375" cy="2049462"/>
            <a:chOff x="3456" y="2112"/>
            <a:chExt cx="2065" cy="1164"/>
          </a:xfrm>
        </p:grpSpPr>
        <p:grpSp>
          <p:nvGrpSpPr>
            <p:cNvPr id="192527" name="Group 15"/>
            <p:cNvGrpSpPr>
              <a:grpSpLocks/>
            </p:cNvGrpSpPr>
            <p:nvPr/>
          </p:nvGrpSpPr>
          <p:grpSpPr bwMode="auto">
            <a:xfrm>
              <a:off x="4439" y="2496"/>
              <a:ext cx="98" cy="780"/>
              <a:chOff x="1486" y="1380"/>
              <a:chExt cx="98" cy="793"/>
            </a:xfrm>
          </p:grpSpPr>
          <p:sp>
            <p:nvSpPr>
              <p:cNvPr id="192528" name="Line 16"/>
              <p:cNvSpPr>
                <a:spLocks noChangeShapeType="1"/>
              </p:cNvSpPr>
              <p:nvPr/>
            </p:nvSpPr>
            <p:spPr bwMode="auto">
              <a:xfrm flipH="1">
                <a:off x="1536" y="1860"/>
                <a:ext cx="0" cy="3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29" name="Rectangle 17"/>
              <p:cNvSpPr>
                <a:spLocks noChangeArrowheads="1"/>
              </p:cNvSpPr>
              <p:nvPr/>
            </p:nvSpPr>
            <p:spPr bwMode="auto">
              <a:xfrm>
                <a:off x="1486" y="1649"/>
                <a:ext cx="98" cy="2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30" name="Line 18"/>
              <p:cNvSpPr>
                <a:spLocks noChangeShapeType="1"/>
              </p:cNvSpPr>
              <p:nvPr/>
            </p:nvSpPr>
            <p:spPr bwMode="auto">
              <a:xfrm>
                <a:off x="1536" y="1380"/>
                <a:ext cx="0" cy="26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92531" name="Object 19"/>
            <p:cNvGraphicFramePr>
              <a:graphicFrameLocks noChangeAspect="1"/>
            </p:cNvGraphicFramePr>
            <p:nvPr/>
          </p:nvGraphicFramePr>
          <p:xfrm>
            <a:off x="4055" y="2544"/>
            <a:ext cx="24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89" name="公式" r:id="rId11" imgW="203040" imgH="215640" progId="Equation.3">
                    <p:embed/>
                  </p:oleObj>
                </mc:Choice>
                <mc:Fallback>
                  <p:oleObj name="公式" r:id="rId11" imgW="203040" imgH="21564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5" y="2544"/>
                          <a:ext cx="24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32" name="Text Box 20"/>
            <p:cNvSpPr txBox="1">
              <a:spLocks noChangeArrowheads="1"/>
            </p:cNvSpPr>
            <p:nvPr/>
          </p:nvSpPr>
          <p:spPr bwMode="auto">
            <a:xfrm>
              <a:off x="3600" y="2544"/>
              <a:ext cx="169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graphicFrame>
          <p:nvGraphicFramePr>
            <p:cNvPr id="192533" name="Object 21"/>
            <p:cNvGraphicFramePr>
              <a:graphicFrameLocks noChangeAspect="1"/>
            </p:cNvGraphicFramePr>
            <p:nvPr/>
          </p:nvGraphicFramePr>
          <p:xfrm>
            <a:off x="3456" y="2768"/>
            <a:ext cx="24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90" name="公式" r:id="rId13" imgW="203040" imgH="228600" progId="Equation.3">
                    <p:embed/>
                  </p:oleObj>
                </mc:Choice>
                <mc:Fallback>
                  <p:oleObj name="公式" r:id="rId13" imgW="203040" imgH="2286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768"/>
                          <a:ext cx="24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34" name="Text Box 22"/>
            <p:cNvSpPr txBox="1">
              <a:spLocks noChangeArrowheads="1"/>
            </p:cNvSpPr>
            <p:nvPr/>
          </p:nvSpPr>
          <p:spPr bwMode="auto">
            <a:xfrm>
              <a:off x="3623" y="2880"/>
              <a:ext cx="192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92535" name="Line 23"/>
            <p:cNvSpPr>
              <a:spLocks noChangeShapeType="1"/>
            </p:cNvSpPr>
            <p:nvPr/>
          </p:nvSpPr>
          <p:spPr bwMode="auto">
            <a:xfrm>
              <a:off x="3959" y="2400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36" name="Line 24"/>
            <p:cNvSpPr>
              <a:spLocks noChangeShapeType="1"/>
            </p:cNvSpPr>
            <p:nvPr/>
          </p:nvSpPr>
          <p:spPr bwMode="auto">
            <a:xfrm>
              <a:off x="3815" y="249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37" name="Line 25"/>
            <p:cNvSpPr>
              <a:spLocks noChangeShapeType="1"/>
            </p:cNvSpPr>
            <p:nvPr/>
          </p:nvSpPr>
          <p:spPr bwMode="auto">
            <a:xfrm>
              <a:off x="3815" y="3264"/>
              <a:ext cx="13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2538" name="Object 26"/>
            <p:cNvGraphicFramePr>
              <a:graphicFrameLocks noChangeAspect="1"/>
            </p:cNvGraphicFramePr>
            <p:nvPr/>
          </p:nvGraphicFramePr>
          <p:xfrm>
            <a:off x="4679" y="2544"/>
            <a:ext cx="24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91" name="公式" r:id="rId15" imgW="203040" imgH="215640" progId="Equation.3">
                    <p:embed/>
                  </p:oleObj>
                </mc:Choice>
                <mc:Fallback>
                  <p:oleObj name="公式" r:id="rId15" imgW="203040" imgH="21564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9" y="2544"/>
                          <a:ext cx="24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39" name="Line 27"/>
            <p:cNvSpPr>
              <a:spLocks noChangeShapeType="1"/>
            </p:cNvSpPr>
            <p:nvPr/>
          </p:nvSpPr>
          <p:spPr bwMode="auto">
            <a:xfrm>
              <a:off x="4583" y="2640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2540" name="Object 28"/>
            <p:cNvGraphicFramePr>
              <a:graphicFrameLocks noChangeAspect="1"/>
            </p:cNvGraphicFramePr>
            <p:nvPr/>
          </p:nvGraphicFramePr>
          <p:xfrm>
            <a:off x="4055" y="2112"/>
            <a:ext cx="195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92" name="公式" r:id="rId17" imgW="164880" imgH="228600" progId="Equation.3">
                    <p:embed/>
                  </p:oleObj>
                </mc:Choice>
                <mc:Fallback>
                  <p:oleObj name="公式" r:id="rId17" imgW="164880" imgH="2286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5" y="2112"/>
                          <a:ext cx="195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2541" name="Object 29"/>
            <p:cNvGraphicFramePr>
              <a:graphicFrameLocks noChangeAspect="1"/>
            </p:cNvGraphicFramePr>
            <p:nvPr/>
          </p:nvGraphicFramePr>
          <p:xfrm>
            <a:off x="4775" y="2112"/>
            <a:ext cx="21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93" name="公式" r:id="rId19" imgW="177480" imgH="228600" progId="Equation.3">
                    <p:embed/>
                  </p:oleObj>
                </mc:Choice>
                <mc:Fallback>
                  <p:oleObj name="公式" r:id="rId19" imgW="177480" imgH="2286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5" y="2112"/>
                          <a:ext cx="21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42" name="Oval 30"/>
            <p:cNvSpPr>
              <a:spLocks noChangeArrowheads="1"/>
            </p:cNvSpPr>
            <p:nvPr/>
          </p:nvSpPr>
          <p:spPr bwMode="auto">
            <a:xfrm>
              <a:off x="5050" y="2784"/>
              <a:ext cx="218" cy="21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43" name="Oval 31"/>
            <p:cNvSpPr>
              <a:spLocks noChangeArrowheads="1"/>
            </p:cNvSpPr>
            <p:nvPr/>
          </p:nvSpPr>
          <p:spPr bwMode="auto">
            <a:xfrm>
              <a:off x="3708" y="2784"/>
              <a:ext cx="218" cy="21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44" name="Rectangle 32"/>
            <p:cNvSpPr>
              <a:spLocks noChangeArrowheads="1"/>
            </p:cNvSpPr>
            <p:nvPr/>
          </p:nvSpPr>
          <p:spPr bwMode="auto">
            <a:xfrm>
              <a:off x="4055" y="2450"/>
              <a:ext cx="192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45" name="Line 33"/>
            <p:cNvSpPr>
              <a:spLocks noChangeShapeType="1"/>
            </p:cNvSpPr>
            <p:nvPr/>
          </p:nvSpPr>
          <p:spPr bwMode="auto">
            <a:xfrm>
              <a:off x="4247" y="2496"/>
              <a:ext cx="4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46" name="Rectangle 34"/>
            <p:cNvSpPr>
              <a:spLocks noChangeArrowheads="1"/>
            </p:cNvSpPr>
            <p:nvPr/>
          </p:nvSpPr>
          <p:spPr bwMode="auto">
            <a:xfrm>
              <a:off x="4727" y="2448"/>
              <a:ext cx="192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47" name="Line 35"/>
            <p:cNvSpPr>
              <a:spLocks noChangeShapeType="1"/>
            </p:cNvSpPr>
            <p:nvPr/>
          </p:nvSpPr>
          <p:spPr bwMode="auto">
            <a:xfrm>
              <a:off x="4919" y="249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48" name="Line 36"/>
            <p:cNvSpPr>
              <a:spLocks noChangeShapeType="1"/>
            </p:cNvSpPr>
            <p:nvPr/>
          </p:nvSpPr>
          <p:spPr bwMode="auto">
            <a:xfrm>
              <a:off x="3815" y="2496"/>
              <a:ext cx="0" cy="7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2549" name="Line 37"/>
            <p:cNvSpPr>
              <a:spLocks noChangeShapeType="1"/>
            </p:cNvSpPr>
            <p:nvPr/>
          </p:nvSpPr>
          <p:spPr bwMode="auto">
            <a:xfrm flipH="1">
              <a:off x="4631" y="2400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2550" name="Object 38"/>
            <p:cNvGraphicFramePr>
              <a:graphicFrameLocks noChangeAspect="1"/>
            </p:cNvGraphicFramePr>
            <p:nvPr/>
          </p:nvGraphicFramePr>
          <p:xfrm>
            <a:off x="4528" y="2922"/>
            <a:ext cx="210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94" name="公式" r:id="rId21" imgW="177480" imgH="241200" progId="Equation.3">
                    <p:embed/>
                  </p:oleObj>
                </mc:Choice>
                <mc:Fallback>
                  <p:oleObj name="公式" r:id="rId21" imgW="177480" imgH="2412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8" y="2922"/>
                          <a:ext cx="210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51" name="Text Box 39"/>
            <p:cNvSpPr txBox="1">
              <a:spLocks noChangeArrowheads="1"/>
            </p:cNvSpPr>
            <p:nvPr/>
          </p:nvSpPr>
          <p:spPr bwMode="auto">
            <a:xfrm>
              <a:off x="5184" y="2544"/>
              <a:ext cx="146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graphicFrame>
          <p:nvGraphicFramePr>
            <p:cNvPr id="192552" name="Object 40"/>
            <p:cNvGraphicFramePr>
              <a:graphicFrameLocks noChangeAspect="1"/>
            </p:cNvGraphicFramePr>
            <p:nvPr/>
          </p:nvGraphicFramePr>
          <p:xfrm>
            <a:off x="5280" y="2736"/>
            <a:ext cx="24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95" name="公式" r:id="rId23" imgW="203040" imgH="228600" progId="Equation.3">
                    <p:embed/>
                  </p:oleObj>
                </mc:Choice>
                <mc:Fallback>
                  <p:oleObj name="公式" r:id="rId23" imgW="203040" imgH="2286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2736"/>
                          <a:ext cx="24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53" name="Text Box 41"/>
            <p:cNvSpPr txBox="1">
              <a:spLocks noChangeArrowheads="1"/>
            </p:cNvSpPr>
            <p:nvPr/>
          </p:nvSpPr>
          <p:spPr bwMode="auto">
            <a:xfrm>
              <a:off x="5184" y="2880"/>
              <a:ext cx="192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rPr>
                <a:t>-</a:t>
              </a:r>
            </a:p>
          </p:txBody>
        </p:sp>
        <p:graphicFrame>
          <p:nvGraphicFramePr>
            <p:cNvPr id="192554" name="Object 42"/>
            <p:cNvGraphicFramePr>
              <a:graphicFrameLocks noChangeAspect="1"/>
            </p:cNvGraphicFramePr>
            <p:nvPr/>
          </p:nvGraphicFramePr>
          <p:xfrm>
            <a:off x="4199" y="2776"/>
            <a:ext cx="24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96" name="公式" r:id="rId25" imgW="203040" imgH="228600" progId="Equation.3">
                    <p:embed/>
                  </p:oleObj>
                </mc:Choice>
                <mc:Fallback>
                  <p:oleObj name="公式" r:id="rId25" imgW="203040" imgH="2286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9" y="2776"/>
                          <a:ext cx="242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555" name="Line 43"/>
            <p:cNvSpPr>
              <a:spLocks noChangeShapeType="1"/>
            </p:cNvSpPr>
            <p:nvPr/>
          </p:nvSpPr>
          <p:spPr bwMode="auto">
            <a:xfrm>
              <a:off x="5159" y="2496"/>
              <a:ext cx="0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2556" name="Group 44"/>
          <p:cNvGrpSpPr>
            <a:grpSpLocks/>
          </p:cNvGrpSpPr>
          <p:nvPr/>
        </p:nvGrpSpPr>
        <p:grpSpPr bwMode="auto">
          <a:xfrm>
            <a:off x="6019800" y="4140200"/>
            <a:ext cx="2959100" cy="2047875"/>
            <a:chOff x="3792" y="2608"/>
            <a:chExt cx="1864" cy="1290"/>
          </a:xfrm>
        </p:grpSpPr>
        <p:grpSp>
          <p:nvGrpSpPr>
            <p:cNvPr id="192557" name="Group 45"/>
            <p:cNvGrpSpPr>
              <a:grpSpLocks/>
            </p:cNvGrpSpPr>
            <p:nvPr/>
          </p:nvGrpSpPr>
          <p:grpSpPr bwMode="auto">
            <a:xfrm>
              <a:off x="3792" y="2608"/>
              <a:ext cx="1864" cy="1290"/>
              <a:chOff x="3792" y="2784"/>
              <a:chExt cx="1681" cy="1164"/>
            </a:xfrm>
          </p:grpSpPr>
          <p:sp>
            <p:nvSpPr>
              <p:cNvPr id="192558" name="Text Box 46"/>
              <p:cNvSpPr txBox="1">
                <a:spLocks noChangeArrowheads="1"/>
              </p:cNvSpPr>
              <p:nvPr/>
            </p:nvSpPr>
            <p:spPr bwMode="auto">
              <a:xfrm>
                <a:off x="4297" y="2784"/>
                <a:ext cx="336" cy="2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192559" name="Group 47"/>
              <p:cNvGrpSpPr>
                <a:grpSpLocks/>
              </p:cNvGrpSpPr>
              <p:nvPr/>
            </p:nvGrpSpPr>
            <p:grpSpPr bwMode="auto">
              <a:xfrm>
                <a:off x="4416" y="3168"/>
                <a:ext cx="98" cy="780"/>
                <a:chOff x="1486" y="1380"/>
                <a:chExt cx="98" cy="793"/>
              </a:xfrm>
            </p:grpSpPr>
            <p:sp>
              <p:nvSpPr>
                <p:cNvPr id="192560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536" y="1860"/>
                  <a:ext cx="0" cy="3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2561" name="Rectangle 49"/>
                <p:cNvSpPr>
                  <a:spLocks noChangeArrowheads="1"/>
                </p:cNvSpPr>
                <p:nvPr/>
              </p:nvSpPr>
              <p:spPr bwMode="auto">
                <a:xfrm>
                  <a:off x="1486" y="1649"/>
                  <a:ext cx="98" cy="20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2562" name="Line 50"/>
                <p:cNvSpPr>
                  <a:spLocks noChangeShapeType="1"/>
                </p:cNvSpPr>
                <p:nvPr/>
              </p:nvSpPr>
              <p:spPr bwMode="auto">
                <a:xfrm>
                  <a:off x="1536" y="1380"/>
                  <a:ext cx="0" cy="26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92563" name="Object 51"/>
              <p:cNvGraphicFramePr>
                <a:graphicFrameLocks noChangeAspect="1"/>
              </p:cNvGraphicFramePr>
              <p:nvPr/>
            </p:nvGraphicFramePr>
            <p:xfrm>
              <a:off x="4032" y="3216"/>
              <a:ext cx="242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2697" name="公式" r:id="rId27" imgW="203040" imgH="215640" progId="Equation.3">
                      <p:embed/>
                    </p:oleObj>
                  </mc:Choice>
                  <mc:Fallback>
                    <p:oleObj name="公式" r:id="rId27" imgW="203040" imgH="215640" progId="Equation.3">
                      <p:embed/>
                      <p:pic>
                        <p:nvPicPr>
                          <p:cNvPr id="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3216"/>
                            <a:ext cx="242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2564" name="Line 52"/>
              <p:cNvSpPr>
                <a:spLocks noChangeShapeType="1"/>
              </p:cNvSpPr>
              <p:nvPr/>
            </p:nvSpPr>
            <p:spPr bwMode="auto">
              <a:xfrm>
                <a:off x="3792" y="316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65" name="Line 53"/>
              <p:cNvSpPr>
                <a:spLocks noChangeShapeType="1"/>
              </p:cNvSpPr>
              <p:nvPr/>
            </p:nvSpPr>
            <p:spPr bwMode="auto">
              <a:xfrm>
                <a:off x="3792" y="3936"/>
                <a:ext cx="134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2566" name="Object 54"/>
              <p:cNvGraphicFramePr>
                <a:graphicFrameLocks noChangeAspect="1"/>
              </p:cNvGraphicFramePr>
              <p:nvPr/>
            </p:nvGraphicFramePr>
            <p:xfrm>
              <a:off x="4656" y="3216"/>
              <a:ext cx="242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2698" name="公式" r:id="rId29" imgW="203040" imgH="215640" progId="Equation.3">
                      <p:embed/>
                    </p:oleObj>
                  </mc:Choice>
                  <mc:Fallback>
                    <p:oleObj name="公式" r:id="rId29" imgW="203040" imgH="215640" progId="Equation.3">
                      <p:embed/>
                      <p:pic>
                        <p:nvPicPr>
                          <p:cNvPr id="0" name="Object 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56" y="3216"/>
                            <a:ext cx="242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2567" name="Line 55"/>
              <p:cNvSpPr>
                <a:spLocks noChangeShapeType="1"/>
              </p:cNvSpPr>
              <p:nvPr/>
            </p:nvSpPr>
            <p:spPr bwMode="auto">
              <a:xfrm>
                <a:off x="4560" y="3312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68" name="Oval 56"/>
              <p:cNvSpPr>
                <a:spLocks noChangeArrowheads="1"/>
              </p:cNvSpPr>
              <p:nvPr/>
            </p:nvSpPr>
            <p:spPr bwMode="auto">
              <a:xfrm>
                <a:off x="5028" y="3456"/>
                <a:ext cx="218" cy="218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69" name="Rectangle 57"/>
              <p:cNvSpPr>
                <a:spLocks noChangeArrowheads="1"/>
              </p:cNvSpPr>
              <p:nvPr/>
            </p:nvSpPr>
            <p:spPr bwMode="auto">
              <a:xfrm>
                <a:off x="4032" y="3122"/>
                <a:ext cx="192" cy="96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70" name="Line 58"/>
              <p:cNvSpPr>
                <a:spLocks noChangeShapeType="1"/>
              </p:cNvSpPr>
              <p:nvPr/>
            </p:nvSpPr>
            <p:spPr bwMode="auto">
              <a:xfrm>
                <a:off x="4224" y="3168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71" name="Rectangle 59"/>
              <p:cNvSpPr>
                <a:spLocks noChangeArrowheads="1"/>
              </p:cNvSpPr>
              <p:nvPr/>
            </p:nvSpPr>
            <p:spPr bwMode="auto">
              <a:xfrm>
                <a:off x="4704" y="3120"/>
                <a:ext cx="192" cy="96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72" name="Line 60"/>
              <p:cNvSpPr>
                <a:spLocks noChangeShapeType="1"/>
              </p:cNvSpPr>
              <p:nvPr/>
            </p:nvSpPr>
            <p:spPr bwMode="auto">
              <a:xfrm>
                <a:off x="4896" y="316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2573" name="Line 61"/>
              <p:cNvSpPr>
                <a:spLocks noChangeShapeType="1"/>
              </p:cNvSpPr>
              <p:nvPr/>
            </p:nvSpPr>
            <p:spPr bwMode="auto">
              <a:xfrm>
                <a:off x="3792" y="3168"/>
                <a:ext cx="0" cy="76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92574" name="Object 62"/>
              <p:cNvGraphicFramePr>
                <a:graphicFrameLocks noChangeAspect="1"/>
              </p:cNvGraphicFramePr>
              <p:nvPr/>
            </p:nvGraphicFramePr>
            <p:xfrm>
              <a:off x="4505" y="3594"/>
              <a:ext cx="210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2699" name="公式" r:id="rId31" imgW="177480" imgH="241200" progId="Equation.3">
                      <p:embed/>
                    </p:oleObj>
                  </mc:Choice>
                  <mc:Fallback>
                    <p:oleObj name="公式" r:id="rId31" imgW="177480" imgH="241200" progId="Equation.3">
                      <p:embed/>
                      <p:pic>
                        <p:nvPicPr>
                          <p:cNvPr id="0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05" y="3594"/>
                            <a:ext cx="210" cy="2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2575" name="Text Box 63"/>
              <p:cNvSpPr txBox="1">
                <a:spLocks noChangeArrowheads="1"/>
              </p:cNvSpPr>
              <p:nvPr/>
            </p:nvSpPr>
            <p:spPr bwMode="auto">
              <a:xfrm>
                <a:off x="5136" y="3216"/>
                <a:ext cx="169" cy="2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  <p:graphicFrame>
            <p:nvGraphicFramePr>
              <p:cNvPr id="192576" name="Object 64"/>
              <p:cNvGraphicFramePr>
                <a:graphicFrameLocks noChangeAspect="1"/>
              </p:cNvGraphicFramePr>
              <p:nvPr/>
            </p:nvGraphicFramePr>
            <p:xfrm>
              <a:off x="5232" y="3456"/>
              <a:ext cx="241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2700" name="公式" r:id="rId33" imgW="203040" imgH="228600" progId="Equation.3">
                      <p:embed/>
                    </p:oleObj>
                  </mc:Choice>
                  <mc:Fallback>
                    <p:oleObj name="公式" r:id="rId33" imgW="203040" imgH="228600" progId="Equation.3">
                      <p:embed/>
                      <p:pic>
                        <p:nvPicPr>
                          <p:cNvPr id="0" name="Object 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2" y="3456"/>
                            <a:ext cx="241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2577" name="Text Box 65"/>
              <p:cNvSpPr txBox="1">
                <a:spLocks noChangeArrowheads="1"/>
              </p:cNvSpPr>
              <p:nvPr/>
            </p:nvSpPr>
            <p:spPr bwMode="auto">
              <a:xfrm>
                <a:off x="5159" y="3552"/>
                <a:ext cx="192" cy="2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800">
                    <a:solidFill>
                      <a:srgbClr val="FF0000"/>
                    </a:solidFill>
                    <a:ea typeface="宋体" panose="02010600030101010101" pitchFamily="2" charset="-122"/>
                  </a:rPr>
                  <a:t>-</a:t>
                </a:r>
              </a:p>
            </p:txBody>
          </p:sp>
          <p:graphicFrame>
            <p:nvGraphicFramePr>
              <p:cNvPr id="192578" name="Object 66"/>
              <p:cNvGraphicFramePr>
                <a:graphicFrameLocks noChangeAspect="1"/>
              </p:cNvGraphicFramePr>
              <p:nvPr/>
            </p:nvGraphicFramePr>
            <p:xfrm>
              <a:off x="4176" y="3448"/>
              <a:ext cx="242" cy="2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2701" name="公式" r:id="rId35" imgW="203040" imgH="228600" progId="Equation.3">
                      <p:embed/>
                    </p:oleObj>
                  </mc:Choice>
                  <mc:Fallback>
                    <p:oleObj name="公式" r:id="rId35" imgW="203040" imgH="228600" progId="Equation.3">
                      <p:embed/>
                      <p:pic>
                        <p:nvPicPr>
                          <p:cNvPr id="0" name="Object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3448"/>
                            <a:ext cx="242" cy="2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2579" name="Line 67"/>
              <p:cNvSpPr>
                <a:spLocks noChangeShapeType="1"/>
              </p:cNvSpPr>
              <p:nvPr/>
            </p:nvSpPr>
            <p:spPr bwMode="auto">
              <a:xfrm>
                <a:off x="5136" y="3168"/>
                <a:ext cx="0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2580" name="Rectangle 68"/>
            <p:cNvSpPr>
              <a:spLocks noChangeArrowheads="1"/>
            </p:cNvSpPr>
            <p:nvPr/>
          </p:nvSpPr>
          <p:spPr bwMode="auto">
            <a:xfrm>
              <a:off x="4424" y="2750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</p:grpSp>
      <p:grpSp>
        <p:nvGrpSpPr>
          <p:cNvPr id="192581" name="Group 69"/>
          <p:cNvGrpSpPr>
            <a:grpSpLocks/>
          </p:cNvGrpSpPr>
          <p:nvPr/>
        </p:nvGrpSpPr>
        <p:grpSpPr bwMode="auto">
          <a:xfrm>
            <a:off x="5410200" y="2470150"/>
            <a:ext cx="2998788" cy="1965325"/>
            <a:chOff x="3408" y="1556"/>
            <a:chExt cx="1889" cy="1238"/>
          </a:xfrm>
        </p:grpSpPr>
        <p:grpSp>
          <p:nvGrpSpPr>
            <p:cNvPr id="192582" name="Group 70"/>
            <p:cNvGrpSpPr>
              <a:grpSpLocks/>
            </p:cNvGrpSpPr>
            <p:nvPr/>
          </p:nvGrpSpPr>
          <p:grpSpPr bwMode="auto">
            <a:xfrm>
              <a:off x="3408" y="1556"/>
              <a:ext cx="1889" cy="1238"/>
              <a:chOff x="3408" y="1728"/>
              <a:chExt cx="1703" cy="1116"/>
            </a:xfrm>
          </p:grpSpPr>
          <p:grpSp>
            <p:nvGrpSpPr>
              <p:cNvPr id="192583" name="Group 71"/>
              <p:cNvGrpSpPr>
                <a:grpSpLocks/>
              </p:cNvGrpSpPr>
              <p:nvPr/>
            </p:nvGrpSpPr>
            <p:grpSpPr bwMode="auto">
              <a:xfrm>
                <a:off x="3408" y="2016"/>
                <a:ext cx="1703" cy="828"/>
                <a:chOff x="3408" y="2016"/>
                <a:chExt cx="1703" cy="828"/>
              </a:xfrm>
            </p:grpSpPr>
            <p:grpSp>
              <p:nvGrpSpPr>
                <p:cNvPr id="192584" name="Group 72"/>
                <p:cNvGrpSpPr>
                  <a:grpSpLocks/>
                </p:cNvGrpSpPr>
                <p:nvPr/>
              </p:nvGrpSpPr>
              <p:grpSpPr bwMode="auto">
                <a:xfrm>
                  <a:off x="4391" y="2064"/>
                  <a:ext cx="98" cy="780"/>
                  <a:chOff x="1486" y="1380"/>
                  <a:chExt cx="98" cy="793"/>
                </a:xfrm>
              </p:grpSpPr>
              <p:sp>
                <p:nvSpPr>
                  <p:cNvPr id="192585" name="Line 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36" y="1860"/>
                    <a:ext cx="0" cy="31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586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1486" y="1649"/>
                    <a:ext cx="98" cy="206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587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1380"/>
                    <a:ext cx="0" cy="265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aphicFrame>
              <p:nvGraphicFramePr>
                <p:cNvPr id="192588" name="Object 76"/>
                <p:cNvGraphicFramePr>
                  <a:graphicFrameLocks noChangeAspect="1"/>
                </p:cNvGraphicFramePr>
                <p:nvPr/>
              </p:nvGraphicFramePr>
              <p:xfrm>
                <a:off x="4007" y="2112"/>
                <a:ext cx="242" cy="25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32702" name="公式" r:id="rId37" imgW="203040" imgH="215640" progId="Equation.3">
                        <p:embed/>
                      </p:oleObj>
                    </mc:Choice>
                    <mc:Fallback>
                      <p:oleObj name="公式" r:id="rId37" imgW="203040" imgH="215640" progId="Equation.3">
                        <p:embed/>
                        <p:pic>
                          <p:nvPicPr>
                            <p:cNvPr id="0" name="Object 7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07" y="2112"/>
                              <a:ext cx="242" cy="25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92589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3552" y="2112"/>
                  <a:ext cx="169" cy="2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graphicFrame>
              <p:nvGraphicFramePr>
                <p:cNvPr id="192590" name="Object 78"/>
                <p:cNvGraphicFramePr>
                  <a:graphicFrameLocks noChangeAspect="1"/>
                </p:cNvGraphicFramePr>
                <p:nvPr/>
              </p:nvGraphicFramePr>
              <p:xfrm>
                <a:off x="3408" y="2336"/>
                <a:ext cx="241" cy="2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32703" name="公式" r:id="rId39" imgW="203040" imgH="228600" progId="Equation.3">
                        <p:embed/>
                      </p:oleObj>
                    </mc:Choice>
                    <mc:Fallback>
                      <p:oleObj name="公式" r:id="rId39" imgW="203040" imgH="228600" progId="Equation.3">
                        <p:embed/>
                        <p:pic>
                          <p:nvPicPr>
                            <p:cNvPr id="0" name="Object 7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08" y="2336"/>
                              <a:ext cx="241" cy="27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9259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575" y="2448"/>
                  <a:ext cx="192" cy="2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en-US" altLang="zh-CN" sz="280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-</a:t>
                  </a:r>
                </a:p>
              </p:txBody>
            </p:sp>
            <p:sp>
              <p:nvSpPr>
                <p:cNvPr id="192592" name="Line 80"/>
                <p:cNvSpPr>
                  <a:spLocks noChangeShapeType="1"/>
                </p:cNvSpPr>
                <p:nvPr/>
              </p:nvSpPr>
              <p:spPr bwMode="auto">
                <a:xfrm>
                  <a:off x="3767" y="2064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2593" name="Line 81"/>
                <p:cNvSpPr>
                  <a:spLocks noChangeShapeType="1"/>
                </p:cNvSpPr>
                <p:nvPr/>
              </p:nvSpPr>
              <p:spPr bwMode="auto">
                <a:xfrm>
                  <a:off x="3767" y="2832"/>
                  <a:ext cx="1344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92594" name="Object 82"/>
                <p:cNvGraphicFramePr>
                  <a:graphicFrameLocks noChangeAspect="1"/>
                </p:cNvGraphicFramePr>
                <p:nvPr/>
              </p:nvGraphicFramePr>
              <p:xfrm>
                <a:off x="4631" y="2112"/>
                <a:ext cx="242" cy="25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32704" name="公式" r:id="rId41" imgW="203040" imgH="215640" progId="Equation.3">
                        <p:embed/>
                      </p:oleObj>
                    </mc:Choice>
                    <mc:Fallback>
                      <p:oleObj name="公式" r:id="rId41" imgW="203040" imgH="215640" progId="Equation.3">
                        <p:embed/>
                        <p:pic>
                          <p:nvPicPr>
                            <p:cNvPr id="0" name="Object 8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31" y="2112"/>
                              <a:ext cx="242" cy="25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92595" name="Line 83"/>
                <p:cNvSpPr>
                  <a:spLocks noChangeShapeType="1"/>
                </p:cNvSpPr>
                <p:nvPr/>
              </p:nvSpPr>
              <p:spPr bwMode="auto">
                <a:xfrm>
                  <a:off x="4535" y="2208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259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5105" y="2064"/>
                  <a:ext cx="2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2597" name="Oval 85"/>
                <p:cNvSpPr>
                  <a:spLocks noChangeArrowheads="1"/>
                </p:cNvSpPr>
                <p:nvPr/>
              </p:nvSpPr>
              <p:spPr bwMode="auto">
                <a:xfrm>
                  <a:off x="3660" y="2352"/>
                  <a:ext cx="218" cy="218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2598" name="Rectangle 86"/>
                <p:cNvSpPr>
                  <a:spLocks noChangeArrowheads="1"/>
                </p:cNvSpPr>
                <p:nvPr/>
              </p:nvSpPr>
              <p:spPr bwMode="auto">
                <a:xfrm>
                  <a:off x="4007" y="2018"/>
                  <a:ext cx="192" cy="96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2599" name="Line 87"/>
                <p:cNvSpPr>
                  <a:spLocks noChangeShapeType="1"/>
                </p:cNvSpPr>
                <p:nvPr/>
              </p:nvSpPr>
              <p:spPr bwMode="auto">
                <a:xfrm>
                  <a:off x="4199" y="2064"/>
                  <a:ext cx="48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2600" name="Rectangle 88"/>
                <p:cNvSpPr>
                  <a:spLocks noChangeArrowheads="1"/>
                </p:cNvSpPr>
                <p:nvPr/>
              </p:nvSpPr>
              <p:spPr bwMode="auto">
                <a:xfrm>
                  <a:off x="4679" y="2016"/>
                  <a:ext cx="192" cy="96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2601" name="Line 89"/>
                <p:cNvSpPr>
                  <a:spLocks noChangeShapeType="1"/>
                </p:cNvSpPr>
                <p:nvPr/>
              </p:nvSpPr>
              <p:spPr bwMode="auto">
                <a:xfrm>
                  <a:off x="4871" y="2064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2602" name="Line 90"/>
                <p:cNvSpPr>
                  <a:spLocks noChangeShapeType="1"/>
                </p:cNvSpPr>
                <p:nvPr/>
              </p:nvSpPr>
              <p:spPr bwMode="auto">
                <a:xfrm>
                  <a:off x="3767" y="206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92603" name="Object 91"/>
                <p:cNvGraphicFramePr>
                  <a:graphicFrameLocks noChangeAspect="1"/>
                </p:cNvGraphicFramePr>
                <p:nvPr/>
              </p:nvGraphicFramePr>
              <p:xfrm>
                <a:off x="4480" y="2490"/>
                <a:ext cx="210" cy="28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32705" name="公式" r:id="rId43" imgW="177480" imgH="241200" progId="Equation.3">
                        <p:embed/>
                      </p:oleObj>
                    </mc:Choice>
                    <mc:Fallback>
                      <p:oleObj name="公式" r:id="rId43" imgW="177480" imgH="241200" progId="Equation.3">
                        <p:embed/>
                        <p:pic>
                          <p:nvPicPr>
                            <p:cNvPr id="0" name="Object 9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80" y="2490"/>
                              <a:ext cx="210" cy="28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92604" name="Object 92"/>
                <p:cNvGraphicFramePr>
                  <a:graphicFrameLocks noChangeAspect="1"/>
                </p:cNvGraphicFramePr>
                <p:nvPr/>
              </p:nvGraphicFramePr>
              <p:xfrm>
                <a:off x="4151" y="2344"/>
                <a:ext cx="242" cy="27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32706" name="公式" r:id="rId45" imgW="203040" imgH="228600" progId="Equation.3">
                        <p:embed/>
                      </p:oleObj>
                    </mc:Choice>
                    <mc:Fallback>
                      <p:oleObj name="公式" r:id="rId45" imgW="203040" imgH="228600" progId="Equation.3">
                        <p:embed/>
                        <p:pic>
                          <p:nvPicPr>
                            <p:cNvPr id="0" name="Object 9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51" y="2344"/>
                              <a:ext cx="242" cy="27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92605" name="Text Box 93"/>
              <p:cNvSpPr txBox="1">
                <a:spLocks noChangeArrowheads="1"/>
              </p:cNvSpPr>
              <p:nvPr/>
            </p:nvSpPr>
            <p:spPr bwMode="auto">
              <a:xfrm>
                <a:off x="4166" y="1728"/>
                <a:ext cx="3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eaVert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altLang="zh-CN" sz="2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2606" name="Rectangle 94"/>
            <p:cNvSpPr>
              <a:spLocks noChangeArrowheads="1"/>
            </p:cNvSpPr>
            <p:nvPr/>
          </p:nvSpPr>
          <p:spPr bwMode="auto">
            <a:xfrm>
              <a:off x="4422" y="1570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  <a:ea typeface="宋体" panose="02010600030101010101" pitchFamily="2" charset="-122"/>
                </a:rPr>
                <a:t>=</a:t>
              </a:r>
            </a:p>
          </p:txBody>
        </p:sp>
      </p:grpSp>
      <p:grpSp>
        <p:nvGrpSpPr>
          <p:cNvPr id="192607" name="Group 95"/>
          <p:cNvGrpSpPr>
            <a:grpSpLocks/>
          </p:cNvGrpSpPr>
          <p:nvPr/>
        </p:nvGrpSpPr>
        <p:grpSpPr bwMode="auto">
          <a:xfrm>
            <a:off x="506413" y="4908550"/>
            <a:ext cx="4860925" cy="577850"/>
            <a:chOff x="408" y="3270"/>
            <a:chExt cx="3062" cy="364"/>
          </a:xfrm>
        </p:grpSpPr>
        <p:graphicFrame>
          <p:nvGraphicFramePr>
            <p:cNvPr id="192608" name="Object 96"/>
            <p:cNvGraphicFramePr>
              <a:graphicFrameLocks noChangeAspect="1"/>
            </p:cNvGraphicFramePr>
            <p:nvPr/>
          </p:nvGraphicFramePr>
          <p:xfrm>
            <a:off x="408" y="3270"/>
            <a:ext cx="3062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707" name="Equation" r:id="rId47" imgW="1739880" imgH="241200" progId="Equation.3">
                    <p:embed/>
                  </p:oleObj>
                </mc:Choice>
                <mc:Fallback>
                  <p:oleObj name="Equation" r:id="rId47" imgW="1739880" imgH="241200" progId="Equation.3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" y="3270"/>
                          <a:ext cx="3062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609" name="Line 97"/>
            <p:cNvSpPr>
              <a:spLocks noChangeShapeType="1"/>
            </p:cNvSpPr>
            <p:nvPr/>
          </p:nvSpPr>
          <p:spPr bwMode="auto">
            <a:xfrm>
              <a:off x="2400" y="3529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610" name="Line 98"/>
            <p:cNvSpPr>
              <a:spLocks noChangeShapeType="1"/>
            </p:cNvSpPr>
            <p:nvPr/>
          </p:nvSpPr>
          <p:spPr bwMode="auto">
            <a:xfrm flipV="1">
              <a:off x="2400" y="3312"/>
              <a:ext cx="109" cy="2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2611" name="Rectangle 99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48006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28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应用叠加原理计算例</a:t>
            </a:r>
            <a:r>
              <a:rPr lang="en-US" altLang="zh-CN" sz="28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4.6.1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2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8"/>
          <p:cNvSpPr>
            <a:spLocks noGrp="1" noChangeArrowheads="1"/>
          </p:cNvSpPr>
          <p:nvPr>
            <p:ph type="title" idx="4294967295"/>
          </p:nvPr>
        </p:nvSpPr>
        <p:spPr>
          <a:xfrm>
            <a:off x="852488" y="565150"/>
            <a:ext cx="4176712" cy="50165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4.1.2　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幅值与有效值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95288" y="1268413"/>
            <a:ext cx="3400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</a:rPr>
              <a:t>瞬时值</a:t>
            </a:r>
            <a:r>
              <a:rPr lang="en-US" altLang="zh-CN" b="1">
                <a:solidFill>
                  <a:srgbClr val="6600FF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b="1">
                <a:latin typeface="Times New Roman" panose="02020603050405020304" pitchFamily="18" charset="0"/>
              </a:rPr>
              <a:t>任一时刻的值。</a:t>
            </a:r>
          </a:p>
          <a:p>
            <a:pPr algn="just" eaLnBrk="1" hangingPunct="1"/>
            <a:r>
              <a:rPr lang="zh-CN" altLang="en-US" sz="2000" b="1">
                <a:solidFill>
                  <a:srgbClr val="008000"/>
                </a:solidFill>
                <a:latin typeface="Times New Roman" panose="02020603050405020304" pitchFamily="18" charset="0"/>
              </a:rPr>
              <a:t>小写字母表示，如 </a:t>
            </a:r>
            <a:r>
              <a:rPr lang="zh-CN" altLang="zh-CN" sz="2000" b="1" i="1">
                <a:solidFill>
                  <a:srgbClr val="0080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 b="1" i="1">
                <a:solidFill>
                  <a:srgbClr val="0080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zh-CN" sz="2000" b="1" i="1">
                <a:solidFill>
                  <a:srgbClr val="008000"/>
                </a:solidFill>
                <a:latin typeface="Times New Roman" panose="02020603050405020304" pitchFamily="18" charset="0"/>
              </a:rPr>
              <a:t>u</a:t>
            </a:r>
            <a:r>
              <a:rPr lang="zh-CN" altLang="en-US" sz="2000" b="1">
                <a:solidFill>
                  <a:srgbClr val="008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4103" name="Group 12"/>
          <p:cNvGrpSpPr>
            <a:grpSpLocks/>
          </p:cNvGrpSpPr>
          <p:nvPr/>
        </p:nvGrpSpPr>
        <p:grpSpPr bwMode="auto">
          <a:xfrm>
            <a:off x="6905625" y="1371600"/>
            <a:ext cx="1684338" cy="463550"/>
            <a:chOff x="52" y="9"/>
            <a:chExt cx="1061" cy="292"/>
          </a:xfrm>
        </p:grpSpPr>
        <p:sp>
          <p:nvSpPr>
            <p:cNvPr id="4128" name="Text Box 13"/>
            <p:cNvSpPr txBox="1">
              <a:spLocks noChangeArrowheads="1"/>
            </p:cNvSpPr>
            <p:nvPr/>
          </p:nvSpPr>
          <p:spPr bwMode="auto">
            <a:xfrm>
              <a:off x="827" y="9"/>
              <a:ext cx="28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 i="1">
                  <a:solidFill>
                    <a:srgbClr val="FF00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en-US" altLang="zh-CN" sz="2200" b="1" i="1">
                  <a:solidFill>
                    <a:srgbClr val="FF00FF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sz="2200" b="1">
                <a:solidFill>
                  <a:srgbClr val="FF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29" name="Text Box 14"/>
            <p:cNvSpPr txBox="1">
              <a:spLocks noChangeArrowheads="1"/>
            </p:cNvSpPr>
            <p:nvPr/>
          </p:nvSpPr>
          <p:spPr bwMode="auto">
            <a:xfrm>
              <a:off x="540" y="17"/>
              <a:ext cx="1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2200" b="1">
                <a:solidFill>
                  <a:srgbClr val="FF00FF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130" name="Text Box 15"/>
            <p:cNvSpPr txBox="1">
              <a:spLocks noChangeArrowheads="1"/>
            </p:cNvSpPr>
            <p:nvPr/>
          </p:nvSpPr>
          <p:spPr bwMode="auto">
            <a:xfrm>
              <a:off x="52" y="32"/>
              <a:ext cx="1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200" b="1">
                <a:solidFill>
                  <a:srgbClr val="FF00FF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4104" name="Text Box 16"/>
          <p:cNvSpPr txBox="1">
            <a:spLocks noChangeArrowheads="1"/>
          </p:cNvSpPr>
          <p:nvPr/>
        </p:nvSpPr>
        <p:spPr bwMode="auto">
          <a:xfrm>
            <a:off x="5499100" y="771525"/>
            <a:ext cx="4508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sz="2200" b="1" i="1">
                <a:solidFill>
                  <a:srgbClr val="66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rPr>
              <a:t>m</a:t>
            </a:r>
            <a:endParaRPr lang="en-US" altLang="zh-CN" sz="2200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5" name="Line 17"/>
          <p:cNvSpPr>
            <a:spLocks noChangeShapeType="1"/>
          </p:cNvSpPr>
          <p:nvPr/>
        </p:nvSpPr>
        <p:spPr bwMode="auto">
          <a:xfrm>
            <a:off x="5832475" y="1793875"/>
            <a:ext cx="2895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" name="Line 18"/>
          <p:cNvSpPr>
            <a:spLocks noChangeShapeType="1"/>
          </p:cNvSpPr>
          <p:nvPr/>
        </p:nvSpPr>
        <p:spPr bwMode="auto">
          <a:xfrm flipV="1">
            <a:off x="5905500" y="609600"/>
            <a:ext cx="0" cy="20574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7" name="Text Box 19"/>
          <p:cNvSpPr txBox="1">
            <a:spLocks noChangeArrowheads="1"/>
          </p:cNvSpPr>
          <p:nvPr/>
        </p:nvSpPr>
        <p:spPr bwMode="auto">
          <a:xfrm>
            <a:off x="8275638" y="1789113"/>
            <a:ext cx="2540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i="1">
                <a:latin typeface="Times New Roman" panose="02020603050405020304" pitchFamily="18" charset="0"/>
              </a:rPr>
              <a:t> </a:t>
            </a:r>
            <a:endParaRPr lang="en-US" altLang="zh-CN" sz="2200" b="1">
              <a:latin typeface="Times New Roman" panose="02020603050405020304" pitchFamily="18" charset="0"/>
            </a:endParaRPr>
          </a:p>
        </p:txBody>
      </p:sp>
      <p:sp>
        <p:nvSpPr>
          <p:cNvPr id="4108" name="Text Box 20"/>
          <p:cNvSpPr txBox="1">
            <a:spLocks noChangeArrowheads="1"/>
          </p:cNvSpPr>
          <p:nvPr/>
        </p:nvSpPr>
        <p:spPr bwMode="auto">
          <a:xfrm>
            <a:off x="5456238" y="428625"/>
            <a:ext cx="4016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i="1">
                <a:latin typeface="Times New Roman" panose="02020603050405020304" pitchFamily="18" charset="0"/>
              </a:rPr>
              <a:t>  </a:t>
            </a:r>
            <a:r>
              <a:rPr lang="en-US" altLang="zh-CN" sz="2200" b="1" i="1">
                <a:latin typeface="Times New Roman" panose="02020603050405020304" pitchFamily="18" charset="0"/>
              </a:rPr>
              <a:t>i</a:t>
            </a:r>
            <a:endParaRPr lang="en-US" altLang="zh-CN" sz="2200" b="1" i="1" baseline="-25000">
              <a:latin typeface="Times New Roman" panose="02020603050405020304" pitchFamily="18" charset="0"/>
            </a:endParaRPr>
          </a:p>
        </p:txBody>
      </p:sp>
      <p:sp>
        <p:nvSpPr>
          <p:cNvPr id="4109" name="Text Box 21"/>
          <p:cNvSpPr txBox="1">
            <a:spLocks noChangeArrowheads="1"/>
          </p:cNvSpPr>
          <p:nvPr/>
        </p:nvSpPr>
        <p:spPr bwMode="auto">
          <a:xfrm>
            <a:off x="5565775" y="1735138"/>
            <a:ext cx="3238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>
                <a:latin typeface="Times New Roman" panose="02020603050405020304" pitchFamily="18" charset="0"/>
              </a:rPr>
              <a:t>0</a:t>
            </a:r>
            <a:endParaRPr lang="en-US" altLang="zh-CN" sz="2200">
              <a:latin typeface="Times New Roman" panose="02020603050405020304" pitchFamily="18" charset="0"/>
            </a:endParaRPr>
          </a:p>
        </p:txBody>
      </p:sp>
      <p:sp>
        <p:nvSpPr>
          <p:cNvPr id="4110" name="未知"/>
          <p:cNvSpPr>
            <a:spLocks/>
          </p:cNvSpPr>
          <p:nvPr/>
        </p:nvSpPr>
        <p:spPr bwMode="auto">
          <a:xfrm>
            <a:off x="5907088" y="954088"/>
            <a:ext cx="2024062" cy="1712912"/>
          </a:xfrm>
          <a:custGeom>
            <a:avLst/>
            <a:gdLst>
              <a:gd name="T0" fmla="*/ 0 w 2152"/>
              <a:gd name="T1" fmla="*/ 826835 h 2024"/>
              <a:gd name="T2" fmla="*/ 561508 w 2152"/>
              <a:gd name="T3" fmla="*/ 128638 h 2024"/>
              <a:gd name="T4" fmla="*/ 1433397 w 2152"/>
              <a:gd name="T5" fmla="*/ 1597815 h 2024"/>
              <a:gd name="T6" fmla="*/ 2024062 w 2152"/>
              <a:gd name="T7" fmla="*/ 820911 h 2024"/>
              <a:gd name="T8" fmla="*/ 0 60000 65536"/>
              <a:gd name="T9" fmla="*/ 0 60000 65536"/>
              <a:gd name="T10" fmla="*/ 0 60000 65536"/>
              <a:gd name="T11" fmla="*/ 0 60000 65536"/>
              <a:gd name="T12" fmla="*/ 0 w 2152"/>
              <a:gd name="T13" fmla="*/ 0 h 2024"/>
              <a:gd name="T14" fmla="*/ 2152 w 2152"/>
              <a:gd name="T15" fmla="*/ 2024 h 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52" h="2024">
                <a:moveTo>
                  <a:pt x="0" y="977"/>
                </a:moveTo>
                <a:cubicBezTo>
                  <a:pt x="99" y="840"/>
                  <a:pt x="343" y="0"/>
                  <a:pt x="597" y="152"/>
                </a:cubicBezTo>
                <a:cubicBezTo>
                  <a:pt x="851" y="304"/>
                  <a:pt x="1265" y="1752"/>
                  <a:pt x="1524" y="1888"/>
                </a:cubicBezTo>
                <a:cubicBezTo>
                  <a:pt x="1783" y="2024"/>
                  <a:pt x="2021" y="1161"/>
                  <a:pt x="2152" y="97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1" name="Oval 25"/>
          <p:cNvSpPr>
            <a:spLocks noChangeArrowheads="1"/>
          </p:cNvSpPr>
          <p:nvPr/>
        </p:nvSpPr>
        <p:spPr bwMode="auto">
          <a:xfrm>
            <a:off x="6840538" y="1751013"/>
            <a:ext cx="74612" cy="95250"/>
          </a:xfrm>
          <a:prstGeom prst="ellipse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112" name="Oval 26"/>
          <p:cNvSpPr>
            <a:spLocks noChangeArrowheads="1"/>
          </p:cNvSpPr>
          <p:nvPr/>
        </p:nvSpPr>
        <p:spPr bwMode="auto">
          <a:xfrm>
            <a:off x="7872413" y="1751013"/>
            <a:ext cx="74612" cy="95250"/>
          </a:xfrm>
          <a:prstGeom prst="ellipse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113" name="Line 27"/>
          <p:cNvSpPr>
            <a:spLocks noChangeShapeType="1"/>
          </p:cNvSpPr>
          <p:nvPr/>
        </p:nvSpPr>
        <p:spPr bwMode="auto">
          <a:xfrm>
            <a:off x="5924550" y="1028700"/>
            <a:ext cx="7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4" name="Line 28"/>
          <p:cNvSpPr>
            <a:spLocks noChangeShapeType="1"/>
          </p:cNvSpPr>
          <p:nvPr/>
        </p:nvSpPr>
        <p:spPr bwMode="auto">
          <a:xfrm>
            <a:off x="5924550" y="2552700"/>
            <a:ext cx="76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5" name="Text Box 29"/>
          <p:cNvSpPr txBox="1">
            <a:spLocks noChangeArrowheads="1"/>
          </p:cNvSpPr>
          <p:nvPr/>
        </p:nvSpPr>
        <p:spPr bwMode="auto">
          <a:xfrm>
            <a:off x="5313363" y="2224088"/>
            <a:ext cx="5905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sz="2200" b="1" i="1">
                <a:solidFill>
                  <a:srgbClr val="6600FF"/>
                </a:solidFill>
                <a:latin typeface="Times New Roman" panose="02020603050405020304" pitchFamily="18" charset="0"/>
              </a:rPr>
              <a:t>–I</a:t>
            </a:r>
            <a:r>
              <a:rPr lang="en-US" altLang="zh-CN" sz="2200" b="1" baseline="-25000">
                <a:solidFill>
                  <a:srgbClr val="6600FF"/>
                </a:solidFill>
                <a:latin typeface="Times New Roman" panose="02020603050405020304" pitchFamily="18" charset="0"/>
              </a:rPr>
              <a:t>m</a:t>
            </a:r>
            <a:endParaRPr lang="en-US" altLang="zh-CN" sz="2200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5992812" y="243394"/>
            <a:ext cx="2697162" cy="863600"/>
            <a:chOff x="3646" y="1979"/>
            <a:chExt cx="1699" cy="544"/>
          </a:xfrm>
        </p:grpSpPr>
        <p:graphicFrame>
          <p:nvGraphicFramePr>
            <p:cNvPr id="4100" name="Object 7"/>
            <p:cNvGraphicFramePr>
              <a:graphicFrameLocks noChangeAspect="1"/>
            </p:cNvGraphicFramePr>
            <p:nvPr/>
          </p:nvGraphicFramePr>
          <p:xfrm>
            <a:off x="3878" y="2240"/>
            <a:ext cx="1467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93" name="Equation" r:id="rId3" imgW="1180800" imgH="228600" progId="Equation.DSMT4">
                    <p:embed/>
                  </p:oleObj>
                </mc:Choice>
                <mc:Fallback>
                  <p:oleObj name="Equation" r:id="rId3" imgW="1180800" imgH="228600" progId="Equation.DSMT4">
                    <p:embed/>
                    <p:pic>
                      <p:nvPicPr>
                        <p:cNvPr id="410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2240"/>
                          <a:ext cx="1467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7" name="Text Box 33"/>
            <p:cNvSpPr txBox="1">
              <a:spLocks noChangeArrowheads="1"/>
            </p:cNvSpPr>
            <p:nvPr/>
          </p:nvSpPr>
          <p:spPr bwMode="auto">
            <a:xfrm>
              <a:off x="3646" y="1979"/>
              <a:ext cx="8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solidFill>
                    <a:srgbClr val="6600FF"/>
                  </a:solidFill>
                </a:rPr>
                <a:t>正弦电流</a:t>
              </a:r>
              <a:endParaRPr lang="en-US" altLang="zh-CN" b="1">
                <a:solidFill>
                  <a:srgbClr val="6600FF"/>
                </a:solidFill>
              </a:endParaRPr>
            </a:p>
          </p:txBody>
        </p:sp>
      </p:grpSp>
      <p:sp>
        <p:nvSpPr>
          <p:cNvPr id="4117" name="Rectangle 35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2296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118" name="Rectangle 36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772400" y="647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119" name="Rectangle 37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7315200" y="63817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231" name="Text Box 39"/>
          <p:cNvSpPr txBox="1">
            <a:spLocks noChangeArrowheads="1"/>
          </p:cNvSpPr>
          <p:nvPr/>
        </p:nvSpPr>
        <p:spPr bwMode="auto">
          <a:xfrm>
            <a:off x="323850" y="2205038"/>
            <a:ext cx="510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6600FF"/>
                </a:solidFill>
              </a:rPr>
              <a:t>最大值</a:t>
            </a:r>
            <a:r>
              <a:rPr lang="zh-CN" altLang="en-US" b="1">
                <a:solidFill>
                  <a:srgbClr val="000000"/>
                </a:solidFill>
              </a:rPr>
              <a:t> 交流电的幅值。</a:t>
            </a:r>
          </a:p>
          <a:p>
            <a:pPr algn="l" eaLnBrk="1" hangingPunct="1"/>
            <a:r>
              <a:rPr lang="zh-CN" altLang="en-US" sz="2000" b="1">
                <a:solidFill>
                  <a:srgbClr val="008000"/>
                </a:solidFill>
              </a:rPr>
              <a:t>大写字母加下标表示，如</a:t>
            </a:r>
            <a:r>
              <a:rPr lang="zh-CN" altLang="en-US" sz="2000" b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>
                <a:solidFill>
                  <a:srgbClr val="008000"/>
                </a:solidFill>
              </a:rPr>
              <a:t>、</a:t>
            </a:r>
            <a:r>
              <a:rPr lang="en-US" altLang="zh-CN" sz="2000" b="1" i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>
                <a:solidFill>
                  <a:srgbClr val="008000"/>
                </a:solidFill>
              </a:rPr>
              <a:t>。</a:t>
            </a:r>
            <a:r>
              <a:rPr lang="en-US" altLang="zh-CN" b="1">
                <a:solidFill>
                  <a:schemeClr val="tx2"/>
                </a:solidFill>
              </a:rPr>
              <a:t> 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8232" name="Text Box 40"/>
          <p:cNvSpPr txBox="1">
            <a:spLocks noChangeArrowheads="1"/>
          </p:cNvSpPr>
          <p:nvPr/>
        </p:nvSpPr>
        <p:spPr bwMode="auto">
          <a:xfrm>
            <a:off x="323850" y="3213100"/>
            <a:ext cx="4914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6600FF"/>
                </a:solidFill>
              </a:rPr>
              <a:t>有效值</a:t>
            </a:r>
            <a:r>
              <a:rPr lang="en-US" altLang="zh-CN" b="1" dirty="0"/>
              <a:t> </a:t>
            </a:r>
            <a:r>
              <a:rPr lang="zh-CN" altLang="en-US" b="1" dirty="0"/>
              <a:t>与交流电</a:t>
            </a:r>
            <a:r>
              <a:rPr lang="zh-CN" altLang="en-US" b="1" dirty="0">
                <a:solidFill>
                  <a:srgbClr val="C00000"/>
                </a:solidFill>
              </a:rPr>
              <a:t>等效</a:t>
            </a:r>
            <a:r>
              <a:rPr lang="zh-CN" altLang="en-US" b="1" dirty="0"/>
              <a:t>的直流值</a:t>
            </a:r>
          </a:p>
          <a:p>
            <a:pPr algn="l" eaLnBrk="1" hangingPunct="1"/>
            <a:r>
              <a:rPr lang="zh-CN" altLang="en-US" sz="2000" b="1" dirty="0">
                <a:solidFill>
                  <a:srgbClr val="008000"/>
                </a:solidFill>
              </a:rPr>
              <a:t>大写字母表示，如</a:t>
            </a:r>
            <a:r>
              <a:rPr lang="zh-CN" altLang="en-US" sz="20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8000"/>
                </a:solidFill>
              </a:rPr>
              <a:t>、</a:t>
            </a:r>
            <a:r>
              <a:rPr lang="en-US" altLang="zh-CN" sz="2000" b="1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="1" dirty="0">
                <a:solidFill>
                  <a:srgbClr val="008000"/>
                </a:solidFill>
              </a:rPr>
              <a:t>。</a:t>
            </a:r>
            <a:endParaRPr lang="zh-CN" altLang="en-US" sz="2000" b="1" dirty="0">
              <a:solidFill>
                <a:srgbClr val="008000"/>
              </a:solidFill>
            </a:endParaRPr>
          </a:p>
        </p:txBody>
      </p: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2664032" y="4447755"/>
            <a:ext cx="4722813" cy="1512887"/>
            <a:chOff x="113" y="2614"/>
            <a:chExt cx="2975" cy="953"/>
          </a:xfrm>
        </p:grpSpPr>
        <p:sp>
          <p:nvSpPr>
            <p:cNvPr id="4125" name="Rectangle 42"/>
            <p:cNvSpPr>
              <a:spLocks noChangeArrowheads="1"/>
            </p:cNvSpPr>
            <p:nvPr/>
          </p:nvSpPr>
          <p:spPr bwMode="auto">
            <a:xfrm>
              <a:off x="113" y="2614"/>
              <a:ext cx="2948" cy="953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839" y="3113"/>
            <a:ext cx="1289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94" name="Equation" r:id="rId5" imgW="2234880" imgH="685800" progId="Equation.3">
                    <p:embed/>
                  </p:oleObj>
                </mc:Choice>
                <mc:Fallback>
                  <p:oleObj name="Equation" r:id="rId5" imgW="2234880" imgH="685800" progId="Equation.3">
                    <p:embed/>
                    <p:pic>
                      <p:nvPicPr>
                        <p:cNvPr id="409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3113"/>
                          <a:ext cx="1289" cy="3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6" name="Rectangle 41"/>
            <p:cNvSpPr>
              <a:spLocks noChangeArrowheads="1"/>
            </p:cNvSpPr>
            <p:nvPr/>
          </p:nvSpPr>
          <p:spPr bwMode="auto">
            <a:xfrm>
              <a:off x="158" y="2614"/>
              <a:ext cx="293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med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000" b="1"/>
                <a:t>等效：在一个周期内通过同一个电阻时消耗的电能相等。</a:t>
              </a:r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5953125" y="3085950"/>
            <a:ext cx="2089150" cy="719137"/>
            <a:chOff x="3818" y="3113"/>
            <a:chExt cx="1316" cy="453"/>
          </a:xfrm>
        </p:grpSpPr>
        <p:graphicFrame>
          <p:nvGraphicFramePr>
            <p:cNvPr id="4098" name="Object 10"/>
            <p:cNvGraphicFramePr>
              <a:graphicFrameLocks noChangeAspect="1"/>
            </p:cNvGraphicFramePr>
            <p:nvPr/>
          </p:nvGraphicFramePr>
          <p:xfrm>
            <a:off x="4558" y="3113"/>
            <a:ext cx="576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95" r:id="rId7" imgW="1071767" imgH="842171" progId="Equation.3">
                    <p:embed/>
                  </p:oleObj>
                </mc:Choice>
                <mc:Fallback>
                  <p:oleObj r:id="rId7" imgW="1071767" imgH="842171" progId="Equation.3">
                    <p:embed/>
                    <p:pic>
                      <p:nvPicPr>
                        <p:cNvPr id="4098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" y="3113"/>
                          <a:ext cx="576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4" name="Text Box 44"/>
            <p:cNvSpPr txBox="1">
              <a:spLocks noChangeArrowheads="1"/>
            </p:cNvSpPr>
            <p:nvPr/>
          </p:nvSpPr>
          <p:spPr bwMode="auto">
            <a:xfrm>
              <a:off x="3818" y="3203"/>
              <a:ext cx="6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solidFill>
                    <a:srgbClr val="6600FF"/>
                  </a:solidFill>
                </a:rPr>
                <a:t>有效值</a:t>
              </a:r>
              <a:endParaRPr lang="en-US" altLang="zh-CN" b="1">
                <a:solidFill>
                  <a:srgbClr val="66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9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  <p:bldP spid="8231" grpId="0" autoUpdateAnimBg="0"/>
      <p:bldP spid="8232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40" name="Group 4"/>
          <p:cNvGrpSpPr>
            <a:grpSpLocks/>
          </p:cNvGrpSpPr>
          <p:nvPr/>
        </p:nvGrpSpPr>
        <p:grpSpPr bwMode="auto">
          <a:xfrm>
            <a:off x="222250" y="762000"/>
            <a:ext cx="5605463" cy="581025"/>
            <a:chOff x="140" y="576"/>
            <a:chExt cx="3531" cy="366"/>
          </a:xfrm>
        </p:grpSpPr>
        <p:sp>
          <p:nvSpPr>
            <p:cNvPr id="193541" name="Rectangle 5"/>
            <p:cNvSpPr>
              <a:spLocks noChangeArrowheads="1"/>
            </p:cNvSpPr>
            <p:nvPr/>
          </p:nvSpPr>
          <p:spPr bwMode="auto">
            <a:xfrm>
              <a:off x="140" y="584"/>
              <a:ext cx="32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解：</a:t>
              </a:r>
              <a:r>
                <a:rPr lang="en-US" altLang="zh-CN" sz="2800">
                  <a:solidFill>
                    <a:schemeClr val="tx1"/>
                  </a:solidFill>
                  <a:ea typeface="宋体" panose="02010600030101010101" pitchFamily="2" charset="-122"/>
                </a:rPr>
                <a:t>(1)</a:t>
              </a: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断开</a:t>
              </a:r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Z</a:t>
              </a:r>
              <a:r>
                <a:rPr lang="en-US" altLang="zh-CN" sz="2800" baseline="-25000">
                  <a:solidFill>
                    <a:schemeClr val="tx1"/>
                  </a:solidFill>
                  <a:ea typeface="宋体" panose="02010600030101010101" pitchFamily="2" charset="-122"/>
                </a:rPr>
                <a:t>3</a:t>
              </a: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支路，求开路电压</a:t>
              </a:r>
            </a:p>
          </p:txBody>
        </p:sp>
        <p:graphicFrame>
          <p:nvGraphicFramePr>
            <p:cNvPr id="193542" name="Object 6"/>
            <p:cNvGraphicFramePr>
              <a:graphicFrameLocks noChangeAspect="1"/>
            </p:cNvGraphicFramePr>
            <p:nvPr/>
          </p:nvGraphicFramePr>
          <p:xfrm>
            <a:off x="3360" y="576"/>
            <a:ext cx="311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72" name="公式" r:id="rId3" imgW="203040" imgH="241200" progId="Equation.3">
                    <p:embed/>
                  </p:oleObj>
                </mc:Choice>
                <mc:Fallback>
                  <p:oleObj name="公式" r:id="rId3" imgW="203040" imgH="241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576"/>
                          <a:ext cx="311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3543" name="Object 7"/>
          <p:cNvGraphicFramePr>
            <a:graphicFrameLocks noChangeAspect="1"/>
          </p:cNvGraphicFramePr>
          <p:nvPr/>
        </p:nvGraphicFramePr>
        <p:xfrm>
          <a:off x="868363" y="3533775"/>
          <a:ext cx="3141662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73" name="Equation" r:id="rId5" imgW="1282680" imgH="609480" progId="Equation.3">
                  <p:embed/>
                </p:oleObj>
              </mc:Choice>
              <mc:Fallback>
                <p:oleObj name="Equation" r:id="rId5" imgW="1282680" imgH="609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3533775"/>
                        <a:ext cx="3141662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3544" name="Group 8"/>
          <p:cNvGrpSpPr>
            <a:grpSpLocks/>
          </p:cNvGrpSpPr>
          <p:nvPr/>
        </p:nvGrpSpPr>
        <p:grpSpPr bwMode="auto">
          <a:xfrm>
            <a:off x="5334000" y="2667000"/>
            <a:ext cx="3238500" cy="1812925"/>
            <a:chOff x="3360" y="1776"/>
            <a:chExt cx="2040" cy="1142"/>
          </a:xfrm>
        </p:grpSpPr>
        <p:sp>
          <p:nvSpPr>
            <p:cNvPr id="193545" name="Line 9"/>
            <p:cNvSpPr>
              <a:spLocks noChangeShapeType="1"/>
            </p:cNvSpPr>
            <p:nvPr/>
          </p:nvSpPr>
          <p:spPr bwMode="auto">
            <a:xfrm flipH="1">
              <a:off x="4393" y="2610"/>
              <a:ext cx="0" cy="3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46" name="Line 10"/>
            <p:cNvSpPr>
              <a:spLocks noChangeShapeType="1"/>
            </p:cNvSpPr>
            <p:nvPr/>
          </p:nvSpPr>
          <p:spPr bwMode="auto">
            <a:xfrm>
              <a:off x="4393" y="2138"/>
              <a:ext cx="0" cy="26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3547" name="Object 11"/>
            <p:cNvGraphicFramePr>
              <a:graphicFrameLocks noChangeAspect="1"/>
            </p:cNvGraphicFramePr>
            <p:nvPr/>
          </p:nvGraphicFramePr>
          <p:xfrm>
            <a:off x="3959" y="2186"/>
            <a:ext cx="24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74" name="公式" r:id="rId7" imgW="203040" imgH="215640" progId="Equation.3">
                    <p:embed/>
                  </p:oleObj>
                </mc:Choice>
                <mc:Fallback>
                  <p:oleObj name="公式" r:id="rId7" imgW="203040" imgH="21564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9" y="2186"/>
                          <a:ext cx="24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548" name="Text Box 12"/>
            <p:cNvSpPr txBox="1">
              <a:spLocks noChangeArrowheads="1"/>
            </p:cNvSpPr>
            <p:nvPr/>
          </p:nvSpPr>
          <p:spPr bwMode="auto">
            <a:xfrm>
              <a:off x="3504" y="2160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graphicFrame>
          <p:nvGraphicFramePr>
            <p:cNvPr id="193549" name="Object 13"/>
            <p:cNvGraphicFramePr>
              <a:graphicFrameLocks noChangeAspect="1"/>
            </p:cNvGraphicFramePr>
            <p:nvPr/>
          </p:nvGraphicFramePr>
          <p:xfrm>
            <a:off x="3360" y="2410"/>
            <a:ext cx="24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75" name="公式" r:id="rId9" imgW="203040" imgH="228600" progId="Equation.3">
                    <p:embed/>
                  </p:oleObj>
                </mc:Choice>
                <mc:Fallback>
                  <p:oleObj name="公式" r:id="rId9" imgW="203040" imgH="2286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410"/>
                          <a:ext cx="24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550" name="Text Box 14"/>
            <p:cNvSpPr txBox="1">
              <a:spLocks noChangeArrowheads="1"/>
            </p:cNvSpPr>
            <p:nvPr/>
          </p:nvSpPr>
          <p:spPr bwMode="auto">
            <a:xfrm>
              <a:off x="3527" y="2522"/>
              <a:ext cx="1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93551" name="Line 15"/>
            <p:cNvSpPr>
              <a:spLocks noChangeShapeType="1"/>
            </p:cNvSpPr>
            <p:nvPr/>
          </p:nvSpPr>
          <p:spPr bwMode="auto">
            <a:xfrm>
              <a:off x="3863" y="2042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2" name="Line 16"/>
            <p:cNvSpPr>
              <a:spLocks noChangeShapeType="1"/>
            </p:cNvSpPr>
            <p:nvPr/>
          </p:nvSpPr>
          <p:spPr bwMode="auto">
            <a:xfrm>
              <a:off x="3719" y="2138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3" name="Line 17"/>
            <p:cNvSpPr>
              <a:spLocks noChangeShapeType="1"/>
            </p:cNvSpPr>
            <p:nvPr/>
          </p:nvSpPr>
          <p:spPr bwMode="auto">
            <a:xfrm>
              <a:off x="3719" y="2906"/>
              <a:ext cx="13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3554" name="Object 18"/>
            <p:cNvGraphicFramePr>
              <a:graphicFrameLocks noChangeAspect="1"/>
            </p:cNvGraphicFramePr>
            <p:nvPr/>
          </p:nvGraphicFramePr>
          <p:xfrm>
            <a:off x="4583" y="2186"/>
            <a:ext cx="24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76" name="公式" r:id="rId11" imgW="203040" imgH="215640" progId="Equation.3">
                    <p:embed/>
                  </p:oleObj>
                </mc:Choice>
                <mc:Fallback>
                  <p:oleObj name="公式" r:id="rId11" imgW="203040" imgH="21564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3" y="2186"/>
                          <a:ext cx="24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555" name="Object 19"/>
            <p:cNvGraphicFramePr>
              <a:graphicFrameLocks noChangeAspect="1"/>
            </p:cNvGraphicFramePr>
            <p:nvPr/>
          </p:nvGraphicFramePr>
          <p:xfrm>
            <a:off x="3982" y="1776"/>
            <a:ext cx="149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77" name="公式" r:id="rId13" imgW="126720" imgH="190440" progId="Equation.3">
                    <p:embed/>
                  </p:oleObj>
                </mc:Choice>
                <mc:Fallback>
                  <p:oleObj name="公式" r:id="rId13" imgW="126720" imgH="19044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2" y="1776"/>
                          <a:ext cx="149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556" name="Line 20"/>
            <p:cNvSpPr>
              <a:spLocks noChangeShapeType="1"/>
            </p:cNvSpPr>
            <p:nvPr/>
          </p:nvSpPr>
          <p:spPr bwMode="auto">
            <a:xfrm flipH="1">
              <a:off x="5057" y="2138"/>
              <a:ext cx="2" cy="7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7" name="Oval 21"/>
            <p:cNvSpPr>
              <a:spLocks noChangeArrowheads="1"/>
            </p:cNvSpPr>
            <p:nvPr/>
          </p:nvSpPr>
          <p:spPr bwMode="auto">
            <a:xfrm>
              <a:off x="4942" y="2426"/>
              <a:ext cx="218" cy="21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8" name="Oval 22"/>
            <p:cNvSpPr>
              <a:spLocks noChangeArrowheads="1"/>
            </p:cNvSpPr>
            <p:nvPr/>
          </p:nvSpPr>
          <p:spPr bwMode="auto">
            <a:xfrm>
              <a:off x="3612" y="2426"/>
              <a:ext cx="218" cy="21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59" name="Rectangle 23"/>
            <p:cNvSpPr>
              <a:spLocks noChangeArrowheads="1"/>
            </p:cNvSpPr>
            <p:nvPr/>
          </p:nvSpPr>
          <p:spPr bwMode="auto">
            <a:xfrm>
              <a:off x="3959" y="2092"/>
              <a:ext cx="192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0" name="Line 24"/>
            <p:cNvSpPr>
              <a:spLocks noChangeShapeType="1"/>
            </p:cNvSpPr>
            <p:nvPr/>
          </p:nvSpPr>
          <p:spPr bwMode="auto">
            <a:xfrm>
              <a:off x="4151" y="2138"/>
              <a:ext cx="4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1" name="Rectangle 25"/>
            <p:cNvSpPr>
              <a:spLocks noChangeArrowheads="1"/>
            </p:cNvSpPr>
            <p:nvPr/>
          </p:nvSpPr>
          <p:spPr bwMode="auto">
            <a:xfrm>
              <a:off x="4631" y="2090"/>
              <a:ext cx="192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2" name="Line 26"/>
            <p:cNvSpPr>
              <a:spLocks noChangeShapeType="1"/>
            </p:cNvSpPr>
            <p:nvPr/>
          </p:nvSpPr>
          <p:spPr bwMode="auto">
            <a:xfrm>
              <a:off x="4823" y="2138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3" name="Line 27"/>
            <p:cNvSpPr>
              <a:spLocks noChangeShapeType="1"/>
            </p:cNvSpPr>
            <p:nvPr/>
          </p:nvSpPr>
          <p:spPr bwMode="auto">
            <a:xfrm>
              <a:off x="3719" y="2138"/>
              <a:ext cx="0" cy="7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4" name="Text Box 28"/>
            <p:cNvSpPr txBox="1">
              <a:spLocks noChangeArrowheads="1"/>
            </p:cNvSpPr>
            <p:nvPr/>
          </p:nvSpPr>
          <p:spPr bwMode="auto">
            <a:xfrm>
              <a:off x="5088" y="2208"/>
              <a:ext cx="1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graphicFrame>
          <p:nvGraphicFramePr>
            <p:cNvPr id="193565" name="Object 29"/>
            <p:cNvGraphicFramePr>
              <a:graphicFrameLocks noChangeAspect="1"/>
            </p:cNvGraphicFramePr>
            <p:nvPr/>
          </p:nvGraphicFramePr>
          <p:xfrm>
            <a:off x="5159" y="2426"/>
            <a:ext cx="24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78" name="公式" r:id="rId15" imgW="203040" imgH="228600" progId="Equation.3">
                    <p:embed/>
                  </p:oleObj>
                </mc:Choice>
                <mc:Fallback>
                  <p:oleObj name="公式" r:id="rId15" imgW="203040" imgH="2286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9" y="2426"/>
                          <a:ext cx="24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566" name="Text Box 30"/>
            <p:cNvSpPr txBox="1">
              <a:spLocks noChangeArrowheads="1"/>
            </p:cNvSpPr>
            <p:nvPr/>
          </p:nvSpPr>
          <p:spPr bwMode="auto">
            <a:xfrm>
              <a:off x="5086" y="2522"/>
              <a:ext cx="1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93567" name="Oval 31"/>
            <p:cNvSpPr>
              <a:spLocks noChangeArrowheads="1"/>
            </p:cNvSpPr>
            <p:nvPr/>
          </p:nvSpPr>
          <p:spPr bwMode="auto">
            <a:xfrm>
              <a:off x="4368" y="2378"/>
              <a:ext cx="52" cy="5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8" name="Oval 32"/>
            <p:cNvSpPr>
              <a:spLocks noChangeArrowheads="1"/>
            </p:cNvSpPr>
            <p:nvPr/>
          </p:nvSpPr>
          <p:spPr bwMode="auto">
            <a:xfrm>
              <a:off x="4368" y="2570"/>
              <a:ext cx="52" cy="5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69" name="Text Box 33"/>
            <p:cNvSpPr txBox="1">
              <a:spLocks noChangeArrowheads="1"/>
            </p:cNvSpPr>
            <p:nvPr/>
          </p:nvSpPr>
          <p:spPr bwMode="auto">
            <a:xfrm>
              <a:off x="4416" y="2186"/>
              <a:ext cx="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graphicFrame>
          <p:nvGraphicFramePr>
            <p:cNvPr id="193570" name="Object 34"/>
            <p:cNvGraphicFramePr>
              <a:graphicFrameLocks noChangeAspect="1"/>
            </p:cNvGraphicFramePr>
            <p:nvPr/>
          </p:nvGraphicFramePr>
          <p:xfrm>
            <a:off x="4368" y="2356"/>
            <a:ext cx="241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79" name="公式" r:id="rId17" imgW="203040" imgH="241200" progId="Equation.3">
                    <p:embed/>
                  </p:oleObj>
                </mc:Choice>
                <mc:Fallback>
                  <p:oleObj name="公式" r:id="rId17" imgW="203040" imgH="2412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356"/>
                          <a:ext cx="241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571" name="Text Box 35"/>
            <p:cNvSpPr txBox="1">
              <a:spLocks noChangeArrowheads="1"/>
            </p:cNvSpPr>
            <p:nvPr/>
          </p:nvSpPr>
          <p:spPr bwMode="auto">
            <a:xfrm>
              <a:off x="4368" y="2426"/>
              <a:ext cx="1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rPr>
                <a:t>-</a:t>
              </a:r>
            </a:p>
          </p:txBody>
        </p:sp>
      </p:grpSp>
      <p:grpSp>
        <p:nvGrpSpPr>
          <p:cNvPr id="193572" name="Group 36"/>
          <p:cNvGrpSpPr>
            <a:grpSpLocks/>
          </p:cNvGrpSpPr>
          <p:nvPr/>
        </p:nvGrpSpPr>
        <p:grpSpPr bwMode="auto">
          <a:xfrm>
            <a:off x="5943600" y="4724400"/>
            <a:ext cx="2133600" cy="1314450"/>
            <a:chOff x="3815" y="3242"/>
            <a:chExt cx="1344" cy="828"/>
          </a:xfrm>
        </p:grpSpPr>
        <p:sp>
          <p:nvSpPr>
            <p:cNvPr id="193573" name="Line 37"/>
            <p:cNvSpPr>
              <a:spLocks noChangeShapeType="1"/>
            </p:cNvSpPr>
            <p:nvPr/>
          </p:nvSpPr>
          <p:spPr bwMode="auto">
            <a:xfrm flipH="1">
              <a:off x="4489" y="3762"/>
              <a:ext cx="0" cy="3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4" name="Line 38"/>
            <p:cNvSpPr>
              <a:spLocks noChangeShapeType="1"/>
            </p:cNvSpPr>
            <p:nvPr/>
          </p:nvSpPr>
          <p:spPr bwMode="auto">
            <a:xfrm>
              <a:off x="4489" y="3290"/>
              <a:ext cx="0" cy="26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3575" name="Object 39"/>
            <p:cNvGraphicFramePr>
              <a:graphicFrameLocks noChangeAspect="1"/>
            </p:cNvGraphicFramePr>
            <p:nvPr/>
          </p:nvGraphicFramePr>
          <p:xfrm>
            <a:off x="4055" y="3338"/>
            <a:ext cx="24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80" name="公式" r:id="rId19" imgW="203040" imgH="215640" progId="Equation.3">
                    <p:embed/>
                  </p:oleObj>
                </mc:Choice>
                <mc:Fallback>
                  <p:oleObj name="公式" r:id="rId19" imgW="203040" imgH="21564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5" y="3338"/>
                          <a:ext cx="24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576" name="Line 40"/>
            <p:cNvSpPr>
              <a:spLocks noChangeShapeType="1"/>
            </p:cNvSpPr>
            <p:nvPr/>
          </p:nvSpPr>
          <p:spPr bwMode="auto">
            <a:xfrm>
              <a:off x="3815" y="3290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77" name="Line 41"/>
            <p:cNvSpPr>
              <a:spLocks noChangeShapeType="1"/>
            </p:cNvSpPr>
            <p:nvPr/>
          </p:nvSpPr>
          <p:spPr bwMode="auto">
            <a:xfrm>
              <a:off x="3815" y="4058"/>
              <a:ext cx="13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3578" name="Object 42"/>
            <p:cNvGraphicFramePr>
              <a:graphicFrameLocks noChangeAspect="1"/>
            </p:cNvGraphicFramePr>
            <p:nvPr/>
          </p:nvGraphicFramePr>
          <p:xfrm>
            <a:off x="4679" y="3338"/>
            <a:ext cx="24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81" name="公式" r:id="rId21" imgW="203040" imgH="215640" progId="Equation.3">
                    <p:embed/>
                  </p:oleObj>
                </mc:Choice>
                <mc:Fallback>
                  <p:oleObj name="公式" r:id="rId21" imgW="203040" imgH="21564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9" y="3338"/>
                          <a:ext cx="24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579" name="Rectangle 43"/>
            <p:cNvSpPr>
              <a:spLocks noChangeArrowheads="1"/>
            </p:cNvSpPr>
            <p:nvPr/>
          </p:nvSpPr>
          <p:spPr bwMode="auto">
            <a:xfrm>
              <a:off x="4055" y="3244"/>
              <a:ext cx="192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0" name="Line 44"/>
            <p:cNvSpPr>
              <a:spLocks noChangeShapeType="1"/>
            </p:cNvSpPr>
            <p:nvPr/>
          </p:nvSpPr>
          <p:spPr bwMode="auto">
            <a:xfrm>
              <a:off x="4247" y="3290"/>
              <a:ext cx="4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1" name="Rectangle 45"/>
            <p:cNvSpPr>
              <a:spLocks noChangeArrowheads="1"/>
            </p:cNvSpPr>
            <p:nvPr/>
          </p:nvSpPr>
          <p:spPr bwMode="auto">
            <a:xfrm>
              <a:off x="4727" y="3242"/>
              <a:ext cx="192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2" name="Line 46"/>
            <p:cNvSpPr>
              <a:spLocks noChangeShapeType="1"/>
            </p:cNvSpPr>
            <p:nvPr/>
          </p:nvSpPr>
          <p:spPr bwMode="auto">
            <a:xfrm>
              <a:off x="4919" y="3290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3" name="Line 47"/>
            <p:cNvSpPr>
              <a:spLocks noChangeShapeType="1"/>
            </p:cNvSpPr>
            <p:nvPr/>
          </p:nvSpPr>
          <p:spPr bwMode="auto">
            <a:xfrm>
              <a:off x="3815" y="3290"/>
              <a:ext cx="0" cy="7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4" name="Oval 48"/>
            <p:cNvSpPr>
              <a:spLocks noChangeArrowheads="1"/>
            </p:cNvSpPr>
            <p:nvPr/>
          </p:nvSpPr>
          <p:spPr bwMode="auto">
            <a:xfrm>
              <a:off x="4464" y="3530"/>
              <a:ext cx="52" cy="5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5" name="Oval 49"/>
            <p:cNvSpPr>
              <a:spLocks noChangeArrowheads="1"/>
            </p:cNvSpPr>
            <p:nvPr/>
          </p:nvSpPr>
          <p:spPr bwMode="auto">
            <a:xfrm>
              <a:off x="4464" y="3722"/>
              <a:ext cx="52" cy="5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6" name="Line 50"/>
            <p:cNvSpPr>
              <a:spLocks noChangeShapeType="1"/>
            </p:cNvSpPr>
            <p:nvPr/>
          </p:nvSpPr>
          <p:spPr bwMode="auto">
            <a:xfrm>
              <a:off x="5159" y="3287"/>
              <a:ext cx="0" cy="7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587" name="AutoShape 51"/>
            <p:cNvSpPr>
              <a:spLocks noChangeArrowheads="1"/>
            </p:cNvSpPr>
            <p:nvPr/>
          </p:nvSpPr>
          <p:spPr bwMode="auto">
            <a:xfrm>
              <a:off x="4512" y="3577"/>
              <a:ext cx="240" cy="192"/>
            </a:xfrm>
            <a:prstGeom prst="leftArrow">
              <a:avLst>
                <a:gd name="adj1" fmla="val 50000"/>
                <a:gd name="adj2" fmla="val 31250"/>
              </a:avLst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3588" name="Object 52"/>
            <p:cNvGraphicFramePr>
              <a:graphicFrameLocks noChangeAspect="1"/>
            </p:cNvGraphicFramePr>
            <p:nvPr/>
          </p:nvGraphicFramePr>
          <p:xfrm>
            <a:off x="4224" y="3552"/>
            <a:ext cx="24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82" name="公式" r:id="rId23" imgW="203040" imgH="228600" progId="Equation.3">
                    <p:embed/>
                  </p:oleObj>
                </mc:Choice>
                <mc:Fallback>
                  <p:oleObj name="公式" r:id="rId23" imgW="203040" imgH="22860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3552"/>
                          <a:ext cx="242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3589" name="Group 53"/>
          <p:cNvGrpSpPr>
            <a:grpSpLocks/>
          </p:cNvGrpSpPr>
          <p:nvPr/>
        </p:nvGrpSpPr>
        <p:grpSpPr bwMode="auto">
          <a:xfrm>
            <a:off x="533400" y="2971800"/>
            <a:ext cx="3087688" cy="554038"/>
            <a:chOff x="238" y="2112"/>
            <a:chExt cx="1945" cy="349"/>
          </a:xfrm>
        </p:grpSpPr>
        <p:sp>
          <p:nvSpPr>
            <p:cNvPr id="193590" name="Rectangle 54"/>
            <p:cNvSpPr>
              <a:spLocks noChangeArrowheads="1"/>
            </p:cNvSpPr>
            <p:nvPr/>
          </p:nvSpPr>
          <p:spPr bwMode="auto">
            <a:xfrm>
              <a:off x="238" y="2112"/>
              <a:ext cx="17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800">
                  <a:solidFill>
                    <a:schemeClr val="tx1"/>
                  </a:solidFill>
                  <a:ea typeface="宋体" panose="02010600030101010101" pitchFamily="2" charset="-122"/>
                </a:rPr>
                <a:t>(2)</a:t>
              </a: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求等效内阻抗</a:t>
              </a:r>
            </a:p>
          </p:txBody>
        </p:sp>
        <p:graphicFrame>
          <p:nvGraphicFramePr>
            <p:cNvPr id="193591" name="Object 55"/>
            <p:cNvGraphicFramePr>
              <a:graphicFrameLocks noChangeAspect="1"/>
            </p:cNvGraphicFramePr>
            <p:nvPr/>
          </p:nvGraphicFramePr>
          <p:xfrm>
            <a:off x="1872" y="2112"/>
            <a:ext cx="311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83" name="公式" r:id="rId25" imgW="203040" imgH="228600" progId="Equation.3">
                    <p:embed/>
                  </p:oleObj>
                </mc:Choice>
                <mc:Fallback>
                  <p:oleObj name="公式" r:id="rId25" imgW="203040" imgH="2286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112"/>
                          <a:ext cx="311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3592" name="Group 56"/>
          <p:cNvGrpSpPr>
            <a:grpSpLocks/>
          </p:cNvGrpSpPr>
          <p:nvPr/>
        </p:nvGrpSpPr>
        <p:grpSpPr bwMode="auto">
          <a:xfrm>
            <a:off x="5410200" y="762000"/>
            <a:ext cx="3278188" cy="1847850"/>
            <a:chOff x="3456" y="2112"/>
            <a:chExt cx="2065" cy="1164"/>
          </a:xfrm>
        </p:grpSpPr>
        <p:grpSp>
          <p:nvGrpSpPr>
            <p:cNvPr id="193593" name="Group 57"/>
            <p:cNvGrpSpPr>
              <a:grpSpLocks/>
            </p:cNvGrpSpPr>
            <p:nvPr/>
          </p:nvGrpSpPr>
          <p:grpSpPr bwMode="auto">
            <a:xfrm>
              <a:off x="4439" y="2496"/>
              <a:ext cx="98" cy="780"/>
              <a:chOff x="1486" y="1380"/>
              <a:chExt cx="98" cy="793"/>
            </a:xfrm>
          </p:grpSpPr>
          <p:sp>
            <p:nvSpPr>
              <p:cNvPr id="193594" name="Line 58"/>
              <p:cNvSpPr>
                <a:spLocks noChangeShapeType="1"/>
              </p:cNvSpPr>
              <p:nvPr/>
            </p:nvSpPr>
            <p:spPr bwMode="auto">
              <a:xfrm flipH="1">
                <a:off x="1536" y="1860"/>
                <a:ext cx="0" cy="3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3595" name="Rectangle 59"/>
              <p:cNvSpPr>
                <a:spLocks noChangeArrowheads="1"/>
              </p:cNvSpPr>
              <p:nvPr/>
            </p:nvSpPr>
            <p:spPr bwMode="auto">
              <a:xfrm>
                <a:off x="1486" y="1649"/>
                <a:ext cx="98" cy="2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3596" name="Line 60"/>
              <p:cNvSpPr>
                <a:spLocks noChangeShapeType="1"/>
              </p:cNvSpPr>
              <p:nvPr/>
            </p:nvSpPr>
            <p:spPr bwMode="auto">
              <a:xfrm>
                <a:off x="1536" y="1380"/>
                <a:ext cx="0" cy="26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93597" name="Object 61"/>
            <p:cNvGraphicFramePr>
              <a:graphicFrameLocks noChangeAspect="1"/>
            </p:cNvGraphicFramePr>
            <p:nvPr/>
          </p:nvGraphicFramePr>
          <p:xfrm>
            <a:off x="4055" y="2544"/>
            <a:ext cx="24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84" name="公式" r:id="rId27" imgW="203040" imgH="215640" progId="Equation.3">
                    <p:embed/>
                  </p:oleObj>
                </mc:Choice>
                <mc:Fallback>
                  <p:oleObj name="公式" r:id="rId27" imgW="203040" imgH="21564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5" y="2544"/>
                          <a:ext cx="24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598" name="Text Box 62"/>
            <p:cNvSpPr txBox="1">
              <a:spLocks noChangeArrowheads="1"/>
            </p:cNvSpPr>
            <p:nvPr/>
          </p:nvSpPr>
          <p:spPr bwMode="auto">
            <a:xfrm>
              <a:off x="3600" y="2544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graphicFrame>
          <p:nvGraphicFramePr>
            <p:cNvPr id="193599" name="Object 63"/>
            <p:cNvGraphicFramePr>
              <a:graphicFrameLocks noChangeAspect="1"/>
            </p:cNvGraphicFramePr>
            <p:nvPr/>
          </p:nvGraphicFramePr>
          <p:xfrm>
            <a:off x="3456" y="2768"/>
            <a:ext cx="24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85" name="公式" r:id="rId29" imgW="203040" imgH="228600" progId="Equation.3">
                    <p:embed/>
                  </p:oleObj>
                </mc:Choice>
                <mc:Fallback>
                  <p:oleObj name="公式" r:id="rId29" imgW="203040" imgH="22860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768"/>
                          <a:ext cx="24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600" name="Text Box 64"/>
            <p:cNvSpPr txBox="1">
              <a:spLocks noChangeArrowheads="1"/>
            </p:cNvSpPr>
            <p:nvPr/>
          </p:nvSpPr>
          <p:spPr bwMode="auto">
            <a:xfrm>
              <a:off x="3623" y="2880"/>
              <a:ext cx="1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93601" name="Line 65"/>
            <p:cNvSpPr>
              <a:spLocks noChangeShapeType="1"/>
            </p:cNvSpPr>
            <p:nvPr/>
          </p:nvSpPr>
          <p:spPr bwMode="auto">
            <a:xfrm>
              <a:off x="3959" y="2400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2" name="Line 66"/>
            <p:cNvSpPr>
              <a:spLocks noChangeShapeType="1"/>
            </p:cNvSpPr>
            <p:nvPr/>
          </p:nvSpPr>
          <p:spPr bwMode="auto">
            <a:xfrm>
              <a:off x="3815" y="249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3" name="Line 67"/>
            <p:cNvSpPr>
              <a:spLocks noChangeShapeType="1"/>
            </p:cNvSpPr>
            <p:nvPr/>
          </p:nvSpPr>
          <p:spPr bwMode="auto">
            <a:xfrm>
              <a:off x="3815" y="3264"/>
              <a:ext cx="13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3604" name="Object 68"/>
            <p:cNvGraphicFramePr>
              <a:graphicFrameLocks noChangeAspect="1"/>
            </p:cNvGraphicFramePr>
            <p:nvPr/>
          </p:nvGraphicFramePr>
          <p:xfrm>
            <a:off x="4679" y="2544"/>
            <a:ext cx="24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86" name="公式" r:id="rId31" imgW="203040" imgH="215640" progId="Equation.3">
                    <p:embed/>
                  </p:oleObj>
                </mc:Choice>
                <mc:Fallback>
                  <p:oleObj name="公式" r:id="rId31" imgW="203040" imgH="215640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9" y="2544"/>
                          <a:ext cx="24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605" name="Line 69"/>
            <p:cNvSpPr>
              <a:spLocks noChangeShapeType="1"/>
            </p:cNvSpPr>
            <p:nvPr/>
          </p:nvSpPr>
          <p:spPr bwMode="auto">
            <a:xfrm>
              <a:off x="4583" y="2640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3606" name="Object 70"/>
            <p:cNvGraphicFramePr>
              <a:graphicFrameLocks noChangeAspect="1"/>
            </p:cNvGraphicFramePr>
            <p:nvPr/>
          </p:nvGraphicFramePr>
          <p:xfrm>
            <a:off x="4055" y="2112"/>
            <a:ext cx="195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87" name="公式" r:id="rId33" imgW="164880" imgH="228600" progId="Equation.3">
                    <p:embed/>
                  </p:oleObj>
                </mc:Choice>
                <mc:Fallback>
                  <p:oleObj name="公式" r:id="rId33" imgW="164880" imgH="228600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5" y="2112"/>
                          <a:ext cx="195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607" name="Object 71"/>
            <p:cNvGraphicFramePr>
              <a:graphicFrameLocks noChangeAspect="1"/>
            </p:cNvGraphicFramePr>
            <p:nvPr/>
          </p:nvGraphicFramePr>
          <p:xfrm>
            <a:off x="4775" y="2112"/>
            <a:ext cx="21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88" name="公式" r:id="rId35" imgW="177480" imgH="228600" progId="Equation.3">
                    <p:embed/>
                  </p:oleObj>
                </mc:Choice>
                <mc:Fallback>
                  <p:oleObj name="公式" r:id="rId35" imgW="177480" imgH="228600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5" y="2112"/>
                          <a:ext cx="21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608" name="Oval 72"/>
            <p:cNvSpPr>
              <a:spLocks noChangeArrowheads="1"/>
            </p:cNvSpPr>
            <p:nvPr/>
          </p:nvSpPr>
          <p:spPr bwMode="auto">
            <a:xfrm>
              <a:off x="5050" y="2784"/>
              <a:ext cx="218" cy="21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09" name="Oval 73"/>
            <p:cNvSpPr>
              <a:spLocks noChangeArrowheads="1"/>
            </p:cNvSpPr>
            <p:nvPr/>
          </p:nvSpPr>
          <p:spPr bwMode="auto">
            <a:xfrm>
              <a:off x="3708" y="2784"/>
              <a:ext cx="218" cy="21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0" name="Rectangle 74"/>
            <p:cNvSpPr>
              <a:spLocks noChangeArrowheads="1"/>
            </p:cNvSpPr>
            <p:nvPr/>
          </p:nvSpPr>
          <p:spPr bwMode="auto">
            <a:xfrm>
              <a:off x="4055" y="2450"/>
              <a:ext cx="192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1" name="Line 75"/>
            <p:cNvSpPr>
              <a:spLocks noChangeShapeType="1"/>
            </p:cNvSpPr>
            <p:nvPr/>
          </p:nvSpPr>
          <p:spPr bwMode="auto">
            <a:xfrm>
              <a:off x="4247" y="2496"/>
              <a:ext cx="4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2" name="Rectangle 76"/>
            <p:cNvSpPr>
              <a:spLocks noChangeArrowheads="1"/>
            </p:cNvSpPr>
            <p:nvPr/>
          </p:nvSpPr>
          <p:spPr bwMode="auto">
            <a:xfrm>
              <a:off x="4727" y="2448"/>
              <a:ext cx="192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3" name="Line 77"/>
            <p:cNvSpPr>
              <a:spLocks noChangeShapeType="1"/>
            </p:cNvSpPr>
            <p:nvPr/>
          </p:nvSpPr>
          <p:spPr bwMode="auto">
            <a:xfrm>
              <a:off x="4919" y="249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4" name="Line 78"/>
            <p:cNvSpPr>
              <a:spLocks noChangeShapeType="1"/>
            </p:cNvSpPr>
            <p:nvPr/>
          </p:nvSpPr>
          <p:spPr bwMode="auto">
            <a:xfrm>
              <a:off x="3815" y="2496"/>
              <a:ext cx="0" cy="7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3615" name="Line 79"/>
            <p:cNvSpPr>
              <a:spLocks noChangeShapeType="1"/>
            </p:cNvSpPr>
            <p:nvPr/>
          </p:nvSpPr>
          <p:spPr bwMode="auto">
            <a:xfrm flipH="1">
              <a:off x="4631" y="2400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3616" name="Object 80"/>
            <p:cNvGraphicFramePr>
              <a:graphicFrameLocks noChangeAspect="1"/>
            </p:cNvGraphicFramePr>
            <p:nvPr/>
          </p:nvGraphicFramePr>
          <p:xfrm>
            <a:off x="4528" y="2922"/>
            <a:ext cx="210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89" name="公式" r:id="rId37" imgW="177480" imgH="241200" progId="Equation.3">
                    <p:embed/>
                  </p:oleObj>
                </mc:Choice>
                <mc:Fallback>
                  <p:oleObj name="公式" r:id="rId37" imgW="177480" imgH="241200" progId="Equation.3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8" y="2922"/>
                          <a:ext cx="210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617" name="Text Box 81"/>
            <p:cNvSpPr txBox="1">
              <a:spLocks noChangeArrowheads="1"/>
            </p:cNvSpPr>
            <p:nvPr/>
          </p:nvSpPr>
          <p:spPr bwMode="auto">
            <a:xfrm>
              <a:off x="5184" y="2544"/>
              <a:ext cx="1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graphicFrame>
          <p:nvGraphicFramePr>
            <p:cNvPr id="193618" name="Object 82"/>
            <p:cNvGraphicFramePr>
              <a:graphicFrameLocks noChangeAspect="1"/>
            </p:cNvGraphicFramePr>
            <p:nvPr/>
          </p:nvGraphicFramePr>
          <p:xfrm>
            <a:off x="5280" y="2736"/>
            <a:ext cx="24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90" name="公式" r:id="rId39" imgW="203040" imgH="228600" progId="Equation.3">
                    <p:embed/>
                  </p:oleObj>
                </mc:Choice>
                <mc:Fallback>
                  <p:oleObj name="公式" r:id="rId39" imgW="203040" imgH="228600" progId="Equation.3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2736"/>
                          <a:ext cx="24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619" name="Text Box 83"/>
            <p:cNvSpPr txBox="1">
              <a:spLocks noChangeArrowheads="1"/>
            </p:cNvSpPr>
            <p:nvPr/>
          </p:nvSpPr>
          <p:spPr bwMode="auto">
            <a:xfrm>
              <a:off x="5184" y="2880"/>
              <a:ext cx="1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800">
                  <a:solidFill>
                    <a:srgbClr val="FF0000"/>
                  </a:solidFill>
                  <a:ea typeface="宋体" panose="02010600030101010101" pitchFamily="2" charset="-122"/>
                </a:rPr>
                <a:t>-</a:t>
              </a:r>
            </a:p>
          </p:txBody>
        </p:sp>
        <p:graphicFrame>
          <p:nvGraphicFramePr>
            <p:cNvPr id="193620" name="Object 84"/>
            <p:cNvGraphicFramePr>
              <a:graphicFrameLocks noChangeAspect="1"/>
            </p:cNvGraphicFramePr>
            <p:nvPr/>
          </p:nvGraphicFramePr>
          <p:xfrm>
            <a:off x="4199" y="2776"/>
            <a:ext cx="24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91" name="公式" r:id="rId41" imgW="203040" imgH="228600" progId="Equation.3">
                    <p:embed/>
                  </p:oleObj>
                </mc:Choice>
                <mc:Fallback>
                  <p:oleObj name="公式" r:id="rId41" imgW="203040" imgH="228600" progId="Equation.3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9" y="2776"/>
                          <a:ext cx="242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3621" name="Line 85"/>
            <p:cNvSpPr>
              <a:spLocks noChangeShapeType="1"/>
            </p:cNvSpPr>
            <p:nvPr/>
          </p:nvSpPr>
          <p:spPr bwMode="auto">
            <a:xfrm>
              <a:off x="5159" y="2496"/>
              <a:ext cx="0" cy="76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3622" name="Group 86"/>
          <p:cNvGrpSpPr>
            <a:grpSpLocks/>
          </p:cNvGrpSpPr>
          <p:nvPr/>
        </p:nvGrpSpPr>
        <p:grpSpPr bwMode="auto">
          <a:xfrm>
            <a:off x="533400" y="5029200"/>
            <a:ext cx="5105400" cy="1069975"/>
            <a:chOff x="336" y="3264"/>
            <a:chExt cx="3216" cy="674"/>
          </a:xfrm>
        </p:grpSpPr>
        <p:grpSp>
          <p:nvGrpSpPr>
            <p:cNvPr id="193623" name="Group 87"/>
            <p:cNvGrpSpPr>
              <a:grpSpLocks/>
            </p:cNvGrpSpPr>
            <p:nvPr/>
          </p:nvGrpSpPr>
          <p:grpSpPr bwMode="auto">
            <a:xfrm>
              <a:off x="336" y="3264"/>
              <a:ext cx="3216" cy="674"/>
              <a:chOff x="336" y="3264"/>
              <a:chExt cx="3216" cy="674"/>
            </a:xfrm>
          </p:grpSpPr>
          <p:graphicFrame>
            <p:nvGraphicFramePr>
              <p:cNvPr id="193624" name="Object 88"/>
              <p:cNvGraphicFramePr>
                <a:graphicFrameLocks noChangeAspect="1"/>
              </p:cNvGraphicFramePr>
              <p:nvPr/>
            </p:nvGraphicFramePr>
            <p:xfrm>
              <a:off x="702" y="3264"/>
              <a:ext cx="2850" cy="6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3592" name="Equation" r:id="rId43" imgW="1917360" imgH="457200" progId="Equation.3">
                      <p:embed/>
                    </p:oleObj>
                  </mc:Choice>
                  <mc:Fallback>
                    <p:oleObj name="Equation" r:id="rId43" imgW="1917360" imgH="457200" progId="Equation.3">
                      <p:embed/>
                      <p:pic>
                        <p:nvPicPr>
                          <p:cNvPr id="0" name="Object 8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2" y="3264"/>
                            <a:ext cx="2850" cy="6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3625" name="Rectangle 89"/>
              <p:cNvSpPr>
                <a:spLocks noChangeArrowheads="1"/>
              </p:cNvSpPr>
              <p:nvPr/>
            </p:nvSpPr>
            <p:spPr bwMode="auto">
              <a:xfrm>
                <a:off x="336" y="3417"/>
                <a:ext cx="37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800">
                    <a:solidFill>
                      <a:schemeClr val="tx1"/>
                    </a:solidFill>
                    <a:ea typeface="宋体" panose="02010600030101010101" pitchFamily="2" charset="-122"/>
                  </a:rPr>
                  <a:t>(3)</a:t>
                </a:r>
              </a:p>
            </p:txBody>
          </p:sp>
        </p:grpSp>
        <p:grpSp>
          <p:nvGrpSpPr>
            <p:cNvPr id="193626" name="Group 90"/>
            <p:cNvGrpSpPr>
              <a:grpSpLocks/>
            </p:cNvGrpSpPr>
            <p:nvPr/>
          </p:nvGrpSpPr>
          <p:grpSpPr bwMode="auto">
            <a:xfrm>
              <a:off x="2592" y="3456"/>
              <a:ext cx="720" cy="217"/>
              <a:chOff x="2592" y="3456"/>
              <a:chExt cx="720" cy="217"/>
            </a:xfrm>
          </p:grpSpPr>
          <p:sp>
            <p:nvSpPr>
              <p:cNvPr id="193627" name="Line 91"/>
              <p:cNvSpPr>
                <a:spLocks noChangeShapeType="1"/>
              </p:cNvSpPr>
              <p:nvPr/>
            </p:nvSpPr>
            <p:spPr bwMode="auto">
              <a:xfrm>
                <a:off x="2592" y="3673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628" name="Line 92"/>
              <p:cNvSpPr>
                <a:spLocks noChangeShapeType="1"/>
              </p:cNvSpPr>
              <p:nvPr/>
            </p:nvSpPr>
            <p:spPr bwMode="auto">
              <a:xfrm flipV="1">
                <a:off x="2592" y="3456"/>
                <a:ext cx="109" cy="2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93629" name="Group 93"/>
          <p:cNvGrpSpPr>
            <a:grpSpLocks/>
          </p:cNvGrpSpPr>
          <p:nvPr/>
        </p:nvGrpSpPr>
        <p:grpSpPr bwMode="auto">
          <a:xfrm>
            <a:off x="1006475" y="1311275"/>
            <a:ext cx="3636963" cy="1541463"/>
            <a:chOff x="634" y="922"/>
            <a:chExt cx="2291" cy="971"/>
          </a:xfrm>
        </p:grpSpPr>
        <p:graphicFrame>
          <p:nvGraphicFramePr>
            <p:cNvPr id="193630" name="Object 94"/>
            <p:cNvGraphicFramePr>
              <a:graphicFrameLocks noChangeAspect="1"/>
            </p:cNvGraphicFramePr>
            <p:nvPr/>
          </p:nvGraphicFramePr>
          <p:xfrm>
            <a:off x="634" y="922"/>
            <a:ext cx="2291" cy="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93" name="Equation" r:id="rId45" imgW="1485720" imgH="634680" progId="Equation.3">
                    <p:embed/>
                  </p:oleObj>
                </mc:Choice>
                <mc:Fallback>
                  <p:oleObj name="Equation" r:id="rId45" imgW="1485720" imgH="634680" progId="Equation.3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" y="922"/>
                          <a:ext cx="2291" cy="9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3631" name="Group 95"/>
            <p:cNvGrpSpPr>
              <a:grpSpLocks/>
            </p:cNvGrpSpPr>
            <p:nvPr/>
          </p:nvGrpSpPr>
          <p:grpSpPr bwMode="auto">
            <a:xfrm>
              <a:off x="1776" y="1632"/>
              <a:ext cx="336" cy="192"/>
              <a:chOff x="1776" y="1632"/>
              <a:chExt cx="336" cy="192"/>
            </a:xfrm>
          </p:grpSpPr>
          <p:sp>
            <p:nvSpPr>
              <p:cNvPr id="193632" name="Line 96"/>
              <p:cNvSpPr>
                <a:spLocks noChangeShapeType="1"/>
              </p:cNvSpPr>
              <p:nvPr/>
            </p:nvSpPr>
            <p:spPr bwMode="auto">
              <a:xfrm flipH="1">
                <a:off x="1776" y="1632"/>
                <a:ext cx="111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633" name="Line 97"/>
              <p:cNvSpPr>
                <a:spLocks noChangeShapeType="1"/>
              </p:cNvSpPr>
              <p:nvPr/>
            </p:nvSpPr>
            <p:spPr bwMode="auto">
              <a:xfrm>
                <a:off x="1791" y="1824"/>
                <a:ext cx="32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93634" name="Rectangle 98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3962400" cy="533400"/>
          </a:xfrm>
        </p:spPr>
        <p:txBody>
          <a:bodyPr/>
          <a:lstStyle/>
          <a:p>
            <a:pPr algn="l"/>
            <a:r>
              <a:rPr lang="zh-CN" altLang="en-US" sz="2800" b="1">
                <a:solidFill>
                  <a:schemeClr val="hlink"/>
                </a:solidFill>
              </a:rPr>
              <a:t>应用戴维宁计算例</a:t>
            </a:r>
            <a:r>
              <a:rPr lang="en-US" altLang="zh-CN" sz="2800" b="1">
                <a:solidFill>
                  <a:schemeClr val="hlink"/>
                </a:solidFill>
              </a:rPr>
              <a:t>4.6.1</a:t>
            </a:r>
          </a:p>
        </p:txBody>
      </p:sp>
      <p:sp>
        <p:nvSpPr>
          <p:cNvPr id="193639" name="Text Box 103"/>
          <p:cNvSpPr txBox="1">
            <a:spLocks noChangeArrowheads="1"/>
          </p:cNvSpPr>
          <p:nvPr/>
        </p:nvSpPr>
        <p:spPr bwMode="auto">
          <a:xfrm>
            <a:off x="228600" y="6172200"/>
            <a:ext cx="495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chemeClr val="hlink"/>
                </a:solidFill>
              </a:rPr>
              <a:t>同学自己用节点电压法求解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3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3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3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639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84549" y="1531535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ea typeface="宋体" panose="02010600030101010101" pitchFamily="2" charset="-122"/>
              </a:rPr>
              <a:t>频率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领域内对电路进行分析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11" y="3781229"/>
            <a:ext cx="3815189" cy="3052151"/>
          </a:xfrm>
          <a:prstGeom prst="rect">
            <a:avLst/>
          </a:prstGeom>
        </p:spPr>
      </p:pic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92137"/>
          </a:xfrm>
          <a:prstGeom prst="round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55000" cap="flat" cmpd="thickThin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457200"/>
            <a:r>
              <a:rPr lang="en-US" altLang="zh-CN" sz="3200" dirty="0">
                <a:solidFill>
                  <a:schemeClr val="bg1"/>
                </a:solidFill>
                <a:latin typeface="+mj-ea"/>
                <a:cs typeface="+mn-cs"/>
              </a:rPr>
              <a:t>4.7 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交流电路的频率特性</a:t>
            </a: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1403647" y="826885"/>
            <a:ext cx="2166392" cy="566309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时域分析</a:t>
            </a:r>
            <a:endParaRPr lang="zh-CN" altLang="en-US" sz="2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94566" name="Rectangle 6"/>
          <p:cNvSpPr>
            <a:spLocks noChangeArrowheads="1"/>
          </p:cNvSpPr>
          <p:nvPr/>
        </p:nvSpPr>
        <p:spPr bwMode="auto">
          <a:xfrm>
            <a:off x="5946055" y="826885"/>
            <a:ext cx="1944216" cy="523220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频域分析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51" y="2109044"/>
            <a:ext cx="3889585" cy="18960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019481"/>
            <a:ext cx="3108151" cy="22016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812234"/>
              </p:ext>
            </p:extLst>
          </p:nvPr>
        </p:nvGraphicFramePr>
        <p:xfrm>
          <a:off x="166325" y="4507623"/>
          <a:ext cx="4641035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32" name="Equation" r:id="rId6" imgW="2819160" imgH="393480" progId="Equation.DSMT4">
                  <p:embed/>
                </p:oleObj>
              </mc:Choice>
              <mc:Fallback>
                <p:oleObj name="Equation" r:id="rId6" imgW="28191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6325" y="4507623"/>
                        <a:ext cx="4641035" cy="648072"/>
                      </a:xfrm>
                      <a:prstGeom prst="rect">
                        <a:avLst/>
                      </a:prstGeom>
                      <a:solidFill>
                        <a:srgbClr val="7030A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004048" y="648298"/>
            <a:ext cx="4112299" cy="6265862"/>
          </a:xfrm>
          <a:prstGeom prst="rect">
            <a:avLst/>
          </a:prstGeom>
          <a:solidFill>
            <a:schemeClr val="bg1">
              <a:alpha val="90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7081" y="1539539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在</a:t>
            </a:r>
            <a:r>
              <a:rPr lang="zh-CN" altLang="en-US" dirty="0">
                <a:solidFill>
                  <a:srgbClr val="00B050"/>
                </a:solidFill>
                <a:ea typeface="宋体" panose="02010600030101010101" pitchFamily="2" charset="-122"/>
              </a:rPr>
              <a:t>时间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领域内对电路进行分析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49" y="1780155"/>
            <a:ext cx="416638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8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9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94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4563" grpId="0" animBg="1" autoUpdateAnimBg="0"/>
      <p:bldP spid="194566" grpId="0" animBg="1"/>
      <p:bldP spid="4" grpId="0" animBg="1"/>
      <p:bldP spid="4" grpId="1" animBg="1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92137"/>
          </a:xfrm>
          <a:prstGeom prst="round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55000" cap="flat" cmpd="thickThin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457200"/>
            <a:r>
              <a:rPr lang="en-US" altLang="zh-CN" sz="3200" dirty="0">
                <a:solidFill>
                  <a:schemeClr val="bg1"/>
                </a:solidFill>
                <a:latin typeface="+mj-ea"/>
                <a:cs typeface="+mn-cs"/>
              </a:rPr>
              <a:t>4.7 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交流电路的频率特性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28600" y="2117625"/>
            <a:ext cx="4419600" cy="5334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8440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6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zh-CN" sz="3200" b="1" dirty="0">
                <a:solidFill>
                  <a:srgbClr val="CC0000"/>
                </a:solidFill>
              </a:rPr>
              <a:t>4.7.2 </a:t>
            </a:r>
            <a:r>
              <a:rPr kumimoji="0" lang="zh-CN" altLang="en-US" sz="3200" b="1" dirty="0">
                <a:solidFill>
                  <a:srgbClr val="CC0000"/>
                </a:solidFill>
              </a:rPr>
              <a:t>谐振电路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38200" y="3346350"/>
            <a:ext cx="8305800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     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在同时含有</a:t>
            </a:r>
            <a:r>
              <a:rPr lang="en-US" altLang="zh-CN" sz="2800" i="1" dirty="0">
                <a:solidFill>
                  <a:schemeClr val="tx1"/>
                </a:solidFill>
                <a:ea typeface="宋体" panose="02010600030101010101" pitchFamily="2" charset="-122"/>
              </a:rPr>
              <a:t>L 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和</a:t>
            </a:r>
            <a:r>
              <a:rPr lang="en-US" altLang="zh-CN" sz="2800" i="1" dirty="0">
                <a:solidFill>
                  <a:schemeClr val="tx1"/>
                </a:solidFill>
                <a:ea typeface="宋体" panose="02010600030101010101" pitchFamily="2" charset="-122"/>
              </a:rPr>
              <a:t>C 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的交流电路中，如果</a:t>
            </a:r>
            <a:r>
              <a:rPr lang="zh-CN" altLang="en-US" sz="2800" dirty="0">
                <a:solidFill>
                  <a:schemeClr val="tx1"/>
                </a:solidFill>
                <a:highlight>
                  <a:srgbClr val="FFFF00"/>
                </a:highlight>
                <a:ea typeface="宋体" panose="02010600030101010101" pitchFamily="2" charset="-122"/>
              </a:rPr>
              <a:t>总电压和总电流同相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，称电路处于</a:t>
            </a:r>
            <a:r>
              <a:rPr lang="zh-CN" altLang="en-US" sz="2800" dirty="0">
                <a:solidFill>
                  <a:schemeClr val="tx1"/>
                </a:solidFill>
                <a:highlight>
                  <a:srgbClr val="FFFF00"/>
                </a:highlight>
                <a:ea typeface="宋体" panose="02010600030101010101" pitchFamily="2" charset="-122"/>
              </a:rPr>
              <a:t>谐振状态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。此时电路与电源之间不再有能量的交换，电路呈电阻性。</a:t>
            </a:r>
          </a:p>
        </p:txBody>
      </p: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1371600" y="4946550"/>
            <a:ext cx="6240463" cy="1074738"/>
            <a:chOff x="816" y="2272"/>
            <a:chExt cx="3931" cy="677"/>
          </a:xfrm>
        </p:grpSpPr>
        <p:sp>
          <p:nvSpPr>
            <p:cNvPr id="13" name="AutoShape 5"/>
            <p:cNvSpPr>
              <a:spLocks/>
            </p:cNvSpPr>
            <p:nvPr/>
          </p:nvSpPr>
          <p:spPr bwMode="auto">
            <a:xfrm>
              <a:off x="816" y="2400"/>
              <a:ext cx="47" cy="435"/>
            </a:xfrm>
            <a:prstGeom prst="leftBrace">
              <a:avLst>
                <a:gd name="adj1" fmla="val 77128"/>
                <a:gd name="adj2" fmla="val 50000"/>
              </a:avLst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894" y="2272"/>
              <a:ext cx="38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800">
                  <a:solidFill>
                    <a:srgbClr val="CC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串联谐振：</a:t>
              </a:r>
              <a:r>
                <a:rPr lang="en-US" altLang="zh-CN" sz="2800" i="1">
                  <a:solidFill>
                    <a:srgbClr val="000066"/>
                  </a:solidFill>
                  <a:ea typeface="宋体" panose="02010600030101010101" pitchFamily="2" charset="-122"/>
                </a:rPr>
                <a:t>L</a:t>
              </a:r>
              <a:r>
                <a:rPr lang="en-US" altLang="zh-CN" sz="2800" i="1">
                  <a:solidFill>
                    <a:srgbClr val="00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sz="2800">
                  <a:solidFill>
                    <a:srgbClr val="00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与 </a:t>
              </a:r>
              <a:r>
                <a:rPr lang="en-US" altLang="zh-CN" sz="2800" i="1">
                  <a:solidFill>
                    <a:srgbClr val="000066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2800" i="1">
                  <a:solidFill>
                    <a:srgbClr val="00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sz="2800">
                  <a:solidFill>
                    <a:srgbClr val="00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串联时 </a:t>
              </a:r>
              <a:r>
                <a:rPr lang="en-US" altLang="zh-CN" sz="2800" i="1">
                  <a:solidFill>
                    <a:srgbClr val="000066"/>
                  </a:solidFill>
                  <a:ea typeface="宋体" panose="02010600030101010101" pitchFamily="2" charset="-122"/>
                </a:rPr>
                <a:t>u</a:t>
              </a:r>
              <a:r>
                <a:rPr lang="zh-CN" altLang="en-US" sz="2800" i="1">
                  <a:solidFill>
                    <a:srgbClr val="000066"/>
                  </a:solidFill>
                  <a:ea typeface="宋体" panose="02010600030101010101" pitchFamily="2" charset="-122"/>
                </a:rPr>
                <a:t>、</a:t>
              </a:r>
              <a:r>
                <a:rPr lang="en-US" altLang="zh-CN" sz="2800" i="1">
                  <a:solidFill>
                    <a:srgbClr val="000066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2800">
                  <a:solidFill>
                    <a:srgbClr val="000066"/>
                  </a:solidFill>
                  <a:ea typeface="宋体" panose="02010600030101010101" pitchFamily="2" charset="-122"/>
                </a:rPr>
                <a:t>  </a:t>
              </a:r>
              <a:r>
                <a:rPr lang="zh-CN" altLang="en-US" sz="2800">
                  <a:solidFill>
                    <a:srgbClr val="000066"/>
                  </a:solidFill>
                  <a:ea typeface="宋体" panose="02010600030101010101" pitchFamily="2" charset="-122"/>
                </a:rPr>
                <a:t>同相</a:t>
              </a: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892" y="2622"/>
              <a:ext cx="38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800">
                  <a:solidFill>
                    <a:srgbClr val="CC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并联谐振：</a:t>
              </a:r>
              <a:r>
                <a:rPr lang="en-US" altLang="zh-CN" sz="2800" i="1">
                  <a:solidFill>
                    <a:srgbClr val="000066"/>
                  </a:solidFill>
                  <a:ea typeface="宋体" panose="02010600030101010101" pitchFamily="2" charset="-122"/>
                </a:rPr>
                <a:t>L</a:t>
              </a:r>
              <a:r>
                <a:rPr lang="en-US" altLang="zh-CN" sz="2800" i="1">
                  <a:solidFill>
                    <a:srgbClr val="00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sz="2800">
                  <a:solidFill>
                    <a:srgbClr val="00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与 </a:t>
              </a:r>
              <a:r>
                <a:rPr lang="en-US" altLang="zh-CN" sz="2800" i="1">
                  <a:solidFill>
                    <a:srgbClr val="000066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2800" i="1">
                  <a:solidFill>
                    <a:srgbClr val="00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sz="2800">
                  <a:solidFill>
                    <a:srgbClr val="00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并联时 </a:t>
              </a:r>
              <a:r>
                <a:rPr lang="en-US" altLang="zh-CN" sz="2800" i="1">
                  <a:solidFill>
                    <a:srgbClr val="000066"/>
                  </a:solidFill>
                  <a:ea typeface="宋体" panose="02010600030101010101" pitchFamily="2" charset="-122"/>
                </a:rPr>
                <a:t>u</a:t>
              </a:r>
              <a:r>
                <a:rPr lang="zh-CN" altLang="en-US" sz="2800" i="1">
                  <a:solidFill>
                    <a:srgbClr val="000066"/>
                  </a:solidFill>
                  <a:ea typeface="宋体" panose="02010600030101010101" pitchFamily="2" charset="-122"/>
                </a:rPr>
                <a:t>、</a:t>
              </a:r>
              <a:r>
                <a:rPr lang="en-US" altLang="zh-CN" sz="2800" i="1">
                  <a:solidFill>
                    <a:srgbClr val="000066"/>
                  </a:solidFill>
                  <a:ea typeface="宋体" panose="02010600030101010101" pitchFamily="2" charset="-122"/>
                </a:rPr>
                <a:t>i</a:t>
              </a:r>
              <a:r>
                <a:rPr lang="en-US" altLang="zh-CN" sz="2800">
                  <a:solidFill>
                    <a:srgbClr val="000066"/>
                  </a:solidFill>
                  <a:ea typeface="宋体" panose="02010600030101010101" pitchFamily="2" charset="-122"/>
                </a:rPr>
                <a:t>  </a:t>
              </a:r>
              <a:r>
                <a:rPr lang="zh-CN" altLang="en-US" sz="2800">
                  <a:solidFill>
                    <a:srgbClr val="000066"/>
                  </a:solidFill>
                  <a:ea typeface="宋体" panose="02010600030101010101" pitchFamily="2" charset="-122"/>
                </a:rPr>
                <a:t>同相</a:t>
              </a:r>
            </a:p>
          </p:txBody>
        </p:sp>
      </p:grp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762000" y="2889150"/>
            <a:ext cx="2327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2800">
                <a:solidFill>
                  <a:srgbClr val="000099"/>
                </a:solidFill>
                <a:ea typeface="宋体" panose="02010600030101010101" pitchFamily="2" charset="-122"/>
              </a:rPr>
              <a:t>谐振的概念：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388351" y="1154088"/>
            <a:ext cx="78454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相频特性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—— 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电压或电流的相位与频率的关系。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388351" y="620688"/>
            <a:ext cx="77556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幅频特性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电压或电流的大小与频率的关系。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317224" y="673134"/>
            <a:ext cx="971600" cy="954107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ea typeface="宋体" panose="02010600030101010101" pitchFamily="2" charset="-122"/>
              </a:rPr>
              <a:t>频域分析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-13279" y="1700808"/>
            <a:ext cx="915727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4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utoUpdateAnimBg="0"/>
      <p:bldP spid="16" grpId="0" autoUpdateAnimBg="0"/>
      <p:bldP spid="17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矩形 112"/>
          <p:cNvSpPr/>
          <p:nvPr/>
        </p:nvSpPr>
        <p:spPr>
          <a:xfrm>
            <a:off x="4676180" y="3481416"/>
            <a:ext cx="4449243" cy="33607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27271" y="3481416"/>
            <a:ext cx="4648909" cy="33765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6660232" y="3620905"/>
            <a:ext cx="1112805" cy="415498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bIns="0">
            <a:spAutoFit/>
          </a:bodyPr>
          <a:lstStyle/>
          <a:p>
            <a:pPr algn="r" eaLnBrk="0" hangingPunct="0"/>
            <a:r>
              <a:rPr lang="zh-CN" altLang="en-US" dirty="0">
                <a:solidFill>
                  <a:schemeClr val="bg1"/>
                </a:solidFill>
                <a:ea typeface="宋体" panose="02010600030101010101" pitchFamily="2" charset="-122"/>
              </a:rPr>
              <a:t>相量图</a:t>
            </a:r>
          </a:p>
        </p:txBody>
      </p:sp>
      <p:sp>
        <p:nvSpPr>
          <p:cNvPr id="207889" name="Rectangle 17"/>
          <p:cNvSpPr>
            <a:spLocks noChangeArrowheads="1"/>
          </p:cNvSpPr>
          <p:nvPr/>
        </p:nvSpPr>
        <p:spPr bwMode="auto">
          <a:xfrm>
            <a:off x="382707" y="691502"/>
            <a:ext cx="1968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谐振条件</a:t>
            </a:r>
          </a:p>
        </p:txBody>
      </p:sp>
      <p:sp>
        <p:nvSpPr>
          <p:cNvPr id="207890" name="Rectangle 1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505200" cy="609600"/>
          </a:xfrm>
          <a:noFill/>
          <a:ln/>
        </p:spPr>
        <p:txBody>
          <a:bodyPr/>
          <a:lstStyle/>
          <a:p>
            <a:pPr algn="l"/>
            <a:r>
              <a:rPr lang="zh-CN" altLang="en-US" sz="3200" b="1">
                <a:solidFill>
                  <a:srgbClr val="000099"/>
                </a:solidFill>
              </a:rPr>
              <a:t>（一） 串联谐振</a:t>
            </a:r>
          </a:p>
        </p:txBody>
      </p:sp>
      <p:graphicFrame>
        <p:nvGraphicFramePr>
          <p:cNvPr id="38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270005"/>
              </p:ext>
            </p:extLst>
          </p:nvPr>
        </p:nvGraphicFramePr>
        <p:xfrm>
          <a:off x="273448" y="4605855"/>
          <a:ext cx="282733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29" name="Equation" r:id="rId3" imgW="1346040" imgH="228600" progId="Equation.DSMT4">
                  <p:embed/>
                </p:oleObj>
              </mc:Choice>
              <mc:Fallback>
                <p:oleObj name="Equation" r:id="rId3" imgW="1346040" imgH="228600" progId="Equation.DSMT4">
                  <p:embed/>
                  <p:pic>
                    <p:nvPicPr>
                      <p:cNvPr id="2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48" y="4605855"/>
                        <a:ext cx="2827337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797171"/>
              </p:ext>
            </p:extLst>
          </p:nvPr>
        </p:nvGraphicFramePr>
        <p:xfrm>
          <a:off x="306694" y="5095611"/>
          <a:ext cx="3369548" cy="803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30" name="Equation" r:id="rId5" imgW="1650960" imgH="393480" progId="Equation.DSMT4">
                  <p:embed/>
                </p:oleObj>
              </mc:Choice>
              <mc:Fallback>
                <p:oleObj name="Equation" r:id="rId5" imgW="1650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694" y="5095611"/>
                        <a:ext cx="3369548" cy="803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15"/>
          <p:cNvSpPr txBox="1">
            <a:spLocks noChangeArrowheads="1"/>
          </p:cNvSpPr>
          <p:nvPr/>
        </p:nvSpPr>
        <p:spPr bwMode="auto">
          <a:xfrm>
            <a:off x="6769803" y="188640"/>
            <a:ext cx="2040943" cy="415498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bIns="0">
            <a:spAutoFit/>
          </a:bodyPr>
          <a:lstStyle/>
          <a:p>
            <a:pPr algn="r" eaLnBrk="0" hangingPunct="0"/>
            <a:r>
              <a:rPr lang="zh-CN" altLang="en-US" dirty="0">
                <a:solidFill>
                  <a:schemeClr val="bg1"/>
                </a:solidFill>
                <a:ea typeface="宋体" panose="02010600030101010101" pitchFamily="2" charset="-122"/>
              </a:rPr>
              <a:t>串联谐振电路</a:t>
            </a:r>
            <a:endParaRPr lang="zh-CN" altLang="en-US" u="sng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63" name="Group 16"/>
          <p:cNvGrpSpPr>
            <a:grpSpLocks/>
          </p:cNvGrpSpPr>
          <p:nvPr/>
        </p:nvGrpSpPr>
        <p:grpSpPr bwMode="auto">
          <a:xfrm>
            <a:off x="7236296" y="622304"/>
            <a:ext cx="1627414" cy="2476207"/>
            <a:chOff x="532" y="1041"/>
            <a:chExt cx="1014" cy="1877"/>
          </a:xfrm>
        </p:grpSpPr>
        <p:grpSp>
          <p:nvGrpSpPr>
            <p:cNvPr id="64" name="Group 17"/>
            <p:cNvGrpSpPr>
              <a:grpSpLocks/>
            </p:cNvGrpSpPr>
            <p:nvPr/>
          </p:nvGrpSpPr>
          <p:grpSpPr bwMode="auto">
            <a:xfrm>
              <a:off x="532" y="1041"/>
              <a:ext cx="1014" cy="1877"/>
              <a:chOff x="532" y="1041"/>
              <a:chExt cx="1014" cy="1877"/>
            </a:xfrm>
          </p:grpSpPr>
          <p:sp>
            <p:nvSpPr>
              <p:cNvPr id="66" name="Text Box 18"/>
              <p:cNvSpPr txBox="1">
                <a:spLocks noChangeArrowheads="1"/>
              </p:cNvSpPr>
              <p:nvPr/>
            </p:nvSpPr>
            <p:spPr bwMode="auto">
              <a:xfrm>
                <a:off x="930" y="2649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67" name="Text Box 19"/>
              <p:cNvSpPr txBox="1">
                <a:spLocks noChangeArrowheads="1"/>
              </p:cNvSpPr>
              <p:nvPr/>
            </p:nvSpPr>
            <p:spPr bwMode="auto">
              <a:xfrm>
                <a:off x="924" y="2385"/>
                <a:ext cx="2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8" name="Text Box 20"/>
              <p:cNvSpPr txBox="1">
                <a:spLocks noChangeArrowheads="1"/>
              </p:cNvSpPr>
              <p:nvPr/>
            </p:nvSpPr>
            <p:spPr bwMode="auto">
              <a:xfrm flipH="1">
                <a:off x="1303" y="2097"/>
                <a:ext cx="22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Text Box 21"/>
              <p:cNvSpPr txBox="1">
                <a:spLocks noChangeArrowheads="1"/>
              </p:cNvSpPr>
              <p:nvPr/>
            </p:nvSpPr>
            <p:spPr bwMode="auto">
              <a:xfrm>
                <a:off x="570" y="255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70" name="Text Box 22"/>
              <p:cNvSpPr txBox="1">
                <a:spLocks noChangeArrowheads="1"/>
              </p:cNvSpPr>
              <p:nvPr/>
            </p:nvSpPr>
            <p:spPr bwMode="auto">
              <a:xfrm>
                <a:off x="532" y="1401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71" name="Text Box 23"/>
              <p:cNvSpPr txBox="1">
                <a:spLocks noChangeArrowheads="1"/>
              </p:cNvSpPr>
              <p:nvPr/>
            </p:nvSpPr>
            <p:spPr bwMode="auto">
              <a:xfrm>
                <a:off x="556" y="1953"/>
                <a:ext cx="21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未知"/>
              <p:cNvSpPr>
                <a:spLocks/>
              </p:cNvSpPr>
              <p:nvPr/>
            </p:nvSpPr>
            <p:spPr bwMode="auto">
              <a:xfrm>
                <a:off x="648" y="1368"/>
                <a:ext cx="552" cy="720"/>
              </a:xfrm>
              <a:custGeom>
                <a:avLst/>
                <a:gdLst>
                  <a:gd name="T0" fmla="*/ 0 w 480"/>
                  <a:gd name="T1" fmla="*/ 0 h 288"/>
                  <a:gd name="T2" fmla="*/ 552 w 480"/>
                  <a:gd name="T3" fmla="*/ 0 h 288"/>
                  <a:gd name="T4" fmla="*/ 552 w 480"/>
                  <a:gd name="T5" fmla="*/ 720 h 28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288"/>
                  <a:gd name="T11" fmla="*/ 480 w 480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288">
                    <a:moveTo>
                      <a:pt x="0" y="0"/>
                    </a:moveTo>
                    <a:lnTo>
                      <a:pt x="480" y="0"/>
                    </a:lnTo>
                    <a:lnTo>
                      <a:pt x="480" y="288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" name="未知"/>
              <p:cNvSpPr>
                <a:spLocks/>
              </p:cNvSpPr>
              <p:nvPr/>
            </p:nvSpPr>
            <p:spPr bwMode="auto">
              <a:xfrm>
                <a:off x="672" y="2688"/>
                <a:ext cx="528" cy="192"/>
              </a:xfrm>
              <a:custGeom>
                <a:avLst/>
                <a:gdLst>
                  <a:gd name="T0" fmla="*/ 0 w 480"/>
                  <a:gd name="T1" fmla="*/ 192 h 192"/>
                  <a:gd name="T2" fmla="*/ 528 w 480"/>
                  <a:gd name="T3" fmla="*/ 192 h 192"/>
                  <a:gd name="T4" fmla="*/ 528 w 480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92"/>
                  <a:gd name="T11" fmla="*/ 480 w 48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92">
                    <a:moveTo>
                      <a:pt x="0" y="192"/>
                    </a:moveTo>
                    <a:lnTo>
                      <a:pt x="480" y="192"/>
                    </a:lnTo>
                    <a:lnTo>
                      <a:pt x="480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Text Box 26"/>
              <p:cNvSpPr txBox="1">
                <a:spLocks noChangeArrowheads="1"/>
              </p:cNvSpPr>
              <p:nvPr/>
            </p:nvSpPr>
            <p:spPr bwMode="auto">
              <a:xfrm>
                <a:off x="1313" y="2529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5" name="Group 27"/>
              <p:cNvGrpSpPr>
                <a:grpSpLocks/>
              </p:cNvGrpSpPr>
              <p:nvPr/>
            </p:nvGrpSpPr>
            <p:grpSpPr bwMode="auto">
              <a:xfrm>
                <a:off x="1092" y="2616"/>
                <a:ext cx="216" cy="72"/>
                <a:chOff x="0" y="0"/>
                <a:chExt cx="216" cy="72"/>
              </a:xfrm>
            </p:grpSpPr>
            <p:sp>
              <p:nvSpPr>
                <p:cNvPr id="90" name="Line 28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36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1" name="Line 29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108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6" name="Oval 30"/>
              <p:cNvSpPr>
                <a:spLocks noChangeArrowheads="1"/>
              </p:cNvSpPr>
              <p:nvPr/>
            </p:nvSpPr>
            <p:spPr bwMode="auto">
              <a:xfrm>
                <a:off x="624" y="285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Oval 31"/>
              <p:cNvSpPr>
                <a:spLocks noChangeArrowheads="1"/>
              </p:cNvSpPr>
              <p:nvPr/>
            </p:nvSpPr>
            <p:spPr bwMode="auto">
              <a:xfrm>
                <a:off x="612" y="13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Rectangle 32"/>
              <p:cNvSpPr>
                <a:spLocks noChangeArrowheads="1"/>
              </p:cNvSpPr>
              <p:nvPr/>
            </p:nvSpPr>
            <p:spPr bwMode="auto">
              <a:xfrm rot="5400000">
                <a:off x="1056" y="1656"/>
                <a:ext cx="288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Text Box 33"/>
              <p:cNvSpPr txBox="1">
                <a:spLocks noChangeArrowheads="1"/>
              </p:cNvSpPr>
              <p:nvPr/>
            </p:nvSpPr>
            <p:spPr bwMode="auto">
              <a:xfrm>
                <a:off x="1289" y="1557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Line 34"/>
              <p:cNvSpPr>
                <a:spLocks noChangeShapeType="1"/>
              </p:cNvSpPr>
              <p:nvPr/>
            </p:nvSpPr>
            <p:spPr bwMode="auto">
              <a:xfrm flipV="1">
                <a:off x="780" y="1308"/>
                <a:ext cx="276" cy="0"/>
              </a:xfrm>
              <a:prstGeom prst="line">
                <a:avLst/>
              </a:prstGeom>
              <a:noFill/>
              <a:ln w="25400">
                <a:solidFill>
                  <a:srgbClr val="66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" name="Text Box 35"/>
              <p:cNvSpPr txBox="1">
                <a:spLocks noChangeArrowheads="1"/>
              </p:cNvSpPr>
              <p:nvPr/>
            </p:nvSpPr>
            <p:spPr bwMode="auto">
              <a:xfrm>
                <a:off x="818" y="1041"/>
                <a:ext cx="16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82" name="Text Box 36"/>
              <p:cNvSpPr txBox="1">
                <a:spLocks noChangeArrowheads="1"/>
              </p:cNvSpPr>
              <p:nvPr/>
            </p:nvSpPr>
            <p:spPr bwMode="auto">
              <a:xfrm>
                <a:off x="840" y="2025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Text Box 37"/>
              <p:cNvSpPr txBox="1">
                <a:spLocks noChangeArrowheads="1"/>
              </p:cNvSpPr>
              <p:nvPr/>
            </p:nvSpPr>
            <p:spPr bwMode="auto">
              <a:xfrm>
                <a:off x="768" y="2469"/>
                <a:ext cx="34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Text Box 38"/>
              <p:cNvSpPr txBox="1">
                <a:spLocks noChangeArrowheads="1"/>
              </p:cNvSpPr>
              <p:nvPr/>
            </p:nvSpPr>
            <p:spPr bwMode="auto">
              <a:xfrm>
                <a:off x="864" y="1497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Text Box 39"/>
              <p:cNvSpPr txBox="1">
                <a:spLocks noChangeArrowheads="1"/>
              </p:cNvSpPr>
              <p:nvPr/>
            </p:nvSpPr>
            <p:spPr bwMode="auto">
              <a:xfrm>
                <a:off x="922" y="1677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86" name="Text Box 40"/>
              <p:cNvSpPr txBox="1">
                <a:spLocks noChangeArrowheads="1"/>
              </p:cNvSpPr>
              <p:nvPr/>
            </p:nvSpPr>
            <p:spPr bwMode="auto">
              <a:xfrm>
                <a:off x="916" y="136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87" name="Line 41"/>
              <p:cNvSpPr>
                <a:spLocks noChangeShapeType="1"/>
              </p:cNvSpPr>
              <p:nvPr/>
            </p:nvSpPr>
            <p:spPr bwMode="auto">
              <a:xfrm>
                <a:off x="1200" y="2376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Text Box 42"/>
              <p:cNvSpPr txBox="1">
                <a:spLocks noChangeArrowheads="1"/>
              </p:cNvSpPr>
              <p:nvPr/>
            </p:nvSpPr>
            <p:spPr bwMode="auto">
              <a:xfrm>
                <a:off x="930" y="219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89" name="Text Box 43"/>
              <p:cNvSpPr txBox="1">
                <a:spLocks noChangeArrowheads="1"/>
              </p:cNvSpPr>
              <p:nvPr/>
            </p:nvSpPr>
            <p:spPr bwMode="auto">
              <a:xfrm>
                <a:off x="916" y="190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aphicFrame>
          <p:nvGraphicFramePr>
            <p:cNvPr id="65" name="Object 44"/>
            <p:cNvGraphicFramePr>
              <a:graphicFrameLocks noChangeAspect="1"/>
            </p:cNvGraphicFramePr>
            <p:nvPr/>
          </p:nvGraphicFramePr>
          <p:xfrm>
            <a:off x="1184" y="2003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431" name="Visio" r:id="rId7" imgW="204454" imgH="719661" progId="Visio.Drawing.11">
                    <p:embed/>
                  </p:oleObj>
                </mc:Choice>
                <mc:Fallback>
                  <p:oleObj name="Visio" r:id="rId7" imgW="204454" imgH="719661" progId="Visio.Drawing.11">
                    <p:embed/>
                    <p:pic>
                      <p:nvPicPr>
                        <p:cNvPr id="32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" y="2003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" name="Group 68"/>
          <p:cNvGrpSpPr>
            <a:grpSpLocks/>
          </p:cNvGrpSpPr>
          <p:nvPr/>
        </p:nvGrpSpPr>
        <p:grpSpPr bwMode="auto">
          <a:xfrm>
            <a:off x="6660232" y="5035286"/>
            <a:ext cx="1889125" cy="327025"/>
            <a:chOff x="4474" y="843"/>
            <a:chExt cx="1190" cy="206"/>
          </a:xfrm>
        </p:grpSpPr>
        <p:sp>
          <p:nvSpPr>
            <p:cNvPr id="93" name="Line 38"/>
            <p:cNvSpPr>
              <a:spLocks noChangeShapeType="1"/>
            </p:cNvSpPr>
            <p:nvPr/>
          </p:nvSpPr>
          <p:spPr bwMode="auto">
            <a:xfrm>
              <a:off x="4474" y="912"/>
              <a:ext cx="1008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4" name="Object 44" descr="40%"/>
            <p:cNvGraphicFramePr>
              <a:graphicFrameLocks noChangeAspect="1"/>
            </p:cNvGraphicFramePr>
            <p:nvPr/>
          </p:nvGraphicFramePr>
          <p:xfrm>
            <a:off x="5497" y="843"/>
            <a:ext cx="167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432" name="Equation" r:id="rId9" imgW="164880" imgH="190440" progId="Equation.3">
                    <p:embed/>
                  </p:oleObj>
                </mc:Choice>
                <mc:Fallback>
                  <p:oleObj name="Equation" r:id="rId9" imgW="164880" imgH="190440" progId="Equation.3">
                    <p:embed/>
                    <p:pic>
                      <p:nvPicPr>
                        <p:cNvPr id="42" name="Object 44" descr="4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97" y="843"/>
                          <a:ext cx="167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FFCC"/>
                                </a:fgClr>
                                <a:bgClr>
                                  <a:schemeClr val="bg1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Group 71"/>
          <p:cNvGrpSpPr>
            <a:grpSpLocks/>
          </p:cNvGrpSpPr>
          <p:nvPr/>
        </p:nvGrpSpPr>
        <p:grpSpPr bwMode="auto">
          <a:xfrm>
            <a:off x="6660232" y="4676511"/>
            <a:ext cx="762000" cy="468312"/>
            <a:chOff x="4474" y="617"/>
            <a:chExt cx="480" cy="295"/>
          </a:xfrm>
        </p:grpSpPr>
        <p:graphicFrame>
          <p:nvGraphicFramePr>
            <p:cNvPr id="96" name="Object 47" descr="40%"/>
            <p:cNvGraphicFramePr>
              <a:graphicFrameLocks noChangeAspect="1"/>
            </p:cNvGraphicFramePr>
            <p:nvPr/>
          </p:nvGraphicFramePr>
          <p:xfrm>
            <a:off x="4672" y="617"/>
            <a:ext cx="282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433" name="Equation" r:id="rId11" imgW="279360" imgH="228600" progId="Equation.3">
                    <p:embed/>
                  </p:oleObj>
                </mc:Choice>
                <mc:Fallback>
                  <p:oleObj name="Equation" r:id="rId11" imgW="279360" imgH="228600" progId="Equation.3">
                    <p:embed/>
                    <p:pic>
                      <p:nvPicPr>
                        <p:cNvPr id="44" name="Object 47" descr="4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2" y="617"/>
                          <a:ext cx="282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FFCC"/>
                                </a:fgClr>
                                <a:bgClr>
                                  <a:schemeClr val="bg1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Line 41"/>
            <p:cNvSpPr>
              <a:spLocks noChangeShapeType="1"/>
            </p:cNvSpPr>
            <p:nvPr/>
          </p:nvSpPr>
          <p:spPr bwMode="auto">
            <a:xfrm>
              <a:off x="4474" y="912"/>
              <a:ext cx="336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8" name="Group 70"/>
          <p:cNvGrpSpPr>
            <a:grpSpLocks/>
          </p:cNvGrpSpPr>
          <p:nvPr/>
        </p:nvGrpSpPr>
        <p:grpSpPr bwMode="auto">
          <a:xfrm>
            <a:off x="6660232" y="5144823"/>
            <a:ext cx="700088" cy="358775"/>
            <a:chOff x="4474" y="912"/>
            <a:chExt cx="441" cy="226"/>
          </a:xfrm>
        </p:grpSpPr>
        <p:graphicFrame>
          <p:nvGraphicFramePr>
            <p:cNvPr id="99" name="Object 48" descr="40%"/>
            <p:cNvGraphicFramePr>
              <a:graphicFrameLocks noChangeAspect="1"/>
            </p:cNvGraphicFramePr>
            <p:nvPr/>
          </p:nvGraphicFramePr>
          <p:xfrm>
            <a:off x="4710" y="918"/>
            <a:ext cx="205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434" name="Equation" r:id="rId13" imgW="203040" imgH="203040" progId="Equation.3">
                    <p:embed/>
                  </p:oleObj>
                </mc:Choice>
                <mc:Fallback>
                  <p:oleObj name="Equation" r:id="rId13" imgW="203040" imgH="203040" progId="Equation.3">
                    <p:embed/>
                    <p:pic>
                      <p:nvPicPr>
                        <p:cNvPr id="47" name="Object 48" descr="4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0" y="918"/>
                          <a:ext cx="205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FFCC"/>
                                </a:fgClr>
                                <a:bgClr>
                                  <a:schemeClr val="bg1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" name="Line 45"/>
            <p:cNvSpPr>
              <a:spLocks noChangeShapeType="1"/>
            </p:cNvSpPr>
            <p:nvPr/>
          </p:nvSpPr>
          <p:spPr bwMode="auto">
            <a:xfrm>
              <a:off x="4474" y="91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1" name="Group 67"/>
          <p:cNvGrpSpPr>
            <a:grpSpLocks/>
          </p:cNvGrpSpPr>
          <p:nvPr/>
        </p:nvGrpSpPr>
        <p:grpSpPr bwMode="auto">
          <a:xfrm>
            <a:off x="6660232" y="4154223"/>
            <a:ext cx="447675" cy="990600"/>
            <a:chOff x="4474" y="288"/>
            <a:chExt cx="282" cy="624"/>
          </a:xfrm>
        </p:grpSpPr>
        <p:graphicFrame>
          <p:nvGraphicFramePr>
            <p:cNvPr id="102" name="Object 42" descr="40%"/>
            <p:cNvGraphicFramePr>
              <a:graphicFrameLocks noChangeAspect="1"/>
            </p:cNvGraphicFramePr>
            <p:nvPr/>
          </p:nvGraphicFramePr>
          <p:xfrm>
            <a:off x="4474" y="329"/>
            <a:ext cx="282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435" name="Equation" r:id="rId15" imgW="279360" imgH="228600" progId="Equation.3">
                    <p:embed/>
                  </p:oleObj>
                </mc:Choice>
                <mc:Fallback>
                  <p:oleObj name="Equation" r:id="rId15" imgW="279360" imgH="228600" progId="Equation.3">
                    <p:embed/>
                    <p:pic>
                      <p:nvPicPr>
                        <p:cNvPr id="53" name="Object 42" descr="4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4" y="329"/>
                          <a:ext cx="282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FFCC"/>
                                </a:fgClr>
                                <a:bgClr>
                                  <a:schemeClr val="bg1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Line 39"/>
            <p:cNvSpPr>
              <a:spLocks noChangeShapeType="1"/>
            </p:cNvSpPr>
            <p:nvPr/>
          </p:nvSpPr>
          <p:spPr bwMode="auto">
            <a:xfrm flipV="1">
              <a:off x="4474" y="288"/>
              <a:ext cx="0" cy="624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4" name="Group 69"/>
          <p:cNvGrpSpPr>
            <a:grpSpLocks/>
          </p:cNvGrpSpPr>
          <p:nvPr/>
        </p:nvGrpSpPr>
        <p:grpSpPr bwMode="auto">
          <a:xfrm>
            <a:off x="6660232" y="5144823"/>
            <a:ext cx="447675" cy="990600"/>
            <a:chOff x="4474" y="912"/>
            <a:chExt cx="282" cy="624"/>
          </a:xfrm>
        </p:grpSpPr>
        <p:graphicFrame>
          <p:nvGraphicFramePr>
            <p:cNvPr id="105" name="Object 43" descr="40%"/>
            <p:cNvGraphicFramePr>
              <a:graphicFrameLocks noChangeAspect="1"/>
            </p:cNvGraphicFramePr>
            <p:nvPr/>
          </p:nvGraphicFramePr>
          <p:xfrm>
            <a:off x="4474" y="1234"/>
            <a:ext cx="282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436" name="Equation" r:id="rId17" imgW="279360" imgH="241200" progId="Equation.3">
                    <p:embed/>
                  </p:oleObj>
                </mc:Choice>
                <mc:Fallback>
                  <p:oleObj name="Equation" r:id="rId17" imgW="279360" imgH="241200" progId="Equation.3">
                    <p:embed/>
                    <p:pic>
                      <p:nvPicPr>
                        <p:cNvPr id="56" name="Object 43" descr="4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4" y="1234"/>
                          <a:ext cx="282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FFCC"/>
                                </a:fgClr>
                                <a:bgClr>
                                  <a:schemeClr val="bg1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" name="Line 40"/>
            <p:cNvSpPr>
              <a:spLocks noChangeShapeType="1"/>
            </p:cNvSpPr>
            <p:nvPr/>
          </p:nvSpPr>
          <p:spPr bwMode="auto">
            <a:xfrm>
              <a:off x="4474" y="912"/>
              <a:ext cx="0" cy="624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07" name="Object 8" descr="4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506734"/>
              </p:ext>
            </p:extLst>
          </p:nvPr>
        </p:nvGraphicFramePr>
        <p:xfrm>
          <a:off x="3638682" y="1390914"/>
          <a:ext cx="19780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37" name="公式" r:id="rId19" imgW="761760" imgH="444240" progId="Equation.3">
                  <p:embed/>
                </p:oleObj>
              </mc:Choice>
              <mc:Fallback>
                <p:oleObj name="公式" r:id="rId19" imgW="761760" imgH="444240" progId="Equation.3">
                  <p:embed/>
                  <p:pic>
                    <p:nvPicPr>
                      <p:cNvPr id="38" name="Object 8" descr="40%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682" y="1390914"/>
                        <a:ext cx="1978025" cy="1066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225550"/>
              </p:ext>
            </p:extLst>
          </p:nvPr>
        </p:nvGraphicFramePr>
        <p:xfrm>
          <a:off x="5724128" y="6377384"/>
          <a:ext cx="10398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38" name="Equation" r:id="rId21" imgW="495000" imgH="241200" progId="Equation.DSMT4">
                  <p:embed/>
                </p:oleObj>
              </mc:Choice>
              <mc:Fallback>
                <p:oleObj name="Equation" r:id="rId21" imgW="495000" imgH="241200" progId="Equation.DSMT4">
                  <p:embed/>
                  <p:pic>
                    <p:nvPicPr>
                      <p:cNvPr id="38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6377384"/>
                        <a:ext cx="10398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47834"/>
              </p:ext>
            </p:extLst>
          </p:nvPr>
        </p:nvGraphicFramePr>
        <p:xfrm>
          <a:off x="6833228" y="6377384"/>
          <a:ext cx="143986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39" name="Equation" r:id="rId23" imgW="685800" imgH="228600" progId="Equation.DSMT4">
                  <p:embed/>
                </p:oleObj>
              </mc:Choice>
              <mc:Fallback>
                <p:oleObj name="Equation" r:id="rId23" imgW="685800" imgH="228600" progId="Equation.DSMT4">
                  <p:embed/>
                  <p:pic>
                    <p:nvPicPr>
                      <p:cNvPr id="109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3228" y="6377384"/>
                        <a:ext cx="1439862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668568"/>
              </p:ext>
            </p:extLst>
          </p:nvPr>
        </p:nvGraphicFramePr>
        <p:xfrm>
          <a:off x="226937" y="3732104"/>
          <a:ext cx="4163730" cy="403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40" name="Equation" r:id="rId25" imgW="2361960" imgH="228600" progId="Equation.DSMT4">
                  <p:embed/>
                </p:oleObj>
              </mc:Choice>
              <mc:Fallback>
                <p:oleObj name="Equation" r:id="rId25" imgW="2361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26937" y="3732104"/>
                        <a:ext cx="4163730" cy="403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Rectangle 17"/>
          <p:cNvSpPr>
            <a:spLocks noChangeArrowheads="1"/>
          </p:cNvSpPr>
          <p:nvPr/>
        </p:nvSpPr>
        <p:spPr bwMode="auto">
          <a:xfrm>
            <a:off x="3714205" y="2845864"/>
            <a:ext cx="1923949" cy="584775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CC0000"/>
                </a:solidFill>
                <a:ea typeface="宋体" panose="02010600030101010101" pitchFamily="2" charset="-122"/>
              </a:rPr>
              <a:t>即</a:t>
            </a:r>
            <a:r>
              <a:rPr lang="en-US" altLang="zh-CN" sz="3200" i="1" dirty="0">
                <a:solidFill>
                  <a:srgbClr val="CC0000"/>
                </a:solidFill>
                <a:ea typeface="宋体" panose="02010600030101010101" pitchFamily="2" charset="-122"/>
              </a:rPr>
              <a:t>X</a:t>
            </a:r>
            <a:r>
              <a:rPr lang="en-US" altLang="zh-CN" sz="3200" baseline="-25000" dirty="0">
                <a:solidFill>
                  <a:srgbClr val="CC0000"/>
                </a:solidFill>
                <a:ea typeface="宋体" panose="02010600030101010101" pitchFamily="2" charset="-122"/>
              </a:rPr>
              <a:t>L</a:t>
            </a:r>
            <a:r>
              <a:rPr lang="en-US" altLang="zh-CN" sz="3200" dirty="0">
                <a:solidFill>
                  <a:srgbClr val="CC0000"/>
                </a:solidFill>
                <a:ea typeface="宋体" panose="02010600030101010101" pitchFamily="2" charset="-122"/>
              </a:rPr>
              <a:t>=</a:t>
            </a:r>
            <a:r>
              <a:rPr lang="en-US" altLang="zh-CN" sz="3200" i="1" dirty="0">
                <a:solidFill>
                  <a:srgbClr val="CC0000"/>
                </a:solidFill>
                <a:ea typeface="宋体" panose="02010600030101010101" pitchFamily="2" charset="-122"/>
              </a:rPr>
              <a:t>X</a:t>
            </a:r>
            <a:r>
              <a:rPr lang="en-US" altLang="zh-CN" sz="3200" baseline="-25000" dirty="0">
                <a:solidFill>
                  <a:srgbClr val="CC0000"/>
                </a:solidFill>
                <a:ea typeface="宋体" panose="02010600030101010101" pitchFamily="2" charset="-122"/>
              </a:rPr>
              <a:t>C</a:t>
            </a:r>
            <a:endParaRPr lang="zh-CN" altLang="en-US" sz="3200" baseline="-25000" dirty="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1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442590"/>
              </p:ext>
            </p:extLst>
          </p:nvPr>
        </p:nvGraphicFramePr>
        <p:xfrm>
          <a:off x="1032669" y="6305632"/>
          <a:ext cx="143986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41" name="Equation" r:id="rId27" imgW="685800" imgH="228600" progId="Equation.DSMT4">
                  <p:embed/>
                </p:oleObj>
              </mc:Choice>
              <mc:Fallback>
                <p:oleObj name="Equation" r:id="rId27" imgW="685800" imgH="228600" progId="Equation.DSMT4">
                  <p:embed/>
                  <p:pic>
                    <p:nvPicPr>
                      <p:cNvPr id="11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2669" y="6305632"/>
                        <a:ext cx="1439862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7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7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4" grpId="0" animBg="1"/>
      <p:bldP spid="207876" grpId="0" animBg="1"/>
      <p:bldP spid="207889" grpId="0" autoUpdateAnimBg="0"/>
      <p:bldP spid="62" grpId="0" animBg="1" autoUpdateAnimBg="0"/>
      <p:bldP spid="112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4652404"/>
            <a:ext cx="9144000" cy="22055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890" name="Rectangle 1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505200" cy="609600"/>
          </a:xfrm>
          <a:noFill/>
          <a:ln/>
        </p:spPr>
        <p:txBody>
          <a:bodyPr/>
          <a:lstStyle/>
          <a:p>
            <a:pPr algn="l"/>
            <a:r>
              <a:rPr lang="zh-CN" altLang="en-US" sz="3200" b="1" dirty="0">
                <a:solidFill>
                  <a:srgbClr val="000099"/>
                </a:solidFill>
              </a:rPr>
              <a:t>（一） 串联谐振</a:t>
            </a:r>
          </a:p>
        </p:txBody>
      </p:sp>
      <p:sp>
        <p:nvSpPr>
          <p:cNvPr id="207924" name="Rectangle 52"/>
          <p:cNvSpPr>
            <a:spLocks noChangeArrowheads="1"/>
          </p:cNvSpPr>
          <p:nvPr/>
        </p:nvSpPr>
        <p:spPr bwMode="auto">
          <a:xfrm>
            <a:off x="381000" y="2708920"/>
            <a:ext cx="2330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谐振频率 </a:t>
            </a:r>
          </a:p>
        </p:txBody>
      </p:sp>
      <p:graphicFrame>
        <p:nvGraphicFramePr>
          <p:cNvPr id="207940" name="Object 68" descr="4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505277"/>
              </p:ext>
            </p:extLst>
          </p:nvPr>
        </p:nvGraphicFramePr>
        <p:xfrm>
          <a:off x="2339752" y="3352915"/>
          <a:ext cx="1782763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204" name="公式" r:id="rId3" imgW="723600" imgH="431640" progId="Equation.3">
                  <p:embed/>
                </p:oleObj>
              </mc:Choice>
              <mc:Fallback>
                <p:oleObj name="公式" r:id="rId3" imgW="723600" imgH="431640" progId="Equation.3">
                  <p:embed/>
                  <p:pic>
                    <p:nvPicPr>
                      <p:cNvPr id="207940" name="Object 68" descr="40%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3352915"/>
                        <a:ext cx="1782763" cy="1060450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FF66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3399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941" name="Object 69" descr="4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595783"/>
              </p:ext>
            </p:extLst>
          </p:nvPr>
        </p:nvGraphicFramePr>
        <p:xfrm>
          <a:off x="5082952" y="3348153"/>
          <a:ext cx="212090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205" name="公式" r:id="rId5" imgW="888840" imgH="431640" progId="Equation.3">
                  <p:embed/>
                </p:oleObj>
              </mc:Choice>
              <mc:Fallback>
                <p:oleObj name="公式" r:id="rId5" imgW="888840" imgH="431640" progId="Equation.3">
                  <p:embed/>
                  <p:pic>
                    <p:nvPicPr>
                      <p:cNvPr id="207941" name="Object 69" descr="40%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952" y="3348153"/>
                        <a:ext cx="2120900" cy="1071562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FF66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3399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942" name="Text Box 70"/>
          <p:cNvSpPr txBox="1">
            <a:spLocks noChangeArrowheads="1"/>
          </p:cNvSpPr>
          <p:nvPr/>
        </p:nvSpPr>
        <p:spPr bwMode="auto">
          <a:xfrm>
            <a:off x="4320952" y="3581515"/>
            <a:ext cx="541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>
                <a:solidFill>
                  <a:srgbClr val="003399"/>
                </a:solidFill>
                <a:ea typeface="宋体" panose="02010600030101010101" pitchFamily="2" charset="-122"/>
              </a:rPr>
              <a:t>或</a:t>
            </a:r>
            <a:endParaRPr lang="zh-CN" altLang="en-US" sz="3200">
              <a:solidFill>
                <a:srgbClr val="3333FF"/>
              </a:solidFill>
              <a:ea typeface="宋体" panose="02010600030101010101" pitchFamily="2" charset="-122"/>
            </a:endParaRPr>
          </a:p>
        </p:txBody>
      </p:sp>
      <p:sp>
        <p:nvSpPr>
          <p:cNvPr id="207943" name="Text Box 71"/>
          <p:cNvSpPr txBox="1">
            <a:spLocks noChangeArrowheads="1"/>
          </p:cNvSpPr>
          <p:nvPr/>
        </p:nvSpPr>
        <p:spPr bwMode="auto">
          <a:xfrm>
            <a:off x="592464" y="5366565"/>
            <a:ext cx="6911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(1)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电源频率 </a:t>
            </a:r>
            <a:r>
              <a:rPr lang="en-US" altLang="zh-CN" sz="2800" i="1" dirty="0">
                <a:solidFill>
                  <a:srgbClr val="FF3300"/>
                </a:solidFill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solidFill>
                  <a:srgbClr val="FF33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solidFill>
                  <a:srgbClr val="FF3300"/>
                </a:solidFill>
                <a:ea typeface="宋体" panose="02010600030101010101" pitchFamily="2" charset="-122"/>
              </a:rPr>
              <a:t>一定</a:t>
            </a:r>
            <a:r>
              <a:rPr lang="zh-CN" altLang="en-US" sz="2800" dirty="0">
                <a:solidFill>
                  <a:srgbClr val="FF0000"/>
                </a:solidFill>
                <a:ea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rgbClr val="FF3300"/>
                </a:solidFill>
                <a:ea typeface="宋体" panose="02010600030101010101" pitchFamily="2" charset="-122"/>
              </a:rPr>
              <a:t>调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参数</a:t>
            </a:r>
            <a:r>
              <a:rPr lang="en-US" altLang="zh-CN" sz="2800" i="1" dirty="0">
                <a:solidFill>
                  <a:srgbClr val="FF3300"/>
                </a:solidFill>
                <a:ea typeface="宋体" panose="02010600030101010101" pitchFamily="2" charset="-122"/>
              </a:rPr>
              <a:t>L</a:t>
            </a:r>
            <a:r>
              <a:rPr lang="zh-CN" altLang="en-US" sz="2800" dirty="0">
                <a:solidFill>
                  <a:srgbClr val="FF33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800" i="1" dirty="0">
                <a:solidFill>
                  <a:srgbClr val="FF3300"/>
                </a:solidFill>
                <a:ea typeface="宋体" panose="02010600030101010101" pitchFamily="2" charset="-122"/>
              </a:rPr>
              <a:t>C </a:t>
            </a:r>
            <a:r>
              <a:rPr lang="zh-CN" altLang="en-US" sz="2800" dirty="0">
                <a:solidFill>
                  <a:srgbClr val="FF3300"/>
                </a:solidFill>
                <a:ea typeface="宋体" panose="02010600030101010101" pitchFamily="2" charset="-122"/>
              </a:rPr>
              <a:t>使  </a:t>
            </a:r>
            <a:r>
              <a:rPr lang="en-US" altLang="zh-CN" sz="2800" i="1" dirty="0" err="1">
                <a:solidFill>
                  <a:srgbClr val="FF3300"/>
                </a:solidFill>
                <a:ea typeface="宋体" panose="02010600030101010101" pitchFamily="2" charset="-122"/>
              </a:rPr>
              <a:t>f</a:t>
            </a:r>
            <a:r>
              <a:rPr lang="en-US" altLang="zh-CN" sz="2800" baseline="-25000" dirty="0" err="1">
                <a:solidFill>
                  <a:srgbClr val="FF3300"/>
                </a:solidFill>
                <a:ea typeface="宋体" panose="02010600030101010101" pitchFamily="2" charset="-122"/>
              </a:rPr>
              <a:t>o</a:t>
            </a:r>
            <a:r>
              <a:rPr lang="en-US" altLang="zh-CN" sz="2800" i="1" dirty="0">
                <a:solidFill>
                  <a:srgbClr val="FF3300"/>
                </a:solidFill>
                <a:ea typeface="宋体" panose="02010600030101010101" pitchFamily="2" charset="-122"/>
              </a:rPr>
              <a:t>= f</a:t>
            </a: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zh-CN" altLang="en-US" sz="2800" dirty="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sp>
        <p:nvSpPr>
          <p:cNvPr id="207944" name="Text Box 72"/>
          <p:cNvSpPr txBox="1">
            <a:spLocks noChangeArrowheads="1"/>
          </p:cNvSpPr>
          <p:nvPr/>
        </p:nvSpPr>
        <p:spPr bwMode="auto">
          <a:xfrm>
            <a:off x="598814" y="5933742"/>
            <a:ext cx="855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(2)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电路参数</a:t>
            </a:r>
            <a:r>
              <a:rPr lang="en-US" altLang="zh-CN" sz="2800" i="1" dirty="0">
                <a:solidFill>
                  <a:srgbClr val="FF3300"/>
                </a:solidFill>
                <a:ea typeface="宋体" panose="02010600030101010101" pitchFamily="2" charset="-122"/>
              </a:rPr>
              <a:t>LC</a:t>
            </a:r>
            <a:r>
              <a:rPr lang="en-US" altLang="zh-CN" sz="2800" dirty="0">
                <a:solidFill>
                  <a:srgbClr val="FF33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solidFill>
                  <a:srgbClr val="FF3300"/>
                </a:solidFill>
                <a:ea typeface="宋体" panose="02010600030101010101" pitchFamily="2" charset="-122"/>
              </a:rPr>
              <a:t>一定</a:t>
            </a:r>
            <a:r>
              <a:rPr lang="zh-CN" altLang="en-US" sz="2800" dirty="0">
                <a:solidFill>
                  <a:srgbClr val="FF0000"/>
                </a:solidFill>
                <a:ea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rgbClr val="FF3300"/>
                </a:solidFill>
                <a:ea typeface="宋体" panose="02010600030101010101" pitchFamily="2" charset="-122"/>
              </a:rPr>
              <a:t>调</a:t>
            </a: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电源频率 </a:t>
            </a:r>
            <a:r>
              <a:rPr lang="en-US" altLang="zh-CN" sz="2800" i="1" dirty="0">
                <a:solidFill>
                  <a:srgbClr val="FF3300"/>
                </a:solidFill>
                <a:ea typeface="宋体" panose="02010600030101010101" pitchFamily="2" charset="-122"/>
              </a:rPr>
              <a:t>f</a:t>
            </a:r>
            <a:r>
              <a:rPr lang="zh-CN" altLang="en-US" sz="28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800" dirty="0">
                <a:solidFill>
                  <a:srgbClr val="FF3300"/>
                </a:solidFill>
                <a:ea typeface="宋体" panose="02010600030101010101" pitchFamily="2" charset="-122"/>
              </a:rPr>
              <a:t>使 </a:t>
            </a:r>
            <a:r>
              <a:rPr lang="en-US" altLang="zh-CN" sz="2800" i="1" dirty="0">
                <a:solidFill>
                  <a:srgbClr val="FF3300"/>
                </a:solidFill>
                <a:ea typeface="宋体" panose="02010600030101010101" pitchFamily="2" charset="-122"/>
              </a:rPr>
              <a:t>f = </a:t>
            </a:r>
            <a:r>
              <a:rPr lang="en-US" altLang="zh-CN" sz="2800" i="1" dirty="0" err="1">
                <a:solidFill>
                  <a:srgbClr val="FF3300"/>
                </a:solidFill>
                <a:ea typeface="宋体" panose="02010600030101010101" pitchFamily="2" charset="-122"/>
              </a:rPr>
              <a:t>f</a:t>
            </a:r>
            <a:r>
              <a:rPr lang="en-US" altLang="zh-CN" sz="2800" baseline="-25000" dirty="0" err="1">
                <a:solidFill>
                  <a:srgbClr val="FF3300"/>
                </a:solidFill>
                <a:ea typeface="宋体" panose="02010600030101010101" pitchFamily="2" charset="-122"/>
              </a:rPr>
              <a:t>o</a:t>
            </a:r>
            <a:endParaRPr lang="en-US" altLang="zh-CN" sz="2800" baseline="-25000" dirty="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sp>
        <p:nvSpPr>
          <p:cNvPr id="207945" name="Text Box 73"/>
          <p:cNvSpPr txBox="1">
            <a:spLocks noChangeArrowheads="1"/>
          </p:cNvSpPr>
          <p:nvPr/>
        </p:nvSpPr>
        <p:spPr bwMode="auto">
          <a:xfrm>
            <a:off x="722639" y="4833165"/>
            <a:ext cx="37560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dirty="0">
                <a:solidFill>
                  <a:srgbClr val="000099"/>
                </a:solidFill>
                <a:ea typeface="宋体" panose="02010600030101010101" pitchFamily="2" charset="-122"/>
              </a:rPr>
              <a:t>电路发生谐振的方法：</a:t>
            </a: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6769803" y="188640"/>
            <a:ext cx="2040943" cy="415498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bIns="0">
            <a:spAutoFit/>
          </a:bodyPr>
          <a:lstStyle/>
          <a:p>
            <a:pPr algn="r" eaLnBrk="0" hangingPunct="0"/>
            <a:r>
              <a:rPr lang="zh-CN" altLang="en-US" dirty="0">
                <a:solidFill>
                  <a:schemeClr val="bg1"/>
                </a:solidFill>
                <a:ea typeface="宋体" panose="02010600030101010101" pitchFamily="2" charset="-122"/>
              </a:rPr>
              <a:t>串联谐振电路</a:t>
            </a:r>
            <a:endParaRPr lang="zh-CN" altLang="en-US" u="sng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30" name="Group 16"/>
          <p:cNvGrpSpPr>
            <a:grpSpLocks/>
          </p:cNvGrpSpPr>
          <p:nvPr/>
        </p:nvGrpSpPr>
        <p:grpSpPr bwMode="auto">
          <a:xfrm>
            <a:off x="7236296" y="622304"/>
            <a:ext cx="1627414" cy="2476207"/>
            <a:chOff x="532" y="1041"/>
            <a:chExt cx="1014" cy="1877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532" y="1041"/>
              <a:ext cx="1014" cy="1877"/>
              <a:chOff x="532" y="1041"/>
              <a:chExt cx="1014" cy="1877"/>
            </a:xfrm>
          </p:grpSpPr>
          <p:sp>
            <p:nvSpPr>
              <p:cNvPr id="33" name="Text Box 18"/>
              <p:cNvSpPr txBox="1">
                <a:spLocks noChangeArrowheads="1"/>
              </p:cNvSpPr>
              <p:nvPr/>
            </p:nvSpPr>
            <p:spPr bwMode="auto">
              <a:xfrm>
                <a:off x="930" y="2649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34" name="Text Box 19"/>
              <p:cNvSpPr txBox="1">
                <a:spLocks noChangeArrowheads="1"/>
              </p:cNvSpPr>
              <p:nvPr/>
            </p:nvSpPr>
            <p:spPr bwMode="auto">
              <a:xfrm>
                <a:off x="924" y="2385"/>
                <a:ext cx="2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" name="Text Box 20"/>
              <p:cNvSpPr txBox="1">
                <a:spLocks noChangeArrowheads="1"/>
              </p:cNvSpPr>
              <p:nvPr/>
            </p:nvSpPr>
            <p:spPr bwMode="auto">
              <a:xfrm flipH="1">
                <a:off x="1303" y="2097"/>
                <a:ext cx="22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" name="Text Box 21"/>
              <p:cNvSpPr txBox="1">
                <a:spLocks noChangeArrowheads="1"/>
              </p:cNvSpPr>
              <p:nvPr/>
            </p:nvSpPr>
            <p:spPr bwMode="auto">
              <a:xfrm>
                <a:off x="570" y="255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37" name="Text Box 22"/>
              <p:cNvSpPr txBox="1">
                <a:spLocks noChangeArrowheads="1"/>
              </p:cNvSpPr>
              <p:nvPr/>
            </p:nvSpPr>
            <p:spPr bwMode="auto">
              <a:xfrm>
                <a:off x="532" y="1401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40" name="Text Box 23"/>
              <p:cNvSpPr txBox="1">
                <a:spLocks noChangeArrowheads="1"/>
              </p:cNvSpPr>
              <p:nvPr/>
            </p:nvSpPr>
            <p:spPr bwMode="auto">
              <a:xfrm>
                <a:off x="556" y="1953"/>
                <a:ext cx="21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未知"/>
              <p:cNvSpPr>
                <a:spLocks/>
              </p:cNvSpPr>
              <p:nvPr/>
            </p:nvSpPr>
            <p:spPr bwMode="auto">
              <a:xfrm>
                <a:off x="648" y="1368"/>
                <a:ext cx="552" cy="720"/>
              </a:xfrm>
              <a:custGeom>
                <a:avLst/>
                <a:gdLst>
                  <a:gd name="T0" fmla="*/ 0 w 480"/>
                  <a:gd name="T1" fmla="*/ 0 h 288"/>
                  <a:gd name="T2" fmla="*/ 552 w 480"/>
                  <a:gd name="T3" fmla="*/ 0 h 288"/>
                  <a:gd name="T4" fmla="*/ 552 w 480"/>
                  <a:gd name="T5" fmla="*/ 720 h 28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288"/>
                  <a:gd name="T11" fmla="*/ 480 w 480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288">
                    <a:moveTo>
                      <a:pt x="0" y="0"/>
                    </a:moveTo>
                    <a:lnTo>
                      <a:pt x="480" y="0"/>
                    </a:lnTo>
                    <a:lnTo>
                      <a:pt x="480" y="288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未知"/>
              <p:cNvSpPr>
                <a:spLocks/>
              </p:cNvSpPr>
              <p:nvPr/>
            </p:nvSpPr>
            <p:spPr bwMode="auto">
              <a:xfrm>
                <a:off x="672" y="2688"/>
                <a:ext cx="528" cy="192"/>
              </a:xfrm>
              <a:custGeom>
                <a:avLst/>
                <a:gdLst>
                  <a:gd name="T0" fmla="*/ 0 w 480"/>
                  <a:gd name="T1" fmla="*/ 192 h 192"/>
                  <a:gd name="T2" fmla="*/ 528 w 480"/>
                  <a:gd name="T3" fmla="*/ 192 h 192"/>
                  <a:gd name="T4" fmla="*/ 528 w 480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92"/>
                  <a:gd name="T11" fmla="*/ 480 w 48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92">
                    <a:moveTo>
                      <a:pt x="0" y="192"/>
                    </a:moveTo>
                    <a:lnTo>
                      <a:pt x="480" y="192"/>
                    </a:lnTo>
                    <a:lnTo>
                      <a:pt x="480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Text Box 26"/>
              <p:cNvSpPr txBox="1">
                <a:spLocks noChangeArrowheads="1"/>
              </p:cNvSpPr>
              <p:nvPr/>
            </p:nvSpPr>
            <p:spPr bwMode="auto">
              <a:xfrm>
                <a:off x="1313" y="2529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4" name="Group 27"/>
              <p:cNvGrpSpPr>
                <a:grpSpLocks/>
              </p:cNvGrpSpPr>
              <p:nvPr/>
            </p:nvGrpSpPr>
            <p:grpSpPr bwMode="auto">
              <a:xfrm>
                <a:off x="1092" y="2616"/>
                <a:ext cx="216" cy="72"/>
                <a:chOff x="0" y="0"/>
                <a:chExt cx="216" cy="72"/>
              </a:xfrm>
            </p:grpSpPr>
            <p:sp>
              <p:nvSpPr>
                <p:cNvPr id="59" name="Line 28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36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29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108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5" name="Oval 30"/>
              <p:cNvSpPr>
                <a:spLocks noChangeArrowheads="1"/>
              </p:cNvSpPr>
              <p:nvPr/>
            </p:nvSpPr>
            <p:spPr bwMode="auto">
              <a:xfrm>
                <a:off x="624" y="285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Oval 31"/>
              <p:cNvSpPr>
                <a:spLocks noChangeArrowheads="1"/>
              </p:cNvSpPr>
              <p:nvPr/>
            </p:nvSpPr>
            <p:spPr bwMode="auto">
              <a:xfrm>
                <a:off x="612" y="13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Rectangle 32"/>
              <p:cNvSpPr>
                <a:spLocks noChangeArrowheads="1"/>
              </p:cNvSpPr>
              <p:nvPr/>
            </p:nvSpPr>
            <p:spPr bwMode="auto">
              <a:xfrm rot="5400000">
                <a:off x="1056" y="1656"/>
                <a:ext cx="288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Text Box 33"/>
              <p:cNvSpPr txBox="1">
                <a:spLocks noChangeArrowheads="1"/>
              </p:cNvSpPr>
              <p:nvPr/>
            </p:nvSpPr>
            <p:spPr bwMode="auto">
              <a:xfrm>
                <a:off x="1289" y="1557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Line 34"/>
              <p:cNvSpPr>
                <a:spLocks noChangeShapeType="1"/>
              </p:cNvSpPr>
              <p:nvPr/>
            </p:nvSpPr>
            <p:spPr bwMode="auto">
              <a:xfrm flipV="1">
                <a:off x="780" y="1308"/>
                <a:ext cx="276" cy="0"/>
              </a:xfrm>
              <a:prstGeom prst="line">
                <a:avLst/>
              </a:prstGeom>
              <a:noFill/>
              <a:ln w="25400">
                <a:solidFill>
                  <a:srgbClr val="66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Text Box 35"/>
              <p:cNvSpPr txBox="1">
                <a:spLocks noChangeArrowheads="1"/>
              </p:cNvSpPr>
              <p:nvPr/>
            </p:nvSpPr>
            <p:spPr bwMode="auto">
              <a:xfrm>
                <a:off x="818" y="1041"/>
                <a:ext cx="16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51" name="Text Box 36"/>
              <p:cNvSpPr txBox="1">
                <a:spLocks noChangeArrowheads="1"/>
              </p:cNvSpPr>
              <p:nvPr/>
            </p:nvSpPr>
            <p:spPr bwMode="auto">
              <a:xfrm>
                <a:off x="840" y="2025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Text Box 37"/>
              <p:cNvSpPr txBox="1">
                <a:spLocks noChangeArrowheads="1"/>
              </p:cNvSpPr>
              <p:nvPr/>
            </p:nvSpPr>
            <p:spPr bwMode="auto">
              <a:xfrm>
                <a:off x="768" y="2469"/>
                <a:ext cx="34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Text Box 38"/>
              <p:cNvSpPr txBox="1">
                <a:spLocks noChangeArrowheads="1"/>
              </p:cNvSpPr>
              <p:nvPr/>
            </p:nvSpPr>
            <p:spPr bwMode="auto">
              <a:xfrm>
                <a:off x="864" y="1497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Text Box 39"/>
              <p:cNvSpPr txBox="1">
                <a:spLocks noChangeArrowheads="1"/>
              </p:cNvSpPr>
              <p:nvPr/>
            </p:nvSpPr>
            <p:spPr bwMode="auto">
              <a:xfrm>
                <a:off x="922" y="1677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55" name="Text Box 40"/>
              <p:cNvSpPr txBox="1">
                <a:spLocks noChangeArrowheads="1"/>
              </p:cNvSpPr>
              <p:nvPr/>
            </p:nvSpPr>
            <p:spPr bwMode="auto">
              <a:xfrm>
                <a:off x="916" y="136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56" name="Line 41"/>
              <p:cNvSpPr>
                <a:spLocks noChangeShapeType="1"/>
              </p:cNvSpPr>
              <p:nvPr/>
            </p:nvSpPr>
            <p:spPr bwMode="auto">
              <a:xfrm>
                <a:off x="1200" y="2376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Text Box 42"/>
              <p:cNvSpPr txBox="1">
                <a:spLocks noChangeArrowheads="1"/>
              </p:cNvSpPr>
              <p:nvPr/>
            </p:nvSpPr>
            <p:spPr bwMode="auto">
              <a:xfrm>
                <a:off x="930" y="219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58" name="Text Box 43"/>
              <p:cNvSpPr txBox="1">
                <a:spLocks noChangeArrowheads="1"/>
              </p:cNvSpPr>
              <p:nvPr/>
            </p:nvSpPr>
            <p:spPr bwMode="auto">
              <a:xfrm>
                <a:off x="916" y="190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aphicFrame>
          <p:nvGraphicFramePr>
            <p:cNvPr id="32" name="Object 44"/>
            <p:cNvGraphicFramePr>
              <a:graphicFrameLocks noChangeAspect="1"/>
            </p:cNvGraphicFramePr>
            <p:nvPr/>
          </p:nvGraphicFramePr>
          <p:xfrm>
            <a:off x="1184" y="2003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0206" name="Visio" r:id="rId7" imgW="204454" imgH="719661" progId="Visio.Drawing.11">
                    <p:embed/>
                  </p:oleObj>
                </mc:Choice>
                <mc:Fallback>
                  <p:oleObj name="Visio" r:id="rId7" imgW="204454" imgH="719661" progId="Visio.Drawing.11">
                    <p:embed/>
                    <p:pic>
                      <p:nvPicPr>
                        <p:cNvPr id="32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" y="2003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Rectangle 17"/>
          <p:cNvSpPr>
            <a:spLocks noChangeArrowheads="1"/>
          </p:cNvSpPr>
          <p:nvPr/>
        </p:nvSpPr>
        <p:spPr bwMode="auto">
          <a:xfrm>
            <a:off x="382707" y="691502"/>
            <a:ext cx="1968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谐振条件</a:t>
            </a:r>
          </a:p>
        </p:txBody>
      </p:sp>
      <p:graphicFrame>
        <p:nvGraphicFramePr>
          <p:cNvPr id="62" name="Object 8" descr="4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028758"/>
              </p:ext>
            </p:extLst>
          </p:nvPr>
        </p:nvGraphicFramePr>
        <p:xfrm>
          <a:off x="3638682" y="1390914"/>
          <a:ext cx="19780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207" name="公式" r:id="rId9" imgW="761760" imgH="444240" progId="Equation.3">
                  <p:embed/>
                </p:oleObj>
              </mc:Choice>
              <mc:Fallback>
                <p:oleObj name="公式" r:id="rId9" imgW="761760" imgH="444240" progId="Equation.3">
                  <p:embed/>
                  <p:pic>
                    <p:nvPicPr>
                      <p:cNvPr id="107" name="Object 8" descr="40%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682" y="1390914"/>
                        <a:ext cx="1978025" cy="1066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AutoShape 14" descr="40%"/>
          <p:cNvSpPr>
            <a:spLocks noChangeArrowheads="1"/>
          </p:cNvSpPr>
          <p:nvPr/>
        </p:nvSpPr>
        <p:spPr bwMode="auto">
          <a:xfrm>
            <a:off x="1639254" y="1538313"/>
            <a:ext cx="1712142" cy="919401"/>
          </a:xfrm>
          <a:prstGeom prst="wedgeRoundRectCallout">
            <a:avLst>
              <a:gd name="adj1" fmla="val 64749"/>
              <a:gd name="adj2" fmla="val -1498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99"/>
                </a:solidFill>
                <a:ea typeface="宋体" panose="02010600030101010101" pitchFamily="2" charset="-122"/>
              </a:rPr>
              <a:t>谐振时的角频率</a:t>
            </a:r>
          </a:p>
        </p:txBody>
      </p:sp>
    </p:spTree>
    <p:extLst>
      <p:ext uri="{BB962C8B-B14F-4D97-AF65-F5344CB8AC3E}">
        <p14:creationId xmlns:p14="http://schemas.microsoft.com/office/powerpoint/2010/main" val="22564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7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7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7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7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7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7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7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7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7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7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7924" grpId="0" autoUpdateAnimBg="0"/>
      <p:bldP spid="207942" grpId="0" autoUpdateAnimBg="0"/>
      <p:bldP spid="207943" grpId="0" autoUpdateAnimBg="0"/>
      <p:bldP spid="207944" grpId="0" autoUpdateAnimBg="0"/>
      <p:bldP spid="207945" grpId="0" autoUpdateAnimBg="0"/>
      <p:bldP spid="6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52"/>
          <p:cNvSpPr>
            <a:spLocks noChangeArrowheads="1"/>
          </p:cNvSpPr>
          <p:nvPr/>
        </p:nvSpPr>
        <p:spPr bwMode="auto">
          <a:xfrm>
            <a:off x="381000" y="2708920"/>
            <a:ext cx="2330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800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谐振频率 </a:t>
            </a:r>
          </a:p>
        </p:txBody>
      </p:sp>
      <p:graphicFrame>
        <p:nvGraphicFramePr>
          <p:cNvPr id="50" name="Object 68" descr="4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733362"/>
              </p:ext>
            </p:extLst>
          </p:nvPr>
        </p:nvGraphicFramePr>
        <p:xfrm>
          <a:off x="2339752" y="3352915"/>
          <a:ext cx="1782763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95" name="公式" r:id="rId3" imgW="723600" imgH="431640" progId="Equation.3">
                  <p:embed/>
                </p:oleObj>
              </mc:Choice>
              <mc:Fallback>
                <p:oleObj name="公式" r:id="rId3" imgW="723600" imgH="431640" progId="Equation.3">
                  <p:embed/>
                  <p:pic>
                    <p:nvPicPr>
                      <p:cNvPr id="207940" name="Object 68" descr="40%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3352915"/>
                        <a:ext cx="1782763" cy="1060450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FF66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3399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9" descr="4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434404"/>
              </p:ext>
            </p:extLst>
          </p:nvPr>
        </p:nvGraphicFramePr>
        <p:xfrm>
          <a:off x="5082952" y="3348153"/>
          <a:ext cx="212090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96" name="公式" r:id="rId5" imgW="888840" imgH="431640" progId="Equation.3">
                  <p:embed/>
                </p:oleObj>
              </mc:Choice>
              <mc:Fallback>
                <p:oleObj name="公式" r:id="rId5" imgW="888840" imgH="431640" progId="Equation.3">
                  <p:embed/>
                  <p:pic>
                    <p:nvPicPr>
                      <p:cNvPr id="207941" name="Object 69" descr="40%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952" y="3348153"/>
                        <a:ext cx="2120900" cy="1071562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FF66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3399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Box 70"/>
          <p:cNvSpPr txBox="1">
            <a:spLocks noChangeArrowheads="1"/>
          </p:cNvSpPr>
          <p:nvPr/>
        </p:nvSpPr>
        <p:spPr bwMode="auto">
          <a:xfrm>
            <a:off x="4320952" y="3581515"/>
            <a:ext cx="541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>
                <a:solidFill>
                  <a:srgbClr val="003399"/>
                </a:solidFill>
                <a:ea typeface="宋体" panose="02010600030101010101" pitchFamily="2" charset="-122"/>
              </a:rPr>
              <a:t>或</a:t>
            </a:r>
            <a:endParaRPr lang="zh-CN" altLang="en-US" sz="3200">
              <a:solidFill>
                <a:srgbClr val="3333FF"/>
              </a:solidFill>
              <a:ea typeface="宋体" panose="02010600030101010101" pitchFamily="2" charset="-122"/>
            </a:endParaRPr>
          </a:p>
        </p:txBody>
      </p:sp>
      <p:sp>
        <p:nvSpPr>
          <p:cNvPr id="93" name="Rectangle 17"/>
          <p:cNvSpPr>
            <a:spLocks noChangeArrowheads="1"/>
          </p:cNvSpPr>
          <p:nvPr/>
        </p:nvSpPr>
        <p:spPr bwMode="auto">
          <a:xfrm>
            <a:off x="382707" y="691502"/>
            <a:ext cx="1968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谐振条件</a:t>
            </a:r>
          </a:p>
        </p:txBody>
      </p:sp>
      <p:graphicFrame>
        <p:nvGraphicFramePr>
          <p:cNvPr id="94" name="Object 8" descr="4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787342"/>
              </p:ext>
            </p:extLst>
          </p:nvPr>
        </p:nvGraphicFramePr>
        <p:xfrm>
          <a:off x="3638682" y="1390914"/>
          <a:ext cx="19780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97" name="公式" r:id="rId7" imgW="761760" imgH="444240" progId="Equation.3">
                  <p:embed/>
                </p:oleObj>
              </mc:Choice>
              <mc:Fallback>
                <p:oleObj name="公式" r:id="rId7" imgW="761760" imgH="444240" progId="Equation.3">
                  <p:embed/>
                  <p:pic>
                    <p:nvPicPr>
                      <p:cNvPr id="62" name="Object 8" descr="40%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682" y="1390914"/>
                        <a:ext cx="1978025" cy="1066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AutoShape 14" descr="40%"/>
          <p:cNvSpPr>
            <a:spLocks noChangeArrowheads="1"/>
          </p:cNvSpPr>
          <p:nvPr/>
        </p:nvSpPr>
        <p:spPr bwMode="auto">
          <a:xfrm>
            <a:off x="1639254" y="1538313"/>
            <a:ext cx="1712142" cy="919401"/>
          </a:xfrm>
          <a:prstGeom prst="wedgeRoundRectCallout">
            <a:avLst>
              <a:gd name="adj1" fmla="val 64749"/>
              <a:gd name="adj2" fmla="val -14988"/>
              <a:gd name="adj3" fmla="val 16667"/>
            </a:avLst>
          </a:prstGeom>
          <a:ln>
            <a:headEnd/>
            <a:tailEnd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99"/>
                </a:solidFill>
                <a:ea typeface="宋体" panose="02010600030101010101" pitchFamily="2" charset="-122"/>
              </a:rPr>
              <a:t>谐振时的角频率</a:t>
            </a:r>
          </a:p>
        </p:txBody>
      </p:sp>
      <p:sp>
        <p:nvSpPr>
          <p:cNvPr id="37" name="Rectangle 12"/>
          <p:cNvSpPr txBox="1">
            <a:spLocks noChangeArrowheads="1"/>
          </p:cNvSpPr>
          <p:nvPr/>
        </p:nvSpPr>
        <p:spPr>
          <a:xfrm>
            <a:off x="71297" y="4777480"/>
            <a:ext cx="27109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0" hangingPunct="0">
              <a:defRPr sz="280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3.</a:t>
            </a:r>
            <a:r>
              <a:rPr lang="zh-CN" altLang="en-US" dirty="0"/>
              <a:t>串联谐振特怔</a:t>
            </a:r>
          </a:p>
        </p:txBody>
      </p:sp>
      <p:sp>
        <p:nvSpPr>
          <p:cNvPr id="3" name="矩形 2"/>
          <p:cNvSpPr/>
          <p:nvPr/>
        </p:nvSpPr>
        <p:spPr>
          <a:xfrm>
            <a:off x="1324" y="99392"/>
            <a:ext cx="9144000" cy="6858000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 Box 23"/>
          <p:cNvSpPr txBox="1">
            <a:spLocks noChangeArrowheads="1"/>
          </p:cNvSpPr>
          <p:nvPr/>
        </p:nvSpPr>
        <p:spPr bwMode="auto">
          <a:xfrm>
            <a:off x="754299" y="5517232"/>
            <a:ext cx="7297059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电路呈电阻性，能量全部被电阻消耗，</a:t>
            </a:r>
            <a:r>
              <a:rPr lang="en-US" altLang="zh-CN" dirty="0">
                <a:solidFill>
                  <a:schemeClr val="hlink"/>
                </a:solidFill>
                <a:latin typeface="楷体_GB2312" pitchFamily="49" charset="-122"/>
              </a:rPr>
              <a:t>Q</a:t>
            </a:r>
            <a:r>
              <a:rPr lang="en-US" altLang="zh-CN" baseline="-25000" dirty="0">
                <a:solidFill>
                  <a:schemeClr val="hlink"/>
                </a:solidFill>
                <a:latin typeface="楷体_GB2312" pitchFamily="49" charset="-122"/>
              </a:rPr>
              <a:t>L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和</a:t>
            </a:r>
            <a:r>
              <a:rPr lang="en-US" altLang="zh-CN" dirty="0">
                <a:solidFill>
                  <a:schemeClr val="hlink"/>
                </a:solidFill>
                <a:latin typeface="楷体_GB2312" pitchFamily="49" charset="-122"/>
              </a:rPr>
              <a:t>Q</a:t>
            </a:r>
            <a:r>
              <a:rPr lang="en-US" altLang="zh-CN" baseline="-25000" dirty="0">
                <a:solidFill>
                  <a:schemeClr val="hlink"/>
                </a:solidFill>
                <a:latin typeface="楷体_GB2312" pitchFamily="49" charset="-122"/>
              </a:rPr>
              <a:t>C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相互补偿。电源与电路之间不发生能量互换。</a:t>
            </a:r>
          </a:p>
        </p:txBody>
      </p:sp>
      <p:sp>
        <p:nvSpPr>
          <p:cNvPr id="207890" name="Rectangle 1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505200" cy="609600"/>
          </a:xfrm>
          <a:noFill/>
          <a:ln/>
        </p:spPr>
        <p:txBody>
          <a:bodyPr/>
          <a:lstStyle/>
          <a:p>
            <a:pPr algn="l"/>
            <a:r>
              <a:rPr lang="zh-CN" altLang="en-US" sz="3200" b="1" dirty="0">
                <a:solidFill>
                  <a:srgbClr val="000099"/>
                </a:solidFill>
              </a:rPr>
              <a:t>（一） 串联谐振</a:t>
            </a:r>
          </a:p>
        </p:txBody>
      </p:sp>
      <p:sp>
        <p:nvSpPr>
          <p:cNvPr id="63" name="Text Box 15"/>
          <p:cNvSpPr txBox="1">
            <a:spLocks noChangeArrowheads="1"/>
          </p:cNvSpPr>
          <p:nvPr/>
        </p:nvSpPr>
        <p:spPr bwMode="auto">
          <a:xfrm>
            <a:off x="6769803" y="188640"/>
            <a:ext cx="2040943" cy="415498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bIns="0">
            <a:spAutoFit/>
          </a:bodyPr>
          <a:lstStyle/>
          <a:p>
            <a:pPr algn="r" eaLnBrk="0" hangingPunct="0"/>
            <a:r>
              <a:rPr lang="zh-CN" altLang="en-US" dirty="0">
                <a:solidFill>
                  <a:schemeClr val="bg1"/>
                </a:solidFill>
                <a:ea typeface="宋体" panose="02010600030101010101" pitchFamily="2" charset="-122"/>
              </a:rPr>
              <a:t>串联谐振电路</a:t>
            </a:r>
            <a:endParaRPr lang="zh-CN" altLang="en-US" u="sng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64" name="Group 16"/>
          <p:cNvGrpSpPr>
            <a:grpSpLocks/>
          </p:cNvGrpSpPr>
          <p:nvPr/>
        </p:nvGrpSpPr>
        <p:grpSpPr bwMode="auto">
          <a:xfrm>
            <a:off x="7236296" y="622304"/>
            <a:ext cx="1627414" cy="2476207"/>
            <a:chOff x="532" y="1041"/>
            <a:chExt cx="1014" cy="1877"/>
          </a:xfrm>
        </p:grpSpPr>
        <p:grpSp>
          <p:nvGrpSpPr>
            <p:cNvPr id="65" name="Group 17"/>
            <p:cNvGrpSpPr>
              <a:grpSpLocks/>
            </p:cNvGrpSpPr>
            <p:nvPr/>
          </p:nvGrpSpPr>
          <p:grpSpPr bwMode="auto">
            <a:xfrm>
              <a:off x="532" y="1041"/>
              <a:ext cx="1014" cy="1877"/>
              <a:chOff x="532" y="1041"/>
              <a:chExt cx="1014" cy="1877"/>
            </a:xfrm>
          </p:grpSpPr>
          <p:sp>
            <p:nvSpPr>
              <p:cNvPr id="67" name="Text Box 18"/>
              <p:cNvSpPr txBox="1">
                <a:spLocks noChangeArrowheads="1"/>
              </p:cNvSpPr>
              <p:nvPr/>
            </p:nvSpPr>
            <p:spPr bwMode="auto">
              <a:xfrm>
                <a:off x="930" y="2649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68" name="Text Box 19"/>
              <p:cNvSpPr txBox="1">
                <a:spLocks noChangeArrowheads="1"/>
              </p:cNvSpPr>
              <p:nvPr/>
            </p:nvSpPr>
            <p:spPr bwMode="auto">
              <a:xfrm>
                <a:off x="924" y="2385"/>
                <a:ext cx="2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9" name="Text Box 20"/>
              <p:cNvSpPr txBox="1">
                <a:spLocks noChangeArrowheads="1"/>
              </p:cNvSpPr>
              <p:nvPr/>
            </p:nvSpPr>
            <p:spPr bwMode="auto">
              <a:xfrm flipH="1">
                <a:off x="1303" y="2097"/>
                <a:ext cx="22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" name="Text Box 21"/>
              <p:cNvSpPr txBox="1">
                <a:spLocks noChangeArrowheads="1"/>
              </p:cNvSpPr>
              <p:nvPr/>
            </p:nvSpPr>
            <p:spPr bwMode="auto">
              <a:xfrm>
                <a:off x="570" y="255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71" name="Text Box 22"/>
              <p:cNvSpPr txBox="1">
                <a:spLocks noChangeArrowheads="1"/>
              </p:cNvSpPr>
              <p:nvPr/>
            </p:nvSpPr>
            <p:spPr bwMode="auto">
              <a:xfrm>
                <a:off x="532" y="1401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72" name="Text Box 23"/>
              <p:cNvSpPr txBox="1">
                <a:spLocks noChangeArrowheads="1"/>
              </p:cNvSpPr>
              <p:nvPr/>
            </p:nvSpPr>
            <p:spPr bwMode="auto">
              <a:xfrm>
                <a:off x="556" y="1953"/>
                <a:ext cx="21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未知"/>
              <p:cNvSpPr>
                <a:spLocks/>
              </p:cNvSpPr>
              <p:nvPr/>
            </p:nvSpPr>
            <p:spPr bwMode="auto">
              <a:xfrm>
                <a:off x="648" y="1368"/>
                <a:ext cx="552" cy="720"/>
              </a:xfrm>
              <a:custGeom>
                <a:avLst/>
                <a:gdLst>
                  <a:gd name="T0" fmla="*/ 0 w 480"/>
                  <a:gd name="T1" fmla="*/ 0 h 288"/>
                  <a:gd name="T2" fmla="*/ 552 w 480"/>
                  <a:gd name="T3" fmla="*/ 0 h 288"/>
                  <a:gd name="T4" fmla="*/ 552 w 480"/>
                  <a:gd name="T5" fmla="*/ 720 h 28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288"/>
                  <a:gd name="T11" fmla="*/ 480 w 480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288">
                    <a:moveTo>
                      <a:pt x="0" y="0"/>
                    </a:moveTo>
                    <a:lnTo>
                      <a:pt x="480" y="0"/>
                    </a:lnTo>
                    <a:lnTo>
                      <a:pt x="480" y="288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未知"/>
              <p:cNvSpPr>
                <a:spLocks/>
              </p:cNvSpPr>
              <p:nvPr/>
            </p:nvSpPr>
            <p:spPr bwMode="auto">
              <a:xfrm>
                <a:off x="672" y="2688"/>
                <a:ext cx="528" cy="192"/>
              </a:xfrm>
              <a:custGeom>
                <a:avLst/>
                <a:gdLst>
                  <a:gd name="T0" fmla="*/ 0 w 480"/>
                  <a:gd name="T1" fmla="*/ 192 h 192"/>
                  <a:gd name="T2" fmla="*/ 528 w 480"/>
                  <a:gd name="T3" fmla="*/ 192 h 192"/>
                  <a:gd name="T4" fmla="*/ 528 w 480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92"/>
                  <a:gd name="T11" fmla="*/ 480 w 48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92">
                    <a:moveTo>
                      <a:pt x="0" y="192"/>
                    </a:moveTo>
                    <a:lnTo>
                      <a:pt x="480" y="192"/>
                    </a:lnTo>
                    <a:lnTo>
                      <a:pt x="480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Text Box 26"/>
              <p:cNvSpPr txBox="1">
                <a:spLocks noChangeArrowheads="1"/>
              </p:cNvSpPr>
              <p:nvPr/>
            </p:nvSpPr>
            <p:spPr bwMode="auto">
              <a:xfrm>
                <a:off x="1313" y="2529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6" name="Group 27"/>
              <p:cNvGrpSpPr>
                <a:grpSpLocks/>
              </p:cNvGrpSpPr>
              <p:nvPr/>
            </p:nvGrpSpPr>
            <p:grpSpPr bwMode="auto">
              <a:xfrm>
                <a:off x="1092" y="2616"/>
                <a:ext cx="216" cy="72"/>
                <a:chOff x="0" y="0"/>
                <a:chExt cx="216" cy="72"/>
              </a:xfrm>
            </p:grpSpPr>
            <p:sp>
              <p:nvSpPr>
                <p:cNvPr id="91" name="Line 28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36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Line 29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108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7" name="Oval 30"/>
              <p:cNvSpPr>
                <a:spLocks noChangeArrowheads="1"/>
              </p:cNvSpPr>
              <p:nvPr/>
            </p:nvSpPr>
            <p:spPr bwMode="auto">
              <a:xfrm>
                <a:off x="624" y="285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Oval 31"/>
              <p:cNvSpPr>
                <a:spLocks noChangeArrowheads="1"/>
              </p:cNvSpPr>
              <p:nvPr/>
            </p:nvSpPr>
            <p:spPr bwMode="auto">
              <a:xfrm>
                <a:off x="612" y="13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Rectangle 32"/>
              <p:cNvSpPr>
                <a:spLocks noChangeArrowheads="1"/>
              </p:cNvSpPr>
              <p:nvPr/>
            </p:nvSpPr>
            <p:spPr bwMode="auto">
              <a:xfrm rot="5400000">
                <a:off x="1056" y="1656"/>
                <a:ext cx="288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Text Box 33"/>
              <p:cNvSpPr txBox="1">
                <a:spLocks noChangeArrowheads="1"/>
              </p:cNvSpPr>
              <p:nvPr/>
            </p:nvSpPr>
            <p:spPr bwMode="auto">
              <a:xfrm>
                <a:off x="1289" y="1557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Line 34"/>
              <p:cNvSpPr>
                <a:spLocks noChangeShapeType="1"/>
              </p:cNvSpPr>
              <p:nvPr/>
            </p:nvSpPr>
            <p:spPr bwMode="auto">
              <a:xfrm flipV="1">
                <a:off x="780" y="1308"/>
                <a:ext cx="276" cy="0"/>
              </a:xfrm>
              <a:prstGeom prst="line">
                <a:avLst/>
              </a:prstGeom>
              <a:noFill/>
              <a:ln w="25400">
                <a:solidFill>
                  <a:srgbClr val="66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" name="Text Box 35"/>
              <p:cNvSpPr txBox="1">
                <a:spLocks noChangeArrowheads="1"/>
              </p:cNvSpPr>
              <p:nvPr/>
            </p:nvSpPr>
            <p:spPr bwMode="auto">
              <a:xfrm>
                <a:off x="818" y="1041"/>
                <a:ext cx="16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83" name="Text Box 36"/>
              <p:cNvSpPr txBox="1">
                <a:spLocks noChangeArrowheads="1"/>
              </p:cNvSpPr>
              <p:nvPr/>
            </p:nvSpPr>
            <p:spPr bwMode="auto">
              <a:xfrm>
                <a:off x="840" y="2025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Text Box 37"/>
              <p:cNvSpPr txBox="1">
                <a:spLocks noChangeArrowheads="1"/>
              </p:cNvSpPr>
              <p:nvPr/>
            </p:nvSpPr>
            <p:spPr bwMode="auto">
              <a:xfrm>
                <a:off x="768" y="2469"/>
                <a:ext cx="34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Text Box 38"/>
              <p:cNvSpPr txBox="1">
                <a:spLocks noChangeArrowheads="1"/>
              </p:cNvSpPr>
              <p:nvPr/>
            </p:nvSpPr>
            <p:spPr bwMode="auto">
              <a:xfrm>
                <a:off x="864" y="1497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6" name="Text Box 39"/>
              <p:cNvSpPr txBox="1">
                <a:spLocks noChangeArrowheads="1"/>
              </p:cNvSpPr>
              <p:nvPr/>
            </p:nvSpPr>
            <p:spPr bwMode="auto">
              <a:xfrm>
                <a:off x="922" y="1677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87" name="Text Box 40"/>
              <p:cNvSpPr txBox="1">
                <a:spLocks noChangeArrowheads="1"/>
              </p:cNvSpPr>
              <p:nvPr/>
            </p:nvSpPr>
            <p:spPr bwMode="auto">
              <a:xfrm>
                <a:off x="916" y="136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88" name="Line 41"/>
              <p:cNvSpPr>
                <a:spLocks noChangeShapeType="1"/>
              </p:cNvSpPr>
              <p:nvPr/>
            </p:nvSpPr>
            <p:spPr bwMode="auto">
              <a:xfrm>
                <a:off x="1200" y="2376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9" name="Text Box 42"/>
              <p:cNvSpPr txBox="1">
                <a:spLocks noChangeArrowheads="1"/>
              </p:cNvSpPr>
              <p:nvPr/>
            </p:nvSpPr>
            <p:spPr bwMode="auto">
              <a:xfrm>
                <a:off x="930" y="219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90" name="Text Box 43"/>
              <p:cNvSpPr txBox="1">
                <a:spLocks noChangeArrowheads="1"/>
              </p:cNvSpPr>
              <p:nvPr/>
            </p:nvSpPr>
            <p:spPr bwMode="auto">
              <a:xfrm>
                <a:off x="916" y="190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aphicFrame>
          <p:nvGraphicFramePr>
            <p:cNvPr id="66" name="Object 44"/>
            <p:cNvGraphicFramePr>
              <a:graphicFrameLocks noChangeAspect="1"/>
            </p:cNvGraphicFramePr>
            <p:nvPr/>
          </p:nvGraphicFramePr>
          <p:xfrm>
            <a:off x="1184" y="2003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398" name="Visio" r:id="rId9" imgW="204454" imgH="719661" progId="Visio.Drawing.11">
                    <p:embed/>
                  </p:oleObj>
                </mc:Choice>
                <mc:Fallback>
                  <p:oleObj name="Visio" r:id="rId9" imgW="204454" imgH="719661" progId="Visio.Drawing.11">
                    <p:embed/>
                    <p:pic>
                      <p:nvPicPr>
                        <p:cNvPr id="32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" y="2003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6" name="图示 95"/>
          <p:cNvGraphicFramePr/>
          <p:nvPr>
            <p:extLst>
              <p:ext uri="{D42A27DB-BD31-4B8C-83A1-F6EECF244321}">
                <p14:modId xmlns:p14="http://schemas.microsoft.com/office/powerpoint/2010/main" val="3301097794"/>
              </p:ext>
            </p:extLst>
          </p:nvPr>
        </p:nvGraphicFramePr>
        <p:xfrm>
          <a:off x="635873" y="5038683"/>
          <a:ext cx="8452834" cy="1980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388408"/>
              </p:ext>
            </p:extLst>
          </p:nvPr>
        </p:nvGraphicFramePr>
        <p:xfrm>
          <a:off x="114300" y="3401771"/>
          <a:ext cx="33909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99" name="Equation" r:id="rId16" imgW="1460160" imgH="457200" progId="Equation.DSMT4">
                  <p:embed/>
                </p:oleObj>
              </mc:Choice>
              <mc:Fallback>
                <p:oleObj name="Equation" r:id="rId16" imgW="1460160" imgH="4572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4300" y="3401771"/>
                        <a:ext cx="3390900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408632"/>
              </p:ext>
            </p:extLst>
          </p:nvPr>
        </p:nvGraphicFramePr>
        <p:xfrm>
          <a:off x="61885" y="4558012"/>
          <a:ext cx="1384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00" name="Equation" r:id="rId18" imgW="596880" imgH="253800" progId="Equation.DSMT4">
                  <p:embed/>
                </p:oleObj>
              </mc:Choice>
              <mc:Fallback>
                <p:oleObj name="Equation" r:id="rId18" imgW="596880" imgH="2538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1885" y="4558012"/>
                        <a:ext cx="138430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Rectangle 12"/>
          <p:cNvSpPr txBox="1">
            <a:spLocks noChangeArrowheads="1"/>
          </p:cNvSpPr>
          <p:nvPr/>
        </p:nvSpPr>
        <p:spPr>
          <a:xfrm>
            <a:off x="1676517" y="4548980"/>
            <a:ext cx="12666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0" hangingPunct="0">
              <a:defRPr sz="280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最小值</a:t>
            </a:r>
          </a:p>
        </p:txBody>
      </p:sp>
      <p:graphicFrame>
        <p:nvGraphicFramePr>
          <p:cNvPr id="100" name="对象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346322"/>
              </p:ext>
            </p:extLst>
          </p:nvPr>
        </p:nvGraphicFramePr>
        <p:xfrm>
          <a:off x="3701641" y="4221381"/>
          <a:ext cx="138430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01" name="Equation" r:id="rId20" imgW="596880" imgH="444240" progId="Equation.DSMT4">
                  <p:embed/>
                </p:oleObj>
              </mc:Choice>
              <mc:Fallback>
                <p:oleObj name="Equation" r:id="rId20" imgW="596880" imgH="44424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701641" y="4221381"/>
                        <a:ext cx="1384300" cy="103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对象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075650"/>
              </p:ext>
            </p:extLst>
          </p:nvPr>
        </p:nvGraphicFramePr>
        <p:xfrm>
          <a:off x="6073760" y="3881228"/>
          <a:ext cx="2840100" cy="1434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02" name="Equation" r:id="rId22" imgW="1257120" imgH="634680" progId="Equation.DSMT4">
                  <p:embed/>
                </p:oleObj>
              </mc:Choice>
              <mc:Fallback>
                <p:oleObj name="Equation" r:id="rId22" imgW="1257120" imgH="63468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073760" y="3881228"/>
                        <a:ext cx="2840100" cy="1434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15165" y="156807"/>
            <a:ext cx="2042337" cy="2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8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graphicEl>
                                              <a:dgm id="{09438BB0-0E78-46E9-95F9-144923BF0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6">
                                            <p:graphicEl>
                                              <a:dgm id="{09438BB0-0E78-46E9-95F9-144923BF0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graphicEl>
                                              <a:dgm id="{1AAC4A35-B68C-4FED-B471-55EF554A2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6">
                                            <p:graphicEl>
                                              <a:dgm id="{1AAC4A35-B68C-4FED-B471-55EF554A2F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graphicEl>
                                              <a:dgm id="{E3C7311D-9281-4790-8D93-E79C96D89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6">
                                            <p:graphicEl>
                                              <a:dgm id="{E3C7311D-9281-4790-8D93-E79C96D89C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3" grpId="0" animBg="1"/>
      <p:bldP spid="62" grpId="0" autoUpdateAnimBg="0"/>
      <p:bldP spid="62" grpId="1"/>
      <p:bldGraphic spid="96" grpId="0">
        <p:bldSub>
          <a:bldDgm bld="one"/>
        </p:bldSub>
      </p:bldGraphic>
      <p:bldP spid="9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8" name="Rectangle 1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3505200" cy="533400"/>
          </a:xfrm>
          <a:noFill/>
          <a:ln/>
        </p:spPr>
        <p:txBody>
          <a:bodyPr/>
          <a:lstStyle/>
          <a:p>
            <a:pPr algn="l"/>
            <a:r>
              <a:rPr lang="en-US" altLang="zh-CN" sz="2800" b="1" dirty="0">
                <a:solidFill>
                  <a:srgbClr val="CC0000"/>
                </a:solidFill>
              </a:rPr>
              <a:t>3.</a:t>
            </a:r>
            <a:r>
              <a:rPr lang="en-US" altLang="zh-CN" sz="2800" b="1" dirty="0">
                <a:solidFill>
                  <a:srgbClr val="CC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CC0000"/>
                </a:solidFill>
                <a:latin typeface="宋体" panose="02010600030101010101" pitchFamily="2" charset="-122"/>
              </a:rPr>
              <a:t>串联谐振特怔</a:t>
            </a:r>
          </a:p>
        </p:txBody>
      </p:sp>
      <p:sp>
        <p:nvSpPr>
          <p:cNvPr id="208927" name="Text Box 31"/>
          <p:cNvSpPr txBox="1">
            <a:spLocks noChangeArrowheads="1"/>
          </p:cNvSpPr>
          <p:nvPr/>
        </p:nvSpPr>
        <p:spPr bwMode="auto">
          <a:xfrm>
            <a:off x="609600" y="718344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800" dirty="0">
                <a:solidFill>
                  <a:srgbClr val="000099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(4) </a:t>
            </a:r>
            <a:r>
              <a:rPr lang="zh-CN" altLang="en-US" sz="2800" dirty="0">
                <a:solidFill>
                  <a:srgbClr val="000099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电压关系</a:t>
            </a:r>
            <a:endParaRPr lang="zh-CN" altLang="en-US" sz="2800" dirty="0">
              <a:solidFill>
                <a:srgbClr val="000099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08929" name="Object 33" descr="4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97461"/>
              </p:ext>
            </p:extLst>
          </p:nvPr>
        </p:nvGraphicFramePr>
        <p:xfrm>
          <a:off x="1849437" y="1235006"/>
          <a:ext cx="138588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34" name="公式" r:id="rId3" imgW="647640" imgH="241200" progId="Equation.3">
                  <p:embed/>
                </p:oleObj>
              </mc:Choice>
              <mc:Fallback>
                <p:oleObj name="公式" r:id="rId3" imgW="647640" imgH="241200" progId="Equation.3">
                  <p:embed/>
                  <p:pic>
                    <p:nvPicPr>
                      <p:cNvPr id="0" name="Object 33" descr="40%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437" y="1235006"/>
                        <a:ext cx="1385887" cy="646112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FFCC"/>
                        </a:fgClr>
                        <a:bgClr>
                          <a:schemeClr val="bg1"/>
                        </a:bgClr>
                      </a:patt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48" name="Text Box 52"/>
          <p:cNvSpPr txBox="1">
            <a:spLocks noChangeArrowheads="1"/>
          </p:cNvSpPr>
          <p:nvPr/>
        </p:nvSpPr>
        <p:spPr bwMode="auto">
          <a:xfrm>
            <a:off x="622867" y="2865438"/>
            <a:ext cx="2393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800" dirty="0">
                <a:solidFill>
                  <a:srgbClr val="333399"/>
                </a:solidFill>
                <a:ea typeface="宋体" panose="02010600030101010101" pitchFamily="2" charset="-122"/>
              </a:rPr>
              <a:t>(5) </a:t>
            </a:r>
            <a:r>
              <a:rPr lang="zh-CN" altLang="en-US" sz="2800" dirty="0">
                <a:solidFill>
                  <a:srgbClr val="333399"/>
                </a:solidFill>
                <a:ea typeface="宋体" panose="02010600030101010101" pitchFamily="2" charset="-122"/>
              </a:rPr>
              <a:t>品质因数</a:t>
            </a:r>
            <a:r>
              <a:rPr lang="en-US" altLang="zh-CN" sz="2800" dirty="0">
                <a:solidFill>
                  <a:srgbClr val="333399"/>
                </a:solidFill>
                <a:ea typeface="宋体" panose="02010600030101010101" pitchFamily="2" charset="-122"/>
              </a:rPr>
              <a:t>Q</a:t>
            </a:r>
          </a:p>
        </p:txBody>
      </p:sp>
      <p:grpSp>
        <p:nvGrpSpPr>
          <p:cNvPr id="208950" name="Group 54"/>
          <p:cNvGrpSpPr>
            <a:grpSpLocks/>
          </p:cNvGrpSpPr>
          <p:nvPr/>
        </p:nvGrpSpPr>
        <p:grpSpPr bwMode="auto">
          <a:xfrm>
            <a:off x="204788" y="4879975"/>
            <a:ext cx="5891212" cy="1216025"/>
            <a:chOff x="417" y="192"/>
            <a:chExt cx="3711" cy="766"/>
          </a:xfrm>
        </p:grpSpPr>
        <p:graphicFrame>
          <p:nvGraphicFramePr>
            <p:cNvPr id="208951" name="Object 55" descr="40%"/>
            <p:cNvGraphicFramePr>
              <a:graphicFrameLocks noChangeAspect="1"/>
            </p:cNvGraphicFramePr>
            <p:nvPr/>
          </p:nvGraphicFramePr>
          <p:xfrm>
            <a:off x="912" y="240"/>
            <a:ext cx="3216" cy="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035" name="公式" r:id="rId5" imgW="1917360" imgH="444240" progId="Equation.3">
                    <p:embed/>
                  </p:oleObj>
                </mc:Choice>
                <mc:Fallback>
                  <p:oleObj name="公式" r:id="rId5" imgW="1917360" imgH="444240" progId="Equation.3">
                    <p:embed/>
                    <p:pic>
                      <p:nvPicPr>
                        <p:cNvPr id="0" name="Object 55" descr="4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40"/>
                          <a:ext cx="3216" cy="718"/>
                        </a:xfrm>
                        <a:prstGeom prst="rect">
                          <a:avLst/>
                        </a:prstGeom>
                        <a:pattFill prst="pct40">
                          <a:fgClr>
                            <a:srgbClr val="00FF00"/>
                          </a:fgClr>
                          <a:bgClr>
                            <a:srgbClr val="FFFFFF"/>
                          </a:bgClr>
                        </a:patt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8952" name="Text Box 56"/>
            <p:cNvSpPr txBox="1">
              <a:spLocks noChangeArrowheads="1"/>
            </p:cNvSpPr>
            <p:nvPr/>
          </p:nvSpPr>
          <p:spPr bwMode="auto">
            <a:xfrm>
              <a:off x="417" y="192"/>
              <a:ext cx="56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bIns="0">
              <a:spAutoFit/>
            </a:bodyPr>
            <a:lstStyle/>
            <a:p>
              <a:pPr algn="r" eaLnBrk="0" hangingPunct="0"/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令：</a:t>
              </a:r>
              <a:endParaRPr lang="zh-CN" altLang="en-US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208959" name="Group 63"/>
          <p:cNvGrpSpPr>
            <a:grpSpLocks/>
          </p:cNvGrpSpPr>
          <p:nvPr/>
        </p:nvGrpSpPr>
        <p:grpSpPr bwMode="auto">
          <a:xfrm>
            <a:off x="1076809" y="3485356"/>
            <a:ext cx="3581400" cy="582612"/>
            <a:chOff x="1488" y="2657"/>
            <a:chExt cx="2256" cy="367"/>
          </a:xfrm>
        </p:grpSpPr>
        <p:graphicFrame>
          <p:nvGraphicFramePr>
            <p:cNvPr id="208954" name="Object 58"/>
            <p:cNvGraphicFramePr>
              <a:graphicFrameLocks noChangeAspect="1"/>
            </p:cNvGraphicFramePr>
            <p:nvPr/>
          </p:nvGraphicFramePr>
          <p:xfrm>
            <a:off x="1781" y="2657"/>
            <a:ext cx="1319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036" name="公式" r:id="rId7" imgW="965160" imgH="228600" progId="Equation.3">
                    <p:embed/>
                  </p:oleObj>
                </mc:Choice>
                <mc:Fallback>
                  <p:oleObj name="公式" r:id="rId7" imgW="965160" imgH="22860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1" y="2657"/>
                          <a:ext cx="1319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8955" name="Text Box 59"/>
            <p:cNvSpPr txBox="1">
              <a:spLocks noChangeArrowheads="1"/>
            </p:cNvSpPr>
            <p:nvPr/>
          </p:nvSpPr>
          <p:spPr bwMode="auto">
            <a:xfrm>
              <a:off x="1488" y="2657"/>
              <a:ext cx="225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800" dirty="0">
                  <a:solidFill>
                    <a:schemeClr val="tx1"/>
                  </a:solidFill>
                  <a:ea typeface="宋体" panose="02010600030101010101" pitchFamily="2" charset="-122"/>
                </a:rPr>
                <a:t>当                         时：</a:t>
              </a:r>
            </a:p>
          </p:txBody>
        </p:sp>
      </p:grpSp>
      <p:grpSp>
        <p:nvGrpSpPr>
          <p:cNvPr id="208956" name="Group 60"/>
          <p:cNvGrpSpPr>
            <a:grpSpLocks/>
          </p:cNvGrpSpPr>
          <p:nvPr/>
        </p:nvGrpSpPr>
        <p:grpSpPr bwMode="auto">
          <a:xfrm>
            <a:off x="1041988" y="3943350"/>
            <a:ext cx="3187700" cy="658812"/>
            <a:chOff x="1056" y="2544"/>
            <a:chExt cx="2728" cy="415"/>
          </a:xfrm>
        </p:grpSpPr>
        <p:sp>
          <p:nvSpPr>
            <p:cNvPr id="208957" name="Text Box 61"/>
            <p:cNvSpPr txBox="1">
              <a:spLocks noChangeArrowheads="1"/>
            </p:cNvSpPr>
            <p:nvPr/>
          </p:nvSpPr>
          <p:spPr bwMode="auto">
            <a:xfrm>
              <a:off x="1056" y="2544"/>
              <a:ext cx="50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3200">
                  <a:solidFill>
                    <a:schemeClr val="tx1"/>
                  </a:solidFill>
                  <a:ea typeface="宋体" panose="02010600030101010101" pitchFamily="2" charset="-122"/>
                </a:rPr>
                <a:t>有</a:t>
              </a:r>
            </a:p>
          </p:txBody>
        </p:sp>
        <p:graphicFrame>
          <p:nvGraphicFramePr>
            <p:cNvPr id="208958" name="Object 62"/>
            <p:cNvGraphicFramePr>
              <a:graphicFrameLocks noChangeAspect="1"/>
            </p:cNvGraphicFramePr>
            <p:nvPr/>
          </p:nvGraphicFramePr>
          <p:xfrm>
            <a:off x="1488" y="2592"/>
            <a:ext cx="2296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037" name="公式" r:id="rId9" imgW="1282680" imgH="228600" progId="Equation.3">
                    <p:embed/>
                  </p:oleObj>
                </mc:Choice>
                <mc:Fallback>
                  <p:oleObj name="公式" r:id="rId9" imgW="1282680" imgH="22860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2592"/>
                          <a:ext cx="2296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8968" name="Text Box 72"/>
          <p:cNvSpPr txBox="1">
            <a:spLocks noChangeArrowheads="1"/>
          </p:cNvSpPr>
          <p:nvPr/>
        </p:nvSpPr>
        <p:spPr bwMode="auto">
          <a:xfrm>
            <a:off x="6309422" y="4914001"/>
            <a:ext cx="2771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U</a:t>
            </a:r>
            <a:r>
              <a:rPr lang="en-US" altLang="zh-CN" baseline="-25000" dirty="0"/>
              <a:t>L</a:t>
            </a:r>
            <a:r>
              <a:rPr lang="zh-CN" altLang="en-US" dirty="0"/>
              <a:t>、</a:t>
            </a:r>
            <a:r>
              <a:rPr lang="en-US" altLang="zh-CN" dirty="0"/>
              <a:t>U</a:t>
            </a:r>
            <a:r>
              <a:rPr lang="en-US" altLang="zh-CN" baseline="-25000" dirty="0"/>
              <a:t>C</a:t>
            </a:r>
            <a:r>
              <a:rPr lang="zh-CN" altLang="en-US" dirty="0"/>
              <a:t>是</a:t>
            </a:r>
            <a:r>
              <a:rPr lang="en-US" altLang="zh-CN" dirty="0"/>
              <a:t>U</a:t>
            </a:r>
            <a:r>
              <a:rPr lang="zh-CN" altLang="en-US" dirty="0"/>
              <a:t>的</a:t>
            </a:r>
            <a:r>
              <a:rPr lang="en-US" altLang="zh-CN" dirty="0"/>
              <a:t>Q</a:t>
            </a:r>
            <a:r>
              <a:rPr lang="zh-CN" altLang="en-US" dirty="0"/>
              <a:t>倍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003539"/>
              </p:ext>
            </p:extLst>
          </p:nvPr>
        </p:nvGraphicFramePr>
        <p:xfrm>
          <a:off x="1871661" y="1943100"/>
          <a:ext cx="1341437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38" name="Equation" r:id="rId11" imgW="495000" imgH="241200" progId="Equation.DSMT4">
                  <p:embed/>
                </p:oleObj>
              </mc:Choice>
              <mc:Fallback>
                <p:oleObj name="Equation" r:id="rId11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71661" y="1943100"/>
                        <a:ext cx="1341437" cy="654050"/>
                      </a:xfrm>
                      <a:prstGeom prst="rect">
                        <a:avLst/>
                      </a:prstGeom>
                      <a:solidFill>
                        <a:srgbClr val="FFFFE5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左大括号 2"/>
          <p:cNvSpPr/>
          <p:nvPr/>
        </p:nvSpPr>
        <p:spPr>
          <a:xfrm>
            <a:off x="1399797" y="1362541"/>
            <a:ext cx="300335" cy="1192867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 Box 15"/>
          <p:cNvSpPr txBox="1">
            <a:spLocks noChangeArrowheads="1"/>
          </p:cNvSpPr>
          <p:nvPr/>
        </p:nvSpPr>
        <p:spPr bwMode="auto">
          <a:xfrm>
            <a:off x="6769803" y="188640"/>
            <a:ext cx="2040943" cy="415498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bIns="0">
            <a:spAutoFit/>
          </a:bodyPr>
          <a:lstStyle/>
          <a:p>
            <a:pPr algn="r" eaLnBrk="0" hangingPunct="0"/>
            <a:r>
              <a:rPr lang="zh-CN" altLang="en-US" dirty="0">
                <a:solidFill>
                  <a:schemeClr val="bg1"/>
                </a:solidFill>
                <a:ea typeface="宋体" panose="02010600030101010101" pitchFamily="2" charset="-122"/>
              </a:rPr>
              <a:t>串联谐振电路</a:t>
            </a:r>
            <a:endParaRPr lang="zh-CN" altLang="en-US" u="sng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39" name="Group 16"/>
          <p:cNvGrpSpPr>
            <a:grpSpLocks/>
          </p:cNvGrpSpPr>
          <p:nvPr/>
        </p:nvGrpSpPr>
        <p:grpSpPr bwMode="auto">
          <a:xfrm>
            <a:off x="7236296" y="622304"/>
            <a:ext cx="1627414" cy="2476207"/>
            <a:chOff x="532" y="1041"/>
            <a:chExt cx="1014" cy="1877"/>
          </a:xfrm>
        </p:grpSpPr>
        <p:grpSp>
          <p:nvGrpSpPr>
            <p:cNvPr id="40" name="Group 17"/>
            <p:cNvGrpSpPr>
              <a:grpSpLocks/>
            </p:cNvGrpSpPr>
            <p:nvPr/>
          </p:nvGrpSpPr>
          <p:grpSpPr bwMode="auto">
            <a:xfrm>
              <a:off x="532" y="1041"/>
              <a:ext cx="1014" cy="1877"/>
              <a:chOff x="532" y="1041"/>
              <a:chExt cx="1014" cy="1877"/>
            </a:xfrm>
          </p:grpSpPr>
          <p:sp>
            <p:nvSpPr>
              <p:cNvPr id="42" name="Text Box 18"/>
              <p:cNvSpPr txBox="1">
                <a:spLocks noChangeArrowheads="1"/>
              </p:cNvSpPr>
              <p:nvPr/>
            </p:nvSpPr>
            <p:spPr bwMode="auto">
              <a:xfrm>
                <a:off x="930" y="2649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43" name="Text Box 19"/>
              <p:cNvSpPr txBox="1">
                <a:spLocks noChangeArrowheads="1"/>
              </p:cNvSpPr>
              <p:nvPr/>
            </p:nvSpPr>
            <p:spPr bwMode="auto">
              <a:xfrm>
                <a:off x="924" y="2385"/>
                <a:ext cx="2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44" name="Text Box 20"/>
              <p:cNvSpPr txBox="1">
                <a:spLocks noChangeArrowheads="1"/>
              </p:cNvSpPr>
              <p:nvPr/>
            </p:nvSpPr>
            <p:spPr bwMode="auto">
              <a:xfrm flipH="1">
                <a:off x="1303" y="2097"/>
                <a:ext cx="22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Text Box 21"/>
              <p:cNvSpPr txBox="1">
                <a:spLocks noChangeArrowheads="1"/>
              </p:cNvSpPr>
              <p:nvPr/>
            </p:nvSpPr>
            <p:spPr bwMode="auto">
              <a:xfrm>
                <a:off x="570" y="255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46" name="Text Box 22"/>
              <p:cNvSpPr txBox="1">
                <a:spLocks noChangeArrowheads="1"/>
              </p:cNvSpPr>
              <p:nvPr/>
            </p:nvSpPr>
            <p:spPr bwMode="auto">
              <a:xfrm>
                <a:off x="532" y="1401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47" name="Text Box 23"/>
              <p:cNvSpPr txBox="1">
                <a:spLocks noChangeArrowheads="1"/>
              </p:cNvSpPr>
              <p:nvPr/>
            </p:nvSpPr>
            <p:spPr bwMode="auto">
              <a:xfrm>
                <a:off x="556" y="1953"/>
                <a:ext cx="21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未知"/>
              <p:cNvSpPr>
                <a:spLocks/>
              </p:cNvSpPr>
              <p:nvPr/>
            </p:nvSpPr>
            <p:spPr bwMode="auto">
              <a:xfrm>
                <a:off x="648" y="1368"/>
                <a:ext cx="552" cy="720"/>
              </a:xfrm>
              <a:custGeom>
                <a:avLst/>
                <a:gdLst>
                  <a:gd name="T0" fmla="*/ 0 w 480"/>
                  <a:gd name="T1" fmla="*/ 0 h 288"/>
                  <a:gd name="T2" fmla="*/ 552 w 480"/>
                  <a:gd name="T3" fmla="*/ 0 h 288"/>
                  <a:gd name="T4" fmla="*/ 552 w 480"/>
                  <a:gd name="T5" fmla="*/ 720 h 28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288"/>
                  <a:gd name="T11" fmla="*/ 480 w 480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288">
                    <a:moveTo>
                      <a:pt x="0" y="0"/>
                    </a:moveTo>
                    <a:lnTo>
                      <a:pt x="480" y="0"/>
                    </a:lnTo>
                    <a:lnTo>
                      <a:pt x="480" y="288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未知"/>
              <p:cNvSpPr>
                <a:spLocks/>
              </p:cNvSpPr>
              <p:nvPr/>
            </p:nvSpPr>
            <p:spPr bwMode="auto">
              <a:xfrm>
                <a:off x="672" y="2688"/>
                <a:ext cx="528" cy="192"/>
              </a:xfrm>
              <a:custGeom>
                <a:avLst/>
                <a:gdLst>
                  <a:gd name="T0" fmla="*/ 0 w 480"/>
                  <a:gd name="T1" fmla="*/ 192 h 192"/>
                  <a:gd name="T2" fmla="*/ 528 w 480"/>
                  <a:gd name="T3" fmla="*/ 192 h 192"/>
                  <a:gd name="T4" fmla="*/ 528 w 480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92"/>
                  <a:gd name="T11" fmla="*/ 480 w 48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92">
                    <a:moveTo>
                      <a:pt x="0" y="192"/>
                    </a:moveTo>
                    <a:lnTo>
                      <a:pt x="480" y="192"/>
                    </a:lnTo>
                    <a:lnTo>
                      <a:pt x="480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Text Box 26"/>
              <p:cNvSpPr txBox="1">
                <a:spLocks noChangeArrowheads="1"/>
              </p:cNvSpPr>
              <p:nvPr/>
            </p:nvSpPr>
            <p:spPr bwMode="auto">
              <a:xfrm>
                <a:off x="1313" y="2529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1" name="Group 27"/>
              <p:cNvGrpSpPr>
                <a:grpSpLocks/>
              </p:cNvGrpSpPr>
              <p:nvPr/>
            </p:nvGrpSpPr>
            <p:grpSpPr bwMode="auto">
              <a:xfrm>
                <a:off x="1092" y="2616"/>
                <a:ext cx="216" cy="72"/>
                <a:chOff x="0" y="0"/>
                <a:chExt cx="216" cy="72"/>
              </a:xfrm>
            </p:grpSpPr>
            <p:sp>
              <p:nvSpPr>
                <p:cNvPr id="66" name="Line 28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36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29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108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2" name="Oval 30"/>
              <p:cNvSpPr>
                <a:spLocks noChangeArrowheads="1"/>
              </p:cNvSpPr>
              <p:nvPr/>
            </p:nvSpPr>
            <p:spPr bwMode="auto">
              <a:xfrm>
                <a:off x="624" y="285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Oval 31"/>
              <p:cNvSpPr>
                <a:spLocks noChangeArrowheads="1"/>
              </p:cNvSpPr>
              <p:nvPr/>
            </p:nvSpPr>
            <p:spPr bwMode="auto">
              <a:xfrm>
                <a:off x="612" y="13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Rectangle 32"/>
              <p:cNvSpPr>
                <a:spLocks noChangeArrowheads="1"/>
              </p:cNvSpPr>
              <p:nvPr/>
            </p:nvSpPr>
            <p:spPr bwMode="auto">
              <a:xfrm rot="5400000">
                <a:off x="1056" y="1656"/>
                <a:ext cx="288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Text Box 33"/>
              <p:cNvSpPr txBox="1">
                <a:spLocks noChangeArrowheads="1"/>
              </p:cNvSpPr>
              <p:nvPr/>
            </p:nvSpPr>
            <p:spPr bwMode="auto">
              <a:xfrm>
                <a:off x="1289" y="1557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" name="Line 34"/>
              <p:cNvSpPr>
                <a:spLocks noChangeShapeType="1"/>
              </p:cNvSpPr>
              <p:nvPr/>
            </p:nvSpPr>
            <p:spPr bwMode="auto">
              <a:xfrm flipV="1">
                <a:off x="780" y="1308"/>
                <a:ext cx="276" cy="0"/>
              </a:xfrm>
              <a:prstGeom prst="line">
                <a:avLst/>
              </a:prstGeom>
              <a:noFill/>
              <a:ln w="25400">
                <a:solidFill>
                  <a:srgbClr val="66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Text Box 35"/>
              <p:cNvSpPr txBox="1">
                <a:spLocks noChangeArrowheads="1"/>
              </p:cNvSpPr>
              <p:nvPr/>
            </p:nvSpPr>
            <p:spPr bwMode="auto">
              <a:xfrm>
                <a:off x="818" y="1041"/>
                <a:ext cx="16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58" name="Text Box 36"/>
              <p:cNvSpPr txBox="1">
                <a:spLocks noChangeArrowheads="1"/>
              </p:cNvSpPr>
              <p:nvPr/>
            </p:nvSpPr>
            <p:spPr bwMode="auto">
              <a:xfrm>
                <a:off x="840" y="2025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Text Box 37"/>
              <p:cNvSpPr txBox="1">
                <a:spLocks noChangeArrowheads="1"/>
              </p:cNvSpPr>
              <p:nvPr/>
            </p:nvSpPr>
            <p:spPr bwMode="auto">
              <a:xfrm>
                <a:off x="768" y="2469"/>
                <a:ext cx="34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" name="Text Box 38"/>
              <p:cNvSpPr txBox="1">
                <a:spLocks noChangeArrowheads="1"/>
              </p:cNvSpPr>
              <p:nvPr/>
            </p:nvSpPr>
            <p:spPr bwMode="auto">
              <a:xfrm>
                <a:off x="864" y="1497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" name="Text Box 39"/>
              <p:cNvSpPr txBox="1">
                <a:spLocks noChangeArrowheads="1"/>
              </p:cNvSpPr>
              <p:nvPr/>
            </p:nvSpPr>
            <p:spPr bwMode="auto">
              <a:xfrm>
                <a:off x="922" y="1677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62" name="Text Box 40"/>
              <p:cNvSpPr txBox="1">
                <a:spLocks noChangeArrowheads="1"/>
              </p:cNvSpPr>
              <p:nvPr/>
            </p:nvSpPr>
            <p:spPr bwMode="auto">
              <a:xfrm>
                <a:off x="916" y="136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3" name="Line 41"/>
              <p:cNvSpPr>
                <a:spLocks noChangeShapeType="1"/>
              </p:cNvSpPr>
              <p:nvPr/>
            </p:nvSpPr>
            <p:spPr bwMode="auto">
              <a:xfrm>
                <a:off x="1200" y="2376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Text Box 42"/>
              <p:cNvSpPr txBox="1">
                <a:spLocks noChangeArrowheads="1"/>
              </p:cNvSpPr>
              <p:nvPr/>
            </p:nvSpPr>
            <p:spPr bwMode="auto">
              <a:xfrm>
                <a:off x="930" y="219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65" name="Text Box 43"/>
              <p:cNvSpPr txBox="1">
                <a:spLocks noChangeArrowheads="1"/>
              </p:cNvSpPr>
              <p:nvPr/>
            </p:nvSpPr>
            <p:spPr bwMode="auto">
              <a:xfrm>
                <a:off x="916" y="190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aphicFrame>
          <p:nvGraphicFramePr>
            <p:cNvPr id="41" name="Object 44"/>
            <p:cNvGraphicFramePr>
              <a:graphicFrameLocks noChangeAspect="1"/>
            </p:cNvGraphicFramePr>
            <p:nvPr/>
          </p:nvGraphicFramePr>
          <p:xfrm>
            <a:off x="1184" y="2003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039" name="Visio" r:id="rId13" imgW="204454" imgH="719661" progId="Visio.Drawing.11">
                    <p:embed/>
                  </p:oleObj>
                </mc:Choice>
                <mc:Fallback>
                  <p:oleObj name="Visio" r:id="rId13" imgW="204454" imgH="719661" progId="Visio.Drawing.11">
                    <p:embed/>
                    <p:pic>
                      <p:nvPicPr>
                        <p:cNvPr id="66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" y="2003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68" name="图片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15165" y="156807"/>
            <a:ext cx="2042337" cy="2938527"/>
          </a:xfrm>
          <a:prstGeom prst="rect">
            <a:avLst/>
          </a:prstGeom>
        </p:spPr>
      </p:pic>
      <p:sp>
        <p:nvSpPr>
          <p:cNvPr id="208947" name="Rectangle 51"/>
          <p:cNvSpPr>
            <a:spLocks noChangeArrowheads="1"/>
          </p:cNvSpPr>
          <p:nvPr/>
        </p:nvSpPr>
        <p:spPr bwMode="auto">
          <a:xfrm>
            <a:off x="182136" y="6096000"/>
            <a:ext cx="2373639" cy="783193"/>
          </a:xfrm>
          <a:prstGeom prst="wedgeRoundRectCallout">
            <a:avLst>
              <a:gd name="adj1" fmla="val -9109"/>
              <a:gd name="adj2" fmla="val -89786"/>
              <a:gd name="adj3" fmla="val 16667"/>
            </a:avLst>
          </a:prstGeom>
          <a:solidFill>
            <a:srgbClr val="FFFFE5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highlight>
                  <a:srgbClr val="FFFFE5"/>
                </a:highlight>
                <a:ea typeface="宋体" panose="02010600030101010101" pitchFamily="2" charset="-122"/>
              </a:rPr>
              <a:t>表征串联谐振电路的谐振质量</a:t>
            </a:r>
          </a:p>
        </p:txBody>
      </p:sp>
      <p:graphicFrame>
        <p:nvGraphicFramePr>
          <p:cNvPr id="69" name="Object 2" descr="4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44872"/>
              </p:ext>
            </p:extLst>
          </p:nvPr>
        </p:nvGraphicFramePr>
        <p:xfrm>
          <a:off x="6392480" y="5518433"/>
          <a:ext cx="2692542" cy="45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40" name="公式" r:id="rId16" imgW="1295280" imgH="228600" progId="Equation.3">
                  <p:embed/>
                </p:oleObj>
              </mc:Choice>
              <mc:Fallback>
                <p:oleObj name="公式" r:id="rId16" imgW="1295280" imgH="228600" progId="Equation.3">
                  <p:embed/>
                  <p:pic>
                    <p:nvPicPr>
                      <p:cNvPr id="211970" name="Object 2" descr="40%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2480" y="5518433"/>
                        <a:ext cx="2692542" cy="458305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CCCC"/>
                        </a:fgClr>
                        <a:bgClr>
                          <a:srgbClr val="FFFFFF"/>
                        </a:bgClr>
                      </a:pattFill>
                      <a:ln w="38100">
                        <a:solidFill>
                          <a:srgbClr val="339933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 Box 3"/>
          <p:cNvSpPr txBox="1">
            <a:spLocks noChangeArrowheads="1"/>
          </p:cNvSpPr>
          <p:nvPr/>
        </p:nvSpPr>
        <p:spPr bwMode="auto">
          <a:xfrm>
            <a:off x="6366746" y="6041540"/>
            <a:ext cx="280478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所以串联谐振又称为</a:t>
            </a:r>
            <a:r>
              <a:rPr lang="zh-CN" altLang="en-US" dirty="0">
                <a:solidFill>
                  <a:srgbClr val="CC0000"/>
                </a:solidFill>
                <a:ea typeface="宋体" panose="02010600030101010101" pitchFamily="2" charset="-122"/>
              </a:rPr>
              <a:t>电压谐振。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8" grpId="0" animBg="1" autoUpdateAnimBg="0"/>
      <p:bldP spid="208927" grpId="0" autoUpdateAnimBg="0"/>
      <p:bldP spid="208948" grpId="0" autoUpdateAnimBg="0"/>
      <p:bldP spid="208968" grpId="0"/>
      <p:bldP spid="3" grpId="0" animBg="1"/>
      <p:bldP spid="208947" grpId="0" animBg="1" autoUpdateAnimBg="0"/>
      <p:bldP spid="70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75" name="Group 7"/>
          <p:cNvGrpSpPr>
            <a:grpSpLocks/>
          </p:cNvGrpSpPr>
          <p:nvPr/>
        </p:nvGrpSpPr>
        <p:grpSpPr bwMode="auto">
          <a:xfrm>
            <a:off x="914400" y="1408117"/>
            <a:ext cx="5562600" cy="1981200"/>
            <a:chOff x="384" y="2969"/>
            <a:chExt cx="3672" cy="1364"/>
          </a:xfrm>
        </p:grpSpPr>
        <p:graphicFrame>
          <p:nvGraphicFramePr>
            <p:cNvPr id="211976" name="Object 8"/>
            <p:cNvGraphicFramePr>
              <a:graphicFrameLocks noChangeAspect="1"/>
            </p:cNvGraphicFramePr>
            <p:nvPr/>
          </p:nvGraphicFramePr>
          <p:xfrm>
            <a:off x="647" y="3556"/>
            <a:ext cx="3409" cy="7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41" name="公式" r:id="rId3" imgW="1815840" imgH="444240" progId="Equation.3">
                    <p:embed/>
                  </p:oleObj>
                </mc:Choice>
                <mc:Fallback>
                  <p:oleObj name="公式" r:id="rId3" imgW="1815840" imgH="44424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" y="3556"/>
                          <a:ext cx="3409" cy="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1977" name="AutoShape 9"/>
            <p:cNvSpPr>
              <a:spLocks/>
            </p:cNvSpPr>
            <p:nvPr/>
          </p:nvSpPr>
          <p:spPr bwMode="auto">
            <a:xfrm>
              <a:off x="384" y="3248"/>
              <a:ext cx="179" cy="684"/>
            </a:xfrm>
            <a:prstGeom prst="leftBrace">
              <a:avLst>
                <a:gd name="adj1" fmla="val 31844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1978" name="Object 10"/>
            <p:cNvGraphicFramePr>
              <a:graphicFrameLocks noChangeAspect="1"/>
            </p:cNvGraphicFramePr>
            <p:nvPr/>
          </p:nvGraphicFramePr>
          <p:xfrm>
            <a:off x="693" y="2969"/>
            <a:ext cx="3077" cy="7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42" name="公式" r:id="rId5" imgW="1688760" imgH="406080" progId="Equation.3">
                    <p:embed/>
                  </p:oleObj>
                </mc:Choice>
                <mc:Fallback>
                  <p:oleObj name="公式" r:id="rId5" imgW="1688760" imgH="40608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" y="2969"/>
                          <a:ext cx="3077" cy="7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1979" name="Group 11"/>
          <p:cNvGrpSpPr>
            <a:grpSpLocks/>
          </p:cNvGrpSpPr>
          <p:nvPr/>
        </p:nvGrpSpPr>
        <p:grpSpPr bwMode="auto">
          <a:xfrm>
            <a:off x="685800" y="403193"/>
            <a:ext cx="5553075" cy="1128713"/>
            <a:chOff x="912" y="1920"/>
            <a:chExt cx="3498" cy="711"/>
          </a:xfrm>
        </p:grpSpPr>
        <p:sp>
          <p:nvSpPr>
            <p:cNvPr id="211980" name="Rectangle 12"/>
            <p:cNvSpPr>
              <a:spLocks noChangeArrowheads="1"/>
            </p:cNvSpPr>
            <p:nvPr/>
          </p:nvSpPr>
          <p:spPr bwMode="auto">
            <a:xfrm>
              <a:off x="995" y="1941"/>
              <a:ext cx="8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800" dirty="0">
                  <a:solidFill>
                    <a:srgbClr val="CC0000"/>
                  </a:solidFill>
                  <a:ea typeface="宋体" panose="02010600030101010101" pitchFamily="2" charset="-122"/>
                </a:rPr>
                <a:t>谐振时</a:t>
              </a:r>
              <a:r>
                <a:rPr lang="en-US" altLang="zh-CN" sz="2800" dirty="0">
                  <a:solidFill>
                    <a:srgbClr val="CC0000"/>
                  </a:solidFill>
                  <a:ea typeface="宋体" panose="02010600030101010101" pitchFamily="2" charset="-122"/>
                </a:rPr>
                <a:t>:</a:t>
              </a:r>
            </a:p>
          </p:txBody>
        </p:sp>
        <p:grpSp>
          <p:nvGrpSpPr>
            <p:cNvPr id="211981" name="Group 13"/>
            <p:cNvGrpSpPr>
              <a:grpSpLocks/>
            </p:cNvGrpSpPr>
            <p:nvPr/>
          </p:nvGrpSpPr>
          <p:grpSpPr bwMode="auto">
            <a:xfrm>
              <a:off x="912" y="1920"/>
              <a:ext cx="3498" cy="711"/>
              <a:chOff x="480" y="2256"/>
              <a:chExt cx="3498" cy="711"/>
            </a:xfrm>
          </p:grpSpPr>
          <p:sp>
            <p:nvSpPr>
              <p:cNvPr id="211982" name="Text Box 14"/>
              <p:cNvSpPr txBox="1">
                <a:spLocks noChangeArrowheads="1"/>
              </p:cNvSpPr>
              <p:nvPr/>
            </p:nvSpPr>
            <p:spPr bwMode="auto">
              <a:xfrm>
                <a:off x="1584" y="2256"/>
                <a:ext cx="34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800">
                    <a:solidFill>
                      <a:schemeClr val="tx1"/>
                    </a:solidFill>
                    <a:ea typeface="宋体" panose="02010600030101010101" pitchFamily="2" charset="-122"/>
                  </a:rPr>
                  <a:t>与</a:t>
                </a:r>
              </a:p>
            </p:txBody>
          </p:sp>
          <p:sp>
            <p:nvSpPr>
              <p:cNvPr id="211983" name="Text Box 15"/>
              <p:cNvSpPr txBox="1">
                <a:spLocks noChangeArrowheads="1"/>
              </p:cNvSpPr>
              <p:nvPr/>
            </p:nvSpPr>
            <p:spPr bwMode="auto">
              <a:xfrm>
                <a:off x="2062" y="2277"/>
                <a:ext cx="19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相互抵消，但其本</a:t>
                </a:r>
              </a:p>
            </p:txBody>
          </p:sp>
          <p:sp>
            <p:nvSpPr>
              <p:cNvPr id="211984" name="Text Box 16"/>
              <p:cNvSpPr txBox="1">
                <a:spLocks noChangeArrowheads="1"/>
              </p:cNvSpPr>
              <p:nvPr/>
            </p:nvSpPr>
            <p:spPr bwMode="auto">
              <a:xfrm>
                <a:off x="480" y="2640"/>
                <a:ext cx="34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800">
                    <a:solidFill>
                      <a:schemeClr val="tx1"/>
                    </a:solidFill>
                    <a:ea typeface="宋体" panose="02010600030101010101" pitchFamily="2" charset="-122"/>
                  </a:rPr>
                  <a:t>身不为零，而是电源电压的</a:t>
                </a:r>
                <a:r>
                  <a:rPr lang="en-US" altLang="zh-CN" sz="2800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Q</a:t>
                </a:r>
                <a:r>
                  <a:rPr lang="zh-CN" altLang="en-US" sz="2800">
                    <a:solidFill>
                      <a:schemeClr val="tx1"/>
                    </a:solidFill>
                    <a:ea typeface="宋体" panose="02010600030101010101" pitchFamily="2" charset="-122"/>
                  </a:rPr>
                  <a:t>倍。</a:t>
                </a:r>
              </a:p>
            </p:txBody>
          </p:sp>
          <p:graphicFrame>
            <p:nvGraphicFramePr>
              <p:cNvPr id="211985" name="Object 17" descr="40%"/>
              <p:cNvGraphicFramePr>
                <a:graphicFrameLocks noChangeAspect="1"/>
              </p:cNvGraphicFramePr>
              <p:nvPr/>
            </p:nvGraphicFramePr>
            <p:xfrm>
              <a:off x="1440" y="2304"/>
              <a:ext cx="265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5443" name="公式" r:id="rId7" imgW="215640" imgH="228600" progId="Equation.3">
                      <p:embed/>
                    </p:oleObj>
                  </mc:Choice>
                  <mc:Fallback>
                    <p:oleObj name="公式" r:id="rId7" imgW="215640" imgH="228600" progId="Equation.3">
                      <p:embed/>
                      <p:pic>
                        <p:nvPicPr>
                          <p:cNvPr id="0" name="Object 17" descr="40%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0" y="2304"/>
                            <a:ext cx="265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pct40">
                                  <a:fgClr>
                                    <a:srgbClr val="FFCC99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1986" name="Object 18" descr="40%"/>
              <p:cNvGraphicFramePr>
                <a:graphicFrameLocks noChangeAspect="1"/>
              </p:cNvGraphicFramePr>
              <p:nvPr/>
            </p:nvGraphicFramePr>
            <p:xfrm>
              <a:off x="1872" y="2304"/>
              <a:ext cx="235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5444" name="公式" r:id="rId9" imgW="228600" imgH="241200" progId="Equation.3">
                      <p:embed/>
                    </p:oleObj>
                  </mc:Choice>
                  <mc:Fallback>
                    <p:oleObj name="公式" r:id="rId9" imgW="228600" imgH="241200" progId="Equation.3">
                      <p:embed/>
                      <p:pic>
                        <p:nvPicPr>
                          <p:cNvPr id="0" name="Object 18" descr="40%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72" y="2304"/>
                            <a:ext cx="235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pattFill prst="pct40">
                                  <a:fgClr>
                                    <a:srgbClr val="FFCC99"/>
                                  </a:fgClr>
                                  <a:bgClr>
                                    <a:srgbClr val="FFFFFF"/>
                                  </a:bgClr>
                                </a:patt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11987" name="Text Box 19"/>
          <p:cNvSpPr txBox="1">
            <a:spLocks noChangeArrowheads="1"/>
          </p:cNvSpPr>
          <p:nvPr/>
        </p:nvSpPr>
        <p:spPr bwMode="auto">
          <a:xfrm>
            <a:off x="7378757" y="4025478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  <a:ea typeface="宋体" panose="02010600030101010101" pitchFamily="2" charset="-122"/>
              </a:rPr>
              <a:t>相量图：</a:t>
            </a:r>
          </a:p>
        </p:txBody>
      </p:sp>
      <p:grpSp>
        <p:nvGrpSpPr>
          <p:cNvPr id="211988" name="Group 20"/>
          <p:cNvGrpSpPr>
            <a:grpSpLocks/>
          </p:cNvGrpSpPr>
          <p:nvPr/>
        </p:nvGrpSpPr>
        <p:grpSpPr bwMode="auto">
          <a:xfrm>
            <a:off x="7150157" y="5168478"/>
            <a:ext cx="1452563" cy="423863"/>
            <a:chOff x="4368" y="2928"/>
            <a:chExt cx="915" cy="267"/>
          </a:xfrm>
        </p:grpSpPr>
        <p:graphicFrame>
          <p:nvGraphicFramePr>
            <p:cNvPr id="211989" name="Object 21" descr="40%"/>
            <p:cNvGraphicFramePr>
              <a:graphicFrameLocks noChangeAspect="1"/>
            </p:cNvGraphicFramePr>
            <p:nvPr/>
          </p:nvGraphicFramePr>
          <p:xfrm>
            <a:off x="5136" y="2928"/>
            <a:ext cx="147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45" name="公式" r:id="rId11" imgW="126720" imgH="190440" progId="Equation.3">
                    <p:embed/>
                  </p:oleObj>
                </mc:Choice>
                <mc:Fallback>
                  <p:oleObj name="公式" r:id="rId11" imgW="126720" imgH="190440" progId="Equation.3">
                    <p:embed/>
                    <p:pic>
                      <p:nvPicPr>
                        <p:cNvPr id="0" name="Object 21" descr="4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2928"/>
                          <a:ext cx="147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99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1990" name="Line 22"/>
            <p:cNvSpPr>
              <a:spLocks noChangeShapeType="1"/>
            </p:cNvSpPr>
            <p:nvPr/>
          </p:nvSpPr>
          <p:spPr bwMode="auto">
            <a:xfrm>
              <a:off x="4368" y="3072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1991" name="Group 23"/>
          <p:cNvGrpSpPr>
            <a:grpSpLocks/>
          </p:cNvGrpSpPr>
          <p:nvPr/>
        </p:nvGrpSpPr>
        <p:grpSpPr bwMode="auto">
          <a:xfrm>
            <a:off x="7150157" y="3568278"/>
            <a:ext cx="838200" cy="3276600"/>
            <a:chOff x="4368" y="1920"/>
            <a:chExt cx="528" cy="2064"/>
          </a:xfrm>
        </p:grpSpPr>
        <p:sp>
          <p:nvSpPr>
            <p:cNvPr id="211992" name="Line 24"/>
            <p:cNvSpPr>
              <a:spLocks noChangeShapeType="1"/>
            </p:cNvSpPr>
            <p:nvPr/>
          </p:nvSpPr>
          <p:spPr bwMode="auto">
            <a:xfrm flipH="1">
              <a:off x="4368" y="2016"/>
              <a:ext cx="0" cy="194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1993" name="Object 25" descr="40%"/>
            <p:cNvGraphicFramePr>
              <a:graphicFrameLocks noChangeAspect="1"/>
            </p:cNvGraphicFramePr>
            <p:nvPr/>
          </p:nvGraphicFramePr>
          <p:xfrm>
            <a:off x="4416" y="1920"/>
            <a:ext cx="26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46" name="公式" r:id="rId13" imgW="215640" imgH="228600" progId="Equation.3">
                    <p:embed/>
                  </p:oleObj>
                </mc:Choice>
                <mc:Fallback>
                  <p:oleObj name="公式" r:id="rId13" imgW="215640" imgH="228600" progId="Equation.3">
                    <p:embed/>
                    <p:pic>
                      <p:nvPicPr>
                        <p:cNvPr id="0" name="Object 25" descr="4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920"/>
                          <a:ext cx="26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99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1994" name="Object 26" descr="40%"/>
            <p:cNvGraphicFramePr>
              <a:graphicFrameLocks noChangeAspect="1"/>
            </p:cNvGraphicFramePr>
            <p:nvPr/>
          </p:nvGraphicFramePr>
          <p:xfrm>
            <a:off x="4416" y="3744"/>
            <a:ext cx="23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47" name="公式" r:id="rId15" imgW="228600" imgH="241200" progId="Equation.3">
                    <p:embed/>
                  </p:oleObj>
                </mc:Choice>
                <mc:Fallback>
                  <p:oleObj name="公式" r:id="rId15" imgW="228600" imgH="241200" progId="Equation.3">
                    <p:embed/>
                    <p:pic>
                      <p:nvPicPr>
                        <p:cNvPr id="0" name="Object 26" descr="4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744"/>
                          <a:ext cx="23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99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1995" name="Object 27" descr="40%"/>
            <p:cNvGraphicFramePr>
              <a:graphicFrameLocks noChangeAspect="1"/>
            </p:cNvGraphicFramePr>
            <p:nvPr/>
          </p:nvGraphicFramePr>
          <p:xfrm>
            <a:off x="4416" y="2784"/>
            <a:ext cx="480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48" name="公式" r:id="rId17" imgW="507960" imgH="228600" progId="Equation.3">
                    <p:embed/>
                  </p:oleObj>
                </mc:Choice>
                <mc:Fallback>
                  <p:oleObj name="公式" r:id="rId17" imgW="507960" imgH="228600" progId="Equation.3">
                    <p:embed/>
                    <p:pic>
                      <p:nvPicPr>
                        <p:cNvPr id="0" name="Object 27" descr="40%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784"/>
                          <a:ext cx="480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pattFill prst="pct40">
                                <a:fgClr>
                                  <a:srgbClr val="FFCC99"/>
                                </a:fgClr>
                                <a:bgClr>
                                  <a:srgbClr val="FFFFFF"/>
                                </a:bgClr>
                              </a:patt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1996" name="Line 28"/>
            <p:cNvSpPr>
              <a:spLocks noChangeShapeType="1"/>
            </p:cNvSpPr>
            <p:nvPr/>
          </p:nvSpPr>
          <p:spPr bwMode="auto">
            <a:xfrm>
              <a:off x="4368" y="3072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1997" name="Group 29"/>
          <p:cNvGrpSpPr>
            <a:grpSpLocks/>
          </p:cNvGrpSpPr>
          <p:nvPr/>
        </p:nvGrpSpPr>
        <p:grpSpPr bwMode="auto">
          <a:xfrm>
            <a:off x="1089634" y="4220741"/>
            <a:ext cx="4749800" cy="1127125"/>
            <a:chOff x="576" y="2976"/>
            <a:chExt cx="2992" cy="710"/>
          </a:xfrm>
        </p:grpSpPr>
        <p:sp>
          <p:nvSpPr>
            <p:cNvPr id="211998" name="Rectangle 30"/>
            <p:cNvSpPr>
              <a:spLocks noChangeArrowheads="1"/>
            </p:cNvSpPr>
            <p:nvPr/>
          </p:nvSpPr>
          <p:spPr bwMode="auto">
            <a:xfrm>
              <a:off x="576" y="2976"/>
              <a:ext cx="29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如</a:t>
              </a:r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800">
                  <a:solidFill>
                    <a:schemeClr val="tx1"/>
                  </a:solidFill>
                  <a:ea typeface="宋体" panose="02010600030101010101" pitchFamily="2" charset="-122"/>
                </a:rPr>
                <a:t>=100,</a:t>
              </a:r>
              <a:r>
                <a:rPr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U</a:t>
              </a:r>
              <a:r>
                <a:rPr lang="en-US" altLang="zh-CN" sz="2800">
                  <a:solidFill>
                    <a:schemeClr val="tx1"/>
                  </a:solidFill>
                  <a:ea typeface="宋体" panose="02010600030101010101" pitchFamily="2" charset="-122"/>
                </a:rPr>
                <a:t>=220V,</a:t>
              </a:r>
              <a:r>
                <a:rPr lang="zh-CN" altLang="en-US" sz="2800">
                  <a:solidFill>
                    <a:schemeClr val="tx1"/>
                  </a:solidFill>
                  <a:ea typeface="宋体" panose="02010600030101010101" pitchFamily="2" charset="-122"/>
                </a:rPr>
                <a:t>则在谐振时</a:t>
              </a:r>
            </a:p>
          </p:txBody>
        </p:sp>
        <p:graphicFrame>
          <p:nvGraphicFramePr>
            <p:cNvPr id="211999" name="Object 31"/>
            <p:cNvGraphicFramePr>
              <a:graphicFrameLocks noChangeAspect="1"/>
            </p:cNvGraphicFramePr>
            <p:nvPr/>
          </p:nvGraphicFramePr>
          <p:xfrm>
            <a:off x="624" y="3312"/>
            <a:ext cx="2827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49" name="Equation" r:id="rId19" imgW="1625400" imgH="228600" progId="Equation.3">
                    <p:embed/>
                  </p:oleObj>
                </mc:Choice>
                <mc:Fallback>
                  <p:oleObj name="Equation" r:id="rId19" imgW="1625400" imgH="2286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312"/>
                          <a:ext cx="2827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2000" name="Rectangle 32"/>
          <p:cNvSpPr>
            <a:spLocks noChangeArrowheads="1"/>
          </p:cNvSpPr>
          <p:nvPr/>
        </p:nvSpPr>
        <p:spPr bwMode="auto">
          <a:xfrm>
            <a:off x="861034" y="5211341"/>
            <a:ext cx="5899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CC0000"/>
                </a:solidFill>
                <a:ea typeface="宋体" panose="02010600030101010101" pitchFamily="2" charset="-122"/>
              </a:rPr>
              <a:t>所以电力系统应避免发生串联谐振。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1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87" grpId="0" autoUpdateAnimBg="0"/>
      <p:bldP spid="212000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3827866" y="1066341"/>
            <a:ext cx="4903116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例题：已知 </a:t>
            </a:r>
            <a:r>
              <a:rPr lang="en-US" altLang="zh-CN" i="1" dirty="0">
                <a:solidFill>
                  <a:srgbClr val="7030A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</a:rPr>
              <a:t>=220</a:t>
            </a:r>
            <a:r>
              <a:rPr lang="zh-CN" altLang="en-US" dirty="0">
                <a:solidFill>
                  <a:srgbClr val="7030A0"/>
                </a:solidFill>
                <a:latin typeface="Times New Roman" panose="02020603050405020304" pitchFamily="18" charset="0"/>
              </a:rPr>
              <a:t>∠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zh-CN" altLang="zh-CN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30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zh-CN" altLang="zh-CN" b="1" i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b="1" i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127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mH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zh-CN" altLang="zh-CN" b="1" i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="1" i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40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F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，当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sym typeface="Symbol" panose="05050102010706020507" pitchFamily="18" charset="2"/>
              </a:rPr>
              <a:t>f=25Hz</a:t>
            </a:r>
            <a:r>
              <a:rPr lang="zh-CN" altLang="en-US" b="1" dirty="0">
                <a:highlight>
                  <a:srgbClr val="FFFF00"/>
                </a:highlight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sym typeface="Symbol" panose="05050102010706020507" pitchFamily="18" charset="2"/>
              </a:rPr>
              <a:t>50</a:t>
            </a:r>
            <a:r>
              <a:rPr lang="en-US" altLang="zh-CN" b="1" dirty="0">
                <a:highlight>
                  <a:srgbClr val="FFFF00"/>
                </a:highlight>
                <a:sym typeface="Symbol" panose="05050102010706020507" pitchFamily="18" charset="2"/>
              </a:rPr>
              <a:t>Hz</a:t>
            </a:r>
            <a:r>
              <a:rPr lang="zh-CN" altLang="en-US" b="1" dirty="0">
                <a:highlight>
                  <a:srgbClr val="FFFF00"/>
                </a:highlight>
                <a:sym typeface="Symbol" panose="05050102010706020507" pitchFamily="18" charset="2"/>
              </a:rPr>
              <a:t>、</a:t>
            </a:r>
            <a:r>
              <a:rPr lang="en-US" altLang="zh-CN" b="1" dirty="0">
                <a:highlight>
                  <a:srgbClr val="FFFF00"/>
                </a:highlight>
                <a:sym typeface="Symbol" panose="05050102010706020507" pitchFamily="18" charset="2"/>
              </a:rPr>
              <a:t>70.653Hz</a:t>
            </a:r>
            <a:r>
              <a:rPr lang="zh-CN" altLang="en-US" b="1" dirty="0">
                <a:highlight>
                  <a:srgbClr val="FFFF00"/>
                </a:highlight>
                <a:sym typeface="Symbol" panose="05050102010706020507" pitchFamily="18" charset="2"/>
              </a:rPr>
              <a:t>、</a:t>
            </a:r>
            <a:r>
              <a:rPr lang="en-US" altLang="zh-CN" b="1" dirty="0">
                <a:highlight>
                  <a:srgbClr val="FFFF00"/>
                </a:highlight>
                <a:sym typeface="Symbol" panose="05050102010706020507" pitchFamily="18" charset="2"/>
              </a:rPr>
              <a:t>100Hz</a:t>
            </a:r>
            <a:r>
              <a:rPr lang="zh-CN" altLang="en-US" b="1" dirty="0">
                <a:highlight>
                  <a:srgbClr val="FFFF00"/>
                </a:highlight>
                <a:sym typeface="Symbol" panose="05050102010706020507" pitchFamily="18" charset="2"/>
              </a:rPr>
              <a:t>、</a:t>
            </a:r>
            <a:r>
              <a:rPr lang="en-US" altLang="zh-CN" b="1" dirty="0">
                <a:highlight>
                  <a:srgbClr val="FFFF00"/>
                </a:highlight>
                <a:sym typeface="Symbol" panose="05050102010706020507" pitchFamily="18" charset="2"/>
              </a:rPr>
              <a:t>150Hz</a:t>
            </a:r>
            <a:r>
              <a:rPr lang="zh-CN" altLang="en-US" b="1" dirty="0">
                <a:sym typeface="Symbol" panose="05050102010706020507" pitchFamily="18" charset="2"/>
              </a:rPr>
              <a:t>时，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电流 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及各部分电压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zh-CN" b="1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zh-CN" b="1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zh-CN" altLang="zh-CN" b="1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；</a:t>
            </a:r>
            <a:endParaRPr lang="zh-CN" altLang="en-US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1288824" y="620688"/>
            <a:ext cx="1627414" cy="2476207"/>
            <a:chOff x="532" y="1041"/>
            <a:chExt cx="1014" cy="1877"/>
          </a:xfrm>
        </p:grpSpPr>
        <p:grpSp>
          <p:nvGrpSpPr>
            <p:cNvPr id="20" name="Group 17"/>
            <p:cNvGrpSpPr>
              <a:grpSpLocks/>
            </p:cNvGrpSpPr>
            <p:nvPr/>
          </p:nvGrpSpPr>
          <p:grpSpPr bwMode="auto">
            <a:xfrm>
              <a:off x="532" y="1041"/>
              <a:ext cx="1014" cy="1877"/>
              <a:chOff x="532" y="1041"/>
              <a:chExt cx="1014" cy="1877"/>
            </a:xfrm>
          </p:grpSpPr>
          <p:sp>
            <p:nvSpPr>
              <p:cNvPr id="22" name="Text Box 18"/>
              <p:cNvSpPr txBox="1">
                <a:spLocks noChangeArrowheads="1"/>
              </p:cNvSpPr>
              <p:nvPr/>
            </p:nvSpPr>
            <p:spPr bwMode="auto">
              <a:xfrm>
                <a:off x="930" y="2649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23" name="Text Box 19"/>
              <p:cNvSpPr txBox="1">
                <a:spLocks noChangeArrowheads="1"/>
              </p:cNvSpPr>
              <p:nvPr/>
            </p:nvSpPr>
            <p:spPr bwMode="auto">
              <a:xfrm>
                <a:off x="924" y="2385"/>
                <a:ext cx="210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4" name="Text Box 20"/>
              <p:cNvSpPr txBox="1">
                <a:spLocks noChangeArrowheads="1"/>
              </p:cNvSpPr>
              <p:nvPr/>
            </p:nvSpPr>
            <p:spPr bwMode="auto">
              <a:xfrm flipH="1">
                <a:off x="1303" y="2097"/>
                <a:ext cx="22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Text Box 21"/>
              <p:cNvSpPr txBox="1">
                <a:spLocks noChangeArrowheads="1"/>
              </p:cNvSpPr>
              <p:nvPr/>
            </p:nvSpPr>
            <p:spPr bwMode="auto">
              <a:xfrm>
                <a:off x="570" y="255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26" name="Text Box 22"/>
              <p:cNvSpPr txBox="1">
                <a:spLocks noChangeArrowheads="1"/>
              </p:cNvSpPr>
              <p:nvPr/>
            </p:nvSpPr>
            <p:spPr bwMode="auto">
              <a:xfrm>
                <a:off x="532" y="1401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27" name="Text Box 23"/>
              <p:cNvSpPr txBox="1">
                <a:spLocks noChangeArrowheads="1"/>
              </p:cNvSpPr>
              <p:nvPr/>
            </p:nvSpPr>
            <p:spPr bwMode="auto">
              <a:xfrm>
                <a:off x="556" y="1953"/>
                <a:ext cx="21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" name="未知"/>
              <p:cNvSpPr>
                <a:spLocks/>
              </p:cNvSpPr>
              <p:nvPr/>
            </p:nvSpPr>
            <p:spPr bwMode="auto">
              <a:xfrm>
                <a:off x="648" y="1368"/>
                <a:ext cx="552" cy="720"/>
              </a:xfrm>
              <a:custGeom>
                <a:avLst/>
                <a:gdLst>
                  <a:gd name="T0" fmla="*/ 0 w 480"/>
                  <a:gd name="T1" fmla="*/ 0 h 288"/>
                  <a:gd name="T2" fmla="*/ 552 w 480"/>
                  <a:gd name="T3" fmla="*/ 0 h 288"/>
                  <a:gd name="T4" fmla="*/ 552 w 480"/>
                  <a:gd name="T5" fmla="*/ 720 h 288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288"/>
                  <a:gd name="T11" fmla="*/ 480 w 480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288">
                    <a:moveTo>
                      <a:pt x="0" y="0"/>
                    </a:moveTo>
                    <a:lnTo>
                      <a:pt x="480" y="0"/>
                    </a:lnTo>
                    <a:lnTo>
                      <a:pt x="480" y="288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未知"/>
              <p:cNvSpPr>
                <a:spLocks/>
              </p:cNvSpPr>
              <p:nvPr/>
            </p:nvSpPr>
            <p:spPr bwMode="auto">
              <a:xfrm>
                <a:off x="672" y="2688"/>
                <a:ext cx="528" cy="192"/>
              </a:xfrm>
              <a:custGeom>
                <a:avLst/>
                <a:gdLst>
                  <a:gd name="T0" fmla="*/ 0 w 480"/>
                  <a:gd name="T1" fmla="*/ 192 h 192"/>
                  <a:gd name="T2" fmla="*/ 528 w 480"/>
                  <a:gd name="T3" fmla="*/ 192 h 192"/>
                  <a:gd name="T4" fmla="*/ 528 w 480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92"/>
                  <a:gd name="T11" fmla="*/ 480 w 48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92">
                    <a:moveTo>
                      <a:pt x="0" y="192"/>
                    </a:moveTo>
                    <a:lnTo>
                      <a:pt x="480" y="192"/>
                    </a:lnTo>
                    <a:lnTo>
                      <a:pt x="480" y="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Text Box 26"/>
              <p:cNvSpPr txBox="1">
                <a:spLocks noChangeArrowheads="1"/>
              </p:cNvSpPr>
              <p:nvPr/>
            </p:nvSpPr>
            <p:spPr bwMode="auto">
              <a:xfrm>
                <a:off x="1313" y="2529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1" name="Group 27"/>
              <p:cNvGrpSpPr>
                <a:grpSpLocks/>
              </p:cNvGrpSpPr>
              <p:nvPr/>
            </p:nvGrpSpPr>
            <p:grpSpPr bwMode="auto">
              <a:xfrm>
                <a:off x="1092" y="2616"/>
                <a:ext cx="216" cy="72"/>
                <a:chOff x="0" y="0"/>
                <a:chExt cx="216" cy="72"/>
              </a:xfrm>
            </p:grpSpPr>
            <p:sp>
              <p:nvSpPr>
                <p:cNvPr id="46" name="Line 28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36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29"/>
                <p:cNvSpPr>
                  <a:spLocks noChangeShapeType="1"/>
                </p:cNvSpPr>
                <p:nvPr/>
              </p:nvSpPr>
              <p:spPr bwMode="auto">
                <a:xfrm rot="-5400000">
                  <a:off x="108" y="-108"/>
                  <a:ext cx="0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2" name="Oval 30"/>
              <p:cNvSpPr>
                <a:spLocks noChangeArrowheads="1"/>
              </p:cNvSpPr>
              <p:nvPr/>
            </p:nvSpPr>
            <p:spPr bwMode="auto">
              <a:xfrm>
                <a:off x="624" y="285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auto">
              <a:xfrm>
                <a:off x="612" y="13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Rectangle 32"/>
              <p:cNvSpPr>
                <a:spLocks noChangeArrowheads="1"/>
              </p:cNvSpPr>
              <p:nvPr/>
            </p:nvSpPr>
            <p:spPr bwMode="auto">
              <a:xfrm rot="5400000">
                <a:off x="1056" y="1656"/>
                <a:ext cx="288" cy="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Text Box 33"/>
              <p:cNvSpPr txBox="1">
                <a:spLocks noChangeArrowheads="1"/>
              </p:cNvSpPr>
              <p:nvPr/>
            </p:nvSpPr>
            <p:spPr bwMode="auto">
              <a:xfrm>
                <a:off x="1289" y="1557"/>
                <a:ext cx="233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 flipV="1">
                <a:off x="780" y="1308"/>
                <a:ext cx="276" cy="0"/>
              </a:xfrm>
              <a:prstGeom prst="line">
                <a:avLst/>
              </a:prstGeom>
              <a:noFill/>
              <a:ln w="25400">
                <a:solidFill>
                  <a:srgbClr val="6600FF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Text Box 35"/>
              <p:cNvSpPr txBox="1">
                <a:spLocks noChangeArrowheads="1"/>
              </p:cNvSpPr>
              <p:nvPr/>
            </p:nvSpPr>
            <p:spPr bwMode="auto">
              <a:xfrm>
                <a:off x="818" y="1041"/>
                <a:ext cx="16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38" name="Text Box 36"/>
              <p:cNvSpPr txBox="1">
                <a:spLocks noChangeArrowheads="1"/>
              </p:cNvSpPr>
              <p:nvPr/>
            </p:nvSpPr>
            <p:spPr bwMode="auto">
              <a:xfrm>
                <a:off x="840" y="2025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Text Box 37"/>
              <p:cNvSpPr txBox="1">
                <a:spLocks noChangeArrowheads="1"/>
              </p:cNvSpPr>
              <p:nvPr/>
            </p:nvSpPr>
            <p:spPr bwMode="auto">
              <a:xfrm>
                <a:off x="768" y="2469"/>
                <a:ext cx="344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" name="Text Box 38"/>
              <p:cNvSpPr txBox="1">
                <a:spLocks noChangeArrowheads="1"/>
              </p:cNvSpPr>
              <p:nvPr/>
            </p:nvSpPr>
            <p:spPr bwMode="auto">
              <a:xfrm>
                <a:off x="864" y="1497"/>
                <a:ext cx="30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b="1" i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zh-CN" sz="2200" b="1" i="1" baseline="-25000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sz="2200" b="1" baseline="-25000">
                  <a:solidFill>
                    <a:srgbClr val="66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Text Box 39"/>
              <p:cNvSpPr txBox="1">
                <a:spLocks noChangeArrowheads="1"/>
              </p:cNvSpPr>
              <p:nvPr/>
            </p:nvSpPr>
            <p:spPr bwMode="auto">
              <a:xfrm>
                <a:off x="922" y="1677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42" name="Text Box 40"/>
              <p:cNvSpPr txBox="1">
                <a:spLocks noChangeArrowheads="1"/>
              </p:cNvSpPr>
              <p:nvPr/>
            </p:nvSpPr>
            <p:spPr bwMode="auto">
              <a:xfrm>
                <a:off x="916" y="136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1200" y="2376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Text Box 42"/>
              <p:cNvSpPr txBox="1">
                <a:spLocks noChangeArrowheads="1"/>
              </p:cNvSpPr>
              <p:nvPr/>
            </p:nvSpPr>
            <p:spPr bwMode="auto">
              <a:xfrm>
                <a:off x="930" y="2193"/>
                <a:ext cx="24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–</a:t>
                </a:r>
                <a:r>
                  <a:rPr lang="en-US" altLang="zh-CN" sz="2200" i="1">
                    <a:solidFill>
                      <a:srgbClr val="6600FF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  <p:sp>
            <p:nvSpPr>
              <p:cNvPr id="45" name="Text Box 43"/>
              <p:cNvSpPr txBox="1">
                <a:spLocks noChangeArrowheads="1"/>
              </p:cNvSpPr>
              <p:nvPr/>
            </p:nvSpPr>
            <p:spPr bwMode="auto">
              <a:xfrm>
                <a:off x="916" y="190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b="1">
                    <a:solidFill>
                      <a:srgbClr val="6600FF"/>
                    </a:solidFill>
                    <a:latin typeface="Times New Roman" panose="02020603050405020304" pitchFamily="18" charset="0"/>
                  </a:rPr>
                  <a:t>+</a:t>
                </a:r>
              </a:p>
            </p:txBody>
          </p:sp>
        </p:grpSp>
        <p:graphicFrame>
          <p:nvGraphicFramePr>
            <p:cNvPr id="21" name="Object 44"/>
            <p:cNvGraphicFramePr>
              <a:graphicFrameLocks noChangeAspect="1"/>
            </p:cNvGraphicFramePr>
            <p:nvPr/>
          </p:nvGraphicFramePr>
          <p:xfrm>
            <a:off x="1184" y="2003"/>
            <a:ext cx="12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181" name="Visio" r:id="rId3" imgW="204454" imgH="719661" progId="Visio.Drawing.11">
                    <p:embed/>
                  </p:oleObj>
                </mc:Choice>
                <mc:Fallback>
                  <p:oleObj name="Visio" r:id="rId3" imgW="204454" imgH="719661" progId="Visio.Drawing.11">
                    <p:embed/>
                    <p:pic>
                      <p:nvPicPr>
                        <p:cNvPr id="34819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" y="2003"/>
                          <a:ext cx="12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8" name="Group 6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6882"/>
              </p:ext>
            </p:extLst>
          </p:nvPr>
        </p:nvGraphicFramePr>
        <p:xfrm>
          <a:off x="144463" y="3246120"/>
          <a:ext cx="8820150" cy="2560703"/>
        </p:xfrm>
        <a:graphic>
          <a:graphicData uri="http://schemas.openxmlformats.org/drawingml/2006/table">
            <a:tbl>
              <a:tblPr/>
              <a:tblGrid>
                <a:gridCol w="801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1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1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1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16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16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41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f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charset="-122"/>
                          <a:ea typeface="宋体" charset="-122"/>
                          <a:cs typeface="Times New Roman" pitchFamily="18" charset="0"/>
                        </a:rPr>
                        <a:t>ω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X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X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C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Z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U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U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U</a:t>
                      </a:r>
                      <a:r>
                        <a:rPr kumimoji="0" lang="en-US" altLang="zh-CN" sz="1800" b="1" i="1" u="none" strike="noStrike" cap="none" normalizeH="0" baseline="-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C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U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157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159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142.2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1.5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238.5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220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50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314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80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50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4.4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132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176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352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220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70.653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443.7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56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56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7.3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219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408.8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408.8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220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628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80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50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4.4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132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352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176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220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150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942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120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97.7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2.3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69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276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62.1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220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stealth" w="med" len="lg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 useBgFill="1">
        <p:nvSpPr>
          <p:cNvPr id="49" name="Rectangle 624"/>
          <p:cNvSpPr>
            <a:spLocks noChangeArrowheads="1"/>
          </p:cNvSpPr>
          <p:nvPr/>
        </p:nvSpPr>
        <p:spPr bwMode="auto">
          <a:xfrm>
            <a:off x="971550" y="4005064"/>
            <a:ext cx="7200900" cy="180022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 useBgFill="1">
        <p:nvSpPr>
          <p:cNvPr id="50" name="Rectangle 625"/>
          <p:cNvSpPr>
            <a:spLocks noChangeArrowheads="1"/>
          </p:cNvSpPr>
          <p:nvPr/>
        </p:nvSpPr>
        <p:spPr bwMode="auto">
          <a:xfrm>
            <a:off x="1042988" y="3645024"/>
            <a:ext cx="7129462" cy="4318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1" name="Rectangle 626"/>
          <p:cNvSpPr>
            <a:spLocks noChangeArrowheads="1"/>
          </p:cNvSpPr>
          <p:nvPr/>
        </p:nvSpPr>
        <p:spPr bwMode="auto">
          <a:xfrm>
            <a:off x="4211638" y="3645024"/>
            <a:ext cx="720725" cy="2159000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2" name="Rectangle 627"/>
          <p:cNvSpPr>
            <a:spLocks noChangeArrowheads="1"/>
          </p:cNvSpPr>
          <p:nvPr/>
        </p:nvSpPr>
        <p:spPr bwMode="auto">
          <a:xfrm>
            <a:off x="1763713" y="3645024"/>
            <a:ext cx="720725" cy="2159000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3" name="Rectangle 628"/>
          <p:cNvSpPr>
            <a:spLocks noChangeArrowheads="1"/>
          </p:cNvSpPr>
          <p:nvPr/>
        </p:nvSpPr>
        <p:spPr bwMode="auto">
          <a:xfrm>
            <a:off x="2555875" y="3645024"/>
            <a:ext cx="720725" cy="2159000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4" name="Rectangle 629"/>
          <p:cNvSpPr>
            <a:spLocks noChangeArrowheads="1"/>
          </p:cNvSpPr>
          <p:nvPr/>
        </p:nvSpPr>
        <p:spPr bwMode="auto">
          <a:xfrm>
            <a:off x="3348038" y="3645024"/>
            <a:ext cx="720725" cy="2159000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5" name="Rectangle 630"/>
          <p:cNvSpPr>
            <a:spLocks noChangeArrowheads="1"/>
          </p:cNvSpPr>
          <p:nvPr/>
        </p:nvSpPr>
        <p:spPr bwMode="auto">
          <a:xfrm>
            <a:off x="5003800" y="3645024"/>
            <a:ext cx="720725" cy="2159000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56" name="Rectangle 6"/>
          <p:cNvSpPr>
            <a:spLocks noChangeArrowheads="1"/>
          </p:cNvSpPr>
          <p:nvPr/>
        </p:nvSpPr>
        <p:spPr bwMode="auto">
          <a:xfrm>
            <a:off x="3773771" y="733618"/>
            <a:ext cx="5190842" cy="2210756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       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当电源电压或电流</a:t>
            </a:r>
            <a:r>
              <a:rPr lang="zh-CN" altLang="en-US" dirty="0">
                <a:solidFill>
                  <a:schemeClr val="accent2"/>
                </a:solidFill>
                <a:ea typeface="宋体" panose="02010600030101010101" pitchFamily="2" charset="-122"/>
              </a:rPr>
              <a:t>（激励）的频率改变时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，</a:t>
            </a:r>
            <a:r>
              <a:rPr lang="zh-CN" altLang="en-US" dirty="0">
                <a:solidFill>
                  <a:srgbClr val="0000CC"/>
                </a:solidFill>
                <a:ea typeface="宋体" panose="02010600030101010101" pitchFamily="2" charset="-122"/>
              </a:rPr>
              <a:t>容抗和感抗随之改变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，从而使电路中产生的电压和电流（</a:t>
            </a:r>
            <a:r>
              <a:rPr lang="zh-CN" altLang="en-US" dirty="0">
                <a:solidFill>
                  <a:schemeClr val="accent2"/>
                </a:solidFill>
                <a:ea typeface="宋体" panose="02010600030101010101" pitchFamily="2" charset="-122"/>
              </a:rPr>
              <a:t>响应）的大小和相位也随之改变</a:t>
            </a:r>
            <a:r>
              <a:rPr lang="zh-CN" altLang="en-US" dirty="0">
                <a:solidFill>
                  <a:srgbClr val="CC0000"/>
                </a:solidFill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673100" y="496888"/>
            <a:ext cx="4800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3200">
                <a:solidFill>
                  <a:srgbClr val="333399"/>
                </a:solidFill>
                <a:ea typeface="楷体_GB2312" pitchFamily="49" charset="-122"/>
              </a:rPr>
              <a:t>（二）并联谐振</a:t>
            </a:r>
            <a:endParaRPr lang="zh-CN" altLang="en-US" sz="3200" b="0">
              <a:solidFill>
                <a:srgbClr val="333399"/>
              </a:solidFill>
            </a:endParaRPr>
          </a:p>
        </p:txBody>
      </p:sp>
      <p:grpSp>
        <p:nvGrpSpPr>
          <p:cNvPr id="139267" name="Group 3"/>
          <p:cNvGrpSpPr>
            <a:grpSpLocks/>
          </p:cNvGrpSpPr>
          <p:nvPr/>
        </p:nvGrpSpPr>
        <p:grpSpPr bwMode="auto">
          <a:xfrm>
            <a:off x="1066800" y="2286000"/>
            <a:ext cx="2743200" cy="533400"/>
            <a:chOff x="672" y="1440"/>
            <a:chExt cx="1728" cy="336"/>
          </a:xfrm>
        </p:grpSpPr>
        <p:sp>
          <p:nvSpPr>
            <p:cNvPr id="139268" name="Line 4"/>
            <p:cNvSpPr>
              <a:spLocks noChangeShapeType="1"/>
            </p:cNvSpPr>
            <p:nvPr/>
          </p:nvSpPr>
          <p:spPr bwMode="auto">
            <a:xfrm>
              <a:off x="672" y="1776"/>
              <a:ext cx="17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69" name="Rectangle 5"/>
            <p:cNvSpPr>
              <a:spLocks noChangeArrowheads="1"/>
            </p:cNvSpPr>
            <p:nvPr/>
          </p:nvSpPr>
          <p:spPr bwMode="auto">
            <a:xfrm>
              <a:off x="2112" y="1488"/>
              <a:ext cx="2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U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39270" name="Oval 6"/>
            <p:cNvSpPr>
              <a:spLocks noChangeArrowheads="1"/>
            </p:cNvSpPr>
            <p:nvPr/>
          </p:nvSpPr>
          <p:spPr bwMode="auto">
            <a:xfrm>
              <a:off x="2256" y="144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9271" name="Group 7"/>
          <p:cNvGrpSpPr>
            <a:grpSpLocks/>
          </p:cNvGrpSpPr>
          <p:nvPr/>
        </p:nvGrpSpPr>
        <p:grpSpPr bwMode="auto">
          <a:xfrm>
            <a:off x="1073150" y="1225550"/>
            <a:ext cx="519113" cy="1631950"/>
            <a:chOff x="672" y="768"/>
            <a:chExt cx="327" cy="1028"/>
          </a:xfrm>
        </p:grpSpPr>
        <p:sp>
          <p:nvSpPr>
            <p:cNvPr id="139272" name="Line 8"/>
            <p:cNvSpPr>
              <a:spLocks noChangeShapeType="1"/>
            </p:cNvSpPr>
            <p:nvPr/>
          </p:nvSpPr>
          <p:spPr bwMode="auto">
            <a:xfrm flipV="1">
              <a:off x="672" y="788"/>
              <a:ext cx="0" cy="1008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73" name="Rectangle 9"/>
            <p:cNvSpPr>
              <a:spLocks noChangeArrowheads="1"/>
            </p:cNvSpPr>
            <p:nvPr/>
          </p:nvSpPr>
          <p:spPr bwMode="auto">
            <a:xfrm>
              <a:off x="759" y="798"/>
              <a:ext cx="24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rgbClr val="000099"/>
                  </a:solidFill>
                </a:rPr>
                <a:t>I</a:t>
              </a:r>
              <a:r>
                <a:rPr lang="en-US" altLang="zh-CN" baseline="-25000">
                  <a:solidFill>
                    <a:srgbClr val="000099"/>
                  </a:solidFill>
                </a:rPr>
                <a:t>C</a:t>
              </a:r>
              <a:endParaRPr lang="en-US" altLang="zh-CN">
                <a:solidFill>
                  <a:srgbClr val="000099"/>
                </a:solidFill>
              </a:endParaRPr>
            </a:p>
          </p:txBody>
        </p:sp>
        <p:sp>
          <p:nvSpPr>
            <p:cNvPr id="139274" name="Oval 10"/>
            <p:cNvSpPr>
              <a:spLocks noChangeArrowheads="1"/>
            </p:cNvSpPr>
            <p:nvPr/>
          </p:nvSpPr>
          <p:spPr bwMode="auto">
            <a:xfrm>
              <a:off x="802" y="768"/>
              <a:ext cx="48" cy="48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9275" name="Group 11"/>
          <p:cNvGrpSpPr>
            <a:grpSpLocks/>
          </p:cNvGrpSpPr>
          <p:nvPr/>
        </p:nvGrpSpPr>
        <p:grpSpPr bwMode="auto">
          <a:xfrm>
            <a:off x="1066800" y="2819400"/>
            <a:ext cx="457200" cy="1676400"/>
            <a:chOff x="672" y="1776"/>
            <a:chExt cx="288" cy="1056"/>
          </a:xfrm>
        </p:grpSpPr>
        <p:sp>
          <p:nvSpPr>
            <p:cNvPr id="139276" name="Line 12"/>
            <p:cNvSpPr>
              <a:spLocks noChangeShapeType="1"/>
            </p:cNvSpPr>
            <p:nvPr/>
          </p:nvSpPr>
          <p:spPr bwMode="auto">
            <a:xfrm>
              <a:off x="672" y="1776"/>
              <a:ext cx="0" cy="1008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77" name="Rectangle 13"/>
            <p:cNvSpPr>
              <a:spLocks noChangeArrowheads="1"/>
            </p:cNvSpPr>
            <p:nvPr/>
          </p:nvSpPr>
          <p:spPr bwMode="auto">
            <a:xfrm>
              <a:off x="720" y="2544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I</a:t>
              </a:r>
              <a:r>
                <a:rPr lang="en-US" altLang="zh-CN" baseline="-25000">
                  <a:solidFill>
                    <a:schemeClr val="tx1"/>
                  </a:solidFill>
                </a:rPr>
                <a:t>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39278" name="Oval 14"/>
            <p:cNvSpPr>
              <a:spLocks noChangeArrowheads="1"/>
            </p:cNvSpPr>
            <p:nvPr/>
          </p:nvSpPr>
          <p:spPr bwMode="auto">
            <a:xfrm>
              <a:off x="816" y="254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9279" name="Group 15"/>
          <p:cNvGrpSpPr>
            <a:grpSpLocks/>
          </p:cNvGrpSpPr>
          <p:nvPr/>
        </p:nvGrpSpPr>
        <p:grpSpPr bwMode="auto">
          <a:xfrm>
            <a:off x="1066800" y="2209800"/>
            <a:ext cx="609600" cy="609600"/>
            <a:chOff x="672" y="1392"/>
            <a:chExt cx="384" cy="384"/>
          </a:xfrm>
        </p:grpSpPr>
        <p:sp>
          <p:nvSpPr>
            <p:cNvPr id="139280" name="Line 16"/>
            <p:cNvSpPr>
              <a:spLocks noChangeShapeType="1"/>
            </p:cNvSpPr>
            <p:nvPr/>
          </p:nvSpPr>
          <p:spPr bwMode="auto">
            <a:xfrm>
              <a:off x="672" y="1776"/>
              <a:ext cx="384" cy="0"/>
            </a:xfrm>
            <a:prstGeom prst="line">
              <a:avLst/>
            </a:prstGeom>
            <a:noFill/>
            <a:ln w="38100">
              <a:solidFill>
                <a:srgbClr val="CC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1" name="Rectangle 17"/>
            <p:cNvSpPr>
              <a:spLocks noChangeArrowheads="1"/>
            </p:cNvSpPr>
            <p:nvPr/>
          </p:nvSpPr>
          <p:spPr bwMode="auto">
            <a:xfrm>
              <a:off x="768" y="1440"/>
              <a:ext cx="2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rgbClr val="CC6600"/>
                  </a:solidFill>
                </a:rPr>
                <a:t>I</a:t>
              </a:r>
              <a:r>
                <a:rPr lang="en-US" altLang="zh-CN" i="1" baseline="-25000">
                  <a:solidFill>
                    <a:srgbClr val="CC6600"/>
                  </a:solidFill>
                </a:rPr>
                <a:t>R</a:t>
              </a:r>
              <a:endParaRPr lang="en-US" altLang="zh-CN" i="1">
                <a:solidFill>
                  <a:srgbClr val="CC6600"/>
                </a:solidFill>
              </a:endParaRPr>
            </a:p>
          </p:txBody>
        </p:sp>
        <p:sp>
          <p:nvSpPr>
            <p:cNvPr id="139282" name="Oval 18"/>
            <p:cNvSpPr>
              <a:spLocks noChangeArrowheads="1"/>
            </p:cNvSpPr>
            <p:nvPr/>
          </p:nvSpPr>
          <p:spPr bwMode="auto">
            <a:xfrm flipV="1">
              <a:off x="864" y="1392"/>
              <a:ext cx="48" cy="48"/>
            </a:xfrm>
            <a:prstGeom prst="ellipse">
              <a:avLst/>
            </a:prstGeom>
            <a:solidFill>
              <a:srgbClr val="CC6600"/>
            </a:solidFill>
            <a:ln w="9525">
              <a:solidFill>
                <a:srgbClr val="CC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9283" name="Text Box 19"/>
          <p:cNvSpPr txBox="1">
            <a:spLocks noChangeArrowheads="1"/>
          </p:cNvSpPr>
          <p:nvPr/>
        </p:nvSpPr>
        <p:spPr bwMode="auto">
          <a:xfrm>
            <a:off x="749300" y="4841875"/>
            <a:ext cx="3048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800000"/>
                </a:solidFill>
                <a:ea typeface="楷体_GB2312" pitchFamily="49" charset="-122"/>
              </a:rPr>
              <a:t>1. </a:t>
            </a:r>
            <a:r>
              <a:rPr lang="zh-CN" altLang="en-US" dirty="0">
                <a:solidFill>
                  <a:srgbClr val="800000"/>
                </a:solidFill>
                <a:ea typeface="楷体_GB2312" pitchFamily="49" charset="-122"/>
              </a:rPr>
              <a:t>谐振的条件：</a:t>
            </a:r>
          </a:p>
        </p:txBody>
      </p:sp>
      <p:grpSp>
        <p:nvGrpSpPr>
          <p:cNvPr id="139284" name="Group 20"/>
          <p:cNvGrpSpPr>
            <a:grpSpLocks/>
          </p:cNvGrpSpPr>
          <p:nvPr/>
        </p:nvGrpSpPr>
        <p:grpSpPr bwMode="auto">
          <a:xfrm>
            <a:off x="1595438" y="2209800"/>
            <a:ext cx="614362" cy="519113"/>
            <a:chOff x="1053" y="1584"/>
            <a:chExt cx="387" cy="327"/>
          </a:xfrm>
        </p:grpSpPr>
        <p:sp>
          <p:nvSpPr>
            <p:cNvPr id="139285" name="Oval 21"/>
            <p:cNvSpPr>
              <a:spLocks noChangeArrowheads="1"/>
            </p:cNvSpPr>
            <p:nvPr/>
          </p:nvSpPr>
          <p:spPr bwMode="auto">
            <a:xfrm>
              <a:off x="1344" y="15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86" name="Rectangle 22"/>
            <p:cNvSpPr>
              <a:spLocks noChangeArrowheads="1"/>
            </p:cNvSpPr>
            <p:nvPr/>
          </p:nvSpPr>
          <p:spPr bwMode="auto">
            <a:xfrm>
              <a:off x="1053" y="1584"/>
              <a:ext cx="38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>
                  <a:solidFill>
                    <a:srgbClr val="FF0000"/>
                  </a:solidFill>
                </a:rPr>
                <a:t>= </a:t>
              </a:r>
              <a:r>
                <a:rPr lang="en-US" altLang="zh-CN" i="1">
                  <a:solidFill>
                    <a:srgbClr val="FF0000"/>
                  </a:solidFill>
                </a:rPr>
                <a:t>I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sp>
        <p:nvSpPr>
          <p:cNvPr id="139287" name="Rectangle 23"/>
          <p:cNvSpPr>
            <a:spLocks noChangeArrowheads="1"/>
          </p:cNvSpPr>
          <p:nvPr/>
        </p:nvSpPr>
        <p:spPr bwMode="auto">
          <a:xfrm>
            <a:off x="5768975" y="5234781"/>
            <a:ext cx="15335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200" dirty="0">
                <a:solidFill>
                  <a:srgbClr val="FF0000"/>
                </a:solidFill>
              </a:rPr>
              <a:t>→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r>
              <a:rPr lang="en-US" altLang="zh-CN" sz="3200" i="1" dirty="0" err="1">
                <a:solidFill>
                  <a:schemeClr val="tx1"/>
                </a:solidFill>
              </a:rPr>
              <a:t>i</a:t>
            </a:r>
            <a:r>
              <a:rPr lang="en-US" altLang="zh-CN" sz="3200" dirty="0">
                <a:solidFill>
                  <a:schemeClr val="tx1"/>
                </a:solidFill>
              </a:rPr>
              <a:t> = </a:t>
            </a:r>
            <a:r>
              <a:rPr lang="en-US" altLang="zh-CN" sz="3200" i="1" dirty="0" err="1">
                <a:solidFill>
                  <a:schemeClr val="tx1"/>
                </a:solidFill>
              </a:rPr>
              <a:t>i</a:t>
            </a:r>
            <a:r>
              <a:rPr lang="en-US" altLang="zh-CN" sz="3200" i="1" baseline="-25000" dirty="0" err="1">
                <a:solidFill>
                  <a:schemeClr val="tx1"/>
                </a:solidFill>
              </a:rPr>
              <a:t>R</a:t>
            </a:r>
            <a:endParaRPr lang="en-US" altLang="zh-CN" sz="3200" i="1" baseline="-25000" dirty="0">
              <a:solidFill>
                <a:schemeClr val="tx1"/>
              </a:solidFill>
            </a:endParaRPr>
          </a:p>
        </p:txBody>
      </p:sp>
      <p:sp>
        <p:nvSpPr>
          <p:cNvPr id="139288" name="Rectangle 24"/>
          <p:cNvSpPr>
            <a:spLocks noChangeArrowheads="1"/>
          </p:cNvSpPr>
          <p:nvPr/>
        </p:nvSpPr>
        <p:spPr bwMode="auto">
          <a:xfrm>
            <a:off x="5776103" y="5795167"/>
            <a:ext cx="1704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→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X</a:t>
            </a:r>
            <a:r>
              <a:rPr lang="en-US" altLang="zh-CN" i="1" baseline="-25000" dirty="0">
                <a:solidFill>
                  <a:schemeClr val="tx1"/>
                </a:solidFill>
              </a:rPr>
              <a:t>L</a:t>
            </a:r>
            <a:r>
              <a:rPr lang="en-US" altLang="zh-CN" dirty="0">
                <a:solidFill>
                  <a:schemeClr val="tx1"/>
                </a:solidFill>
              </a:rPr>
              <a:t>= </a:t>
            </a:r>
            <a:r>
              <a:rPr lang="en-US" altLang="zh-CN" i="1" dirty="0">
                <a:solidFill>
                  <a:schemeClr val="tx1"/>
                </a:solidFill>
              </a:rPr>
              <a:t>X</a:t>
            </a:r>
            <a:r>
              <a:rPr lang="en-US" altLang="zh-CN" i="1" baseline="-25000" dirty="0">
                <a:solidFill>
                  <a:schemeClr val="tx1"/>
                </a:solidFill>
              </a:rPr>
              <a:t>C</a:t>
            </a:r>
            <a:endParaRPr lang="en-US" altLang="zh-CN" baseline="-25000" dirty="0">
              <a:solidFill>
                <a:schemeClr val="tx1"/>
              </a:solidFill>
            </a:endParaRPr>
          </a:p>
        </p:txBody>
      </p:sp>
      <p:grpSp>
        <p:nvGrpSpPr>
          <p:cNvPr id="139294" name="Group 30"/>
          <p:cNvGrpSpPr>
            <a:grpSpLocks/>
          </p:cNvGrpSpPr>
          <p:nvPr/>
        </p:nvGrpSpPr>
        <p:grpSpPr bwMode="auto">
          <a:xfrm>
            <a:off x="4745038" y="1095375"/>
            <a:ext cx="3962400" cy="3025775"/>
            <a:chOff x="2880" y="384"/>
            <a:chExt cx="2496" cy="1906"/>
          </a:xfrm>
        </p:grpSpPr>
        <p:sp>
          <p:nvSpPr>
            <p:cNvPr id="139295" name="Rectangle 31"/>
            <p:cNvSpPr>
              <a:spLocks noChangeArrowheads="1"/>
            </p:cNvSpPr>
            <p:nvPr/>
          </p:nvSpPr>
          <p:spPr bwMode="auto">
            <a:xfrm>
              <a:off x="3744" y="1392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sz="2400" i="1">
                  <a:solidFill>
                    <a:schemeClr val="tx1"/>
                  </a:solidFill>
                </a:rPr>
                <a:t>R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139296" name="Line 32"/>
            <p:cNvSpPr>
              <a:spLocks noChangeShapeType="1"/>
            </p:cNvSpPr>
            <p:nvPr/>
          </p:nvSpPr>
          <p:spPr bwMode="auto">
            <a:xfrm>
              <a:off x="3024" y="672"/>
              <a:ext cx="19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7" name="Line 33"/>
            <p:cNvSpPr>
              <a:spLocks noChangeShapeType="1"/>
            </p:cNvSpPr>
            <p:nvPr/>
          </p:nvSpPr>
          <p:spPr bwMode="auto">
            <a:xfrm>
              <a:off x="3024" y="2256"/>
              <a:ext cx="19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8" name="Line 34"/>
            <p:cNvSpPr>
              <a:spLocks noChangeShapeType="1"/>
            </p:cNvSpPr>
            <p:nvPr/>
          </p:nvSpPr>
          <p:spPr bwMode="auto">
            <a:xfrm>
              <a:off x="3648" y="672"/>
              <a:ext cx="0" cy="15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299" name="Rectangle 35"/>
            <p:cNvSpPr>
              <a:spLocks noChangeArrowheads="1"/>
            </p:cNvSpPr>
            <p:nvPr/>
          </p:nvSpPr>
          <p:spPr bwMode="auto">
            <a:xfrm>
              <a:off x="3600" y="1320"/>
              <a:ext cx="96" cy="40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0" name="Line 36"/>
            <p:cNvSpPr>
              <a:spLocks noChangeShapeType="1"/>
            </p:cNvSpPr>
            <p:nvPr/>
          </p:nvSpPr>
          <p:spPr bwMode="auto">
            <a:xfrm>
              <a:off x="4320" y="672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1" name="Line 37"/>
            <p:cNvSpPr>
              <a:spLocks noChangeShapeType="1"/>
            </p:cNvSpPr>
            <p:nvPr/>
          </p:nvSpPr>
          <p:spPr bwMode="auto">
            <a:xfrm>
              <a:off x="4224" y="1344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2" name="Line 38"/>
            <p:cNvSpPr>
              <a:spLocks noChangeShapeType="1"/>
            </p:cNvSpPr>
            <p:nvPr/>
          </p:nvSpPr>
          <p:spPr bwMode="auto">
            <a:xfrm>
              <a:off x="4224" y="1440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3" name="Line 39"/>
            <p:cNvSpPr>
              <a:spLocks noChangeShapeType="1"/>
            </p:cNvSpPr>
            <p:nvPr/>
          </p:nvSpPr>
          <p:spPr bwMode="auto">
            <a:xfrm>
              <a:off x="4320" y="1440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04" name="Rectangle 40"/>
            <p:cNvSpPr>
              <a:spLocks noChangeArrowheads="1"/>
            </p:cNvSpPr>
            <p:nvPr/>
          </p:nvSpPr>
          <p:spPr bwMode="auto">
            <a:xfrm>
              <a:off x="4464" y="1392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sz="2400" i="1">
                  <a:solidFill>
                    <a:schemeClr val="tx1"/>
                  </a:solidFill>
                </a:rPr>
                <a:t>C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grpSp>
          <p:nvGrpSpPr>
            <p:cNvPr id="139305" name="Group 41"/>
            <p:cNvGrpSpPr>
              <a:grpSpLocks/>
            </p:cNvGrpSpPr>
            <p:nvPr/>
          </p:nvGrpSpPr>
          <p:grpSpPr bwMode="auto">
            <a:xfrm>
              <a:off x="4896" y="672"/>
              <a:ext cx="480" cy="1584"/>
              <a:chOff x="4896" y="672"/>
              <a:chExt cx="480" cy="1584"/>
            </a:xfrm>
          </p:grpSpPr>
          <p:grpSp>
            <p:nvGrpSpPr>
              <p:cNvPr id="139306" name="Group 42"/>
              <p:cNvGrpSpPr>
                <a:grpSpLocks/>
              </p:cNvGrpSpPr>
              <p:nvPr/>
            </p:nvGrpSpPr>
            <p:grpSpPr bwMode="auto">
              <a:xfrm>
                <a:off x="4896" y="672"/>
                <a:ext cx="192" cy="1584"/>
                <a:chOff x="4896" y="672"/>
                <a:chExt cx="192" cy="1584"/>
              </a:xfrm>
            </p:grpSpPr>
            <p:sp>
              <p:nvSpPr>
                <p:cNvPr id="139307" name="AutoShape 43"/>
                <p:cNvSpPr>
                  <a:spLocks noChangeArrowheads="1"/>
                </p:cNvSpPr>
                <p:nvPr/>
              </p:nvSpPr>
              <p:spPr bwMode="auto">
                <a:xfrm>
                  <a:off x="4944" y="1184"/>
                  <a:ext cx="144" cy="140"/>
                </a:xfrm>
                <a:prstGeom prst="flowChartConnector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9308" name="AutoShape 44"/>
                <p:cNvSpPr>
                  <a:spLocks noChangeArrowheads="1"/>
                </p:cNvSpPr>
                <p:nvPr/>
              </p:nvSpPr>
              <p:spPr bwMode="auto">
                <a:xfrm>
                  <a:off x="4944" y="1324"/>
                  <a:ext cx="144" cy="140"/>
                </a:xfrm>
                <a:prstGeom prst="flowChartConnector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9309" name="AutoShape 45"/>
                <p:cNvSpPr>
                  <a:spLocks noChangeArrowheads="1"/>
                </p:cNvSpPr>
                <p:nvPr/>
              </p:nvSpPr>
              <p:spPr bwMode="auto">
                <a:xfrm>
                  <a:off x="4944" y="1464"/>
                  <a:ext cx="144" cy="140"/>
                </a:xfrm>
                <a:prstGeom prst="flowChartConnector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9310" name="AutoShape 46"/>
                <p:cNvSpPr>
                  <a:spLocks noChangeArrowheads="1"/>
                </p:cNvSpPr>
                <p:nvPr/>
              </p:nvSpPr>
              <p:spPr bwMode="auto">
                <a:xfrm>
                  <a:off x="4944" y="1604"/>
                  <a:ext cx="144" cy="140"/>
                </a:xfrm>
                <a:prstGeom prst="flowChartConnector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9311" name="Rectangle 47"/>
                <p:cNvSpPr>
                  <a:spLocks noChangeArrowheads="1"/>
                </p:cNvSpPr>
                <p:nvPr/>
              </p:nvSpPr>
              <p:spPr bwMode="auto">
                <a:xfrm>
                  <a:off x="4896" y="1184"/>
                  <a:ext cx="96" cy="6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bg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9312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4992" y="672"/>
                  <a:ext cx="0" cy="51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9313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4992" y="1744"/>
                  <a:ext cx="0" cy="51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9314" name="Rectangle 50"/>
              <p:cNvSpPr>
                <a:spLocks noChangeArrowheads="1"/>
              </p:cNvSpPr>
              <p:nvPr/>
            </p:nvSpPr>
            <p:spPr bwMode="auto">
              <a:xfrm>
                <a:off x="5136" y="1324"/>
                <a:ext cx="240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</a:pPr>
                <a:r>
                  <a:rPr lang="en-US" altLang="zh-CN" sz="2400" i="1">
                    <a:solidFill>
                      <a:schemeClr val="tx1"/>
                    </a:solidFill>
                  </a:rPr>
                  <a:t>L</a:t>
                </a:r>
                <a:endParaRPr lang="en-US" altLang="zh-CN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315" name="Line 51"/>
            <p:cNvSpPr>
              <a:spLocks noChangeShapeType="1"/>
            </p:cNvSpPr>
            <p:nvPr/>
          </p:nvSpPr>
          <p:spPr bwMode="auto">
            <a:xfrm>
              <a:off x="3168" y="672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6" name="Line 52"/>
            <p:cNvSpPr>
              <a:spLocks noChangeShapeType="1"/>
            </p:cNvSpPr>
            <p:nvPr/>
          </p:nvSpPr>
          <p:spPr bwMode="auto">
            <a:xfrm>
              <a:off x="3840" y="672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7" name="Line 53"/>
            <p:cNvSpPr>
              <a:spLocks noChangeShapeType="1"/>
            </p:cNvSpPr>
            <p:nvPr/>
          </p:nvSpPr>
          <p:spPr bwMode="auto">
            <a:xfrm rot="5400000">
              <a:off x="3528" y="984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8" name="Line 54"/>
            <p:cNvSpPr>
              <a:spLocks noChangeShapeType="1"/>
            </p:cNvSpPr>
            <p:nvPr/>
          </p:nvSpPr>
          <p:spPr bwMode="auto">
            <a:xfrm rot="5400000">
              <a:off x="4200" y="984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19" name="Line 55"/>
            <p:cNvSpPr>
              <a:spLocks noChangeShapeType="1"/>
            </p:cNvSpPr>
            <p:nvPr/>
          </p:nvSpPr>
          <p:spPr bwMode="auto">
            <a:xfrm rot="5400000">
              <a:off x="4872" y="984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320" name="Rectangle 56"/>
            <p:cNvSpPr>
              <a:spLocks noChangeArrowheads="1"/>
            </p:cNvSpPr>
            <p:nvPr/>
          </p:nvSpPr>
          <p:spPr bwMode="auto">
            <a:xfrm>
              <a:off x="3168" y="43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i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39321" name="Rectangle 57"/>
            <p:cNvSpPr>
              <a:spLocks noChangeArrowheads="1"/>
            </p:cNvSpPr>
            <p:nvPr/>
          </p:nvSpPr>
          <p:spPr bwMode="auto">
            <a:xfrm>
              <a:off x="3696" y="91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i</a:t>
              </a:r>
              <a:r>
                <a:rPr lang="en-US" altLang="zh-CN" i="1" baseline="-25000">
                  <a:solidFill>
                    <a:schemeClr val="tx1"/>
                  </a:solidFill>
                </a:rPr>
                <a:t>R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39322" name="Rectangle 58"/>
            <p:cNvSpPr>
              <a:spLocks noChangeArrowheads="1"/>
            </p:cNvSpPr>
            <p:nvPr/>
          </p:nvSpPr>
          <p:spPr bwMode="auto">
            <a:xfrm>
              <a:off x="4416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i</a:t>
              </a:r>
              <a:r>
                <a:rPr lang="en-US" altLang="zh-CN" i="1" baseline="-25000">
                  <a:solidFill>
                    <a:schemeClr val="tx1"/>
                  </a:solidFill>
                </a:rPr>
                <a:t>C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39323" name="Rectangle 59"/>
            <p:cNvSpPr>
              <a:spLocks noChangeArrowheads="1"/>
            </p:cNvSpPr>
            <p:nvPr/>
          </p:nvSpPr>
          <p:spPr bwMode="auto">
            <a:xfrm>
              <a:off x="5088" y="96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i</a:t>
              </a:r>
              <a:r>
                <a:rPr lang="en-US" altLang="zh-CN" i="1" baseline="-25000">
                  <a:solidFill>
                    <a:schemeClr val="tx1"/>
                  </a:solidFill>
                </a:rPr>
                <a:t>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39324" name="Rectangle 60"/>
            <p:cNvSpPr>
              <a:spLocks noChangeArrowheads="1"/>
            </p:cNvSpPr>
            <p:nvPr/>
          </p:nvSpPr>
          <p:spPr bwMode="auto">
            <a:xfrm>
              <a:off x="3840" y="384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i</a:t>
              </a:r>
              <a:r>
                <a:rPr lang="en-US" altLang="zh-CN" i="1" baseline="-25000">
                  <a:solidFill>
                    <a:schemeClr val="tx1"/>
                  </a:solidFill>
                </a:rPr>
                <a:t>X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39325" name="Rectangle 61"/>
            <p:cNvSpPr>
              <a:spLocks noChangeArrowheads="1"/>
            </p:cNvSpPr>
            <p:nvPr/>
          </p:nvSpPr>
          <p:spPr bwMode="auto">
            <a:xfrm>
              <a:off x="2880" y="1056"/>
              <a:ext cx="28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sz="3200" i="1">
                  <a:solidFill>
                    <a:schemeClr val="tx1"/>
                  </a:solidFill>
                </a:rPr>
                <a:t>u</a:t>
              </a:r>
              <a:endParaRPr lang="en-US" altLang="zh-CN" sz="3200">
                <a:solidFill>
                  <a:schemeClr val="tx1"/>
                </a:solidFill>
              </a:endParaRPr>
            </a:p>
          </p:txBody>
        </p:sp>
        <p:sp>
          <p:nvSpPr>
            <p:cNvPr id="139326" name="Rectangle 62"/>
            <p:cNvSpPr>
              <a:spLocks noChangeArrowheads="1"/>
            </p:cNvSpPr>
            <p:nvPr/>
          </p:nvSpPr>
          <p:spPr bwMode="auto">
            <a:xfrm>
              <a:off x="2976" y="720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sz="24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9327" name="Rectangle 63"/>
            <p:cNvSpPr>
              <a:spLocks noChangeArrowheads="1"/>
            </p:cNvSpPr>
            <p:nvPr/>
          </p:nvSpPr>
          <p:spPr bwMode="auto">
            <a:xfrm>
              <a:off x="2928" y="2112"/>
              <a:ext cx="19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zh-CN" altLang="en-US" sz="2000">
                  <a:solidFill>
                    <a:schemeClr val="tx1"/>
                  </a:solidFill>
                </a:rPr>
                <a:t>－</a:t>
              </a:r>
            </a:p>
          </p:txBody>
        </p:sp>
        <p:sp>
          <p:nvSpPr>
            <p:cNvPr id="139328" name="Oval 64"/>
            <p:cNvSpPr>
              <a:spLocks noChangeArrowheads="1"/>
            </p:cNvSpPr>
            <p:nvPr/>
          </p:nvSpPr>
          <p:spPr bwMode="auto">
            <a:xfrm>
              <a:off x="2976" y="658"/>
              <a:ext cx="48" cy="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9329" name="Oval 65"/>
            <p:cNvSpPr>
              <a:spLocks noChangeArrowheads="1"/>
            </p:cNvSpPr>
            <p:nvPr/>
          </p:nvSpPr>
          <p:spPr bwMode="auto">
            <a:xfrm>
              <a:off x="2976" y="2242"/>
              <a:ext cx="48" cy="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39330" name="Freeform 66"/>
          <p:cNvSpPr>
            <a:spLocks/>
          </p:cNvSpPr>
          <p:nvPr/>
        </p:nvSpPr>
        <p:spPr bwMode="auto">
          <a:xfrm>
            <a:off x="5029200" y="1676400"/>
            <a:ext cx="762000" cy="2311400"/>
          </a:xfrm>
          <a:custGeom>
            <a:avLst/>
            <a:gdLst>
              <a:gd name="T0" fmla="*/ 0 w 480"/>
              <a:gd name="T1" fmla="*/ 120 h 1456"/>
              <a:gd name="T2" fmla="*/ 240 w 480"/>
              <a:gd name="T3" fmla="*/ 24 h 1456"/>
              <a:gd name="T4" fmla="*/ 432 w 480"/>
              <a:gd name="T5" fmla="*/ 72 h 1456"/>
              <a:gd name="T6" fmla="*/ 480 w 480"/>
              <a:gd name="T7" fmla="*/ 456 h 1456"/>
              <a:gd name="T8" fmla="*/ 432 w 480"/>
              <a:gd name="T9" fmla="*/ 1176 h 1456"/>
              <a:gd name="T10" fmla="*/ 192 w 480"/>
              <a:gd name="T11" fmla="*/ 1416 h 1456"/>
              <a:gd name="T12" fmla="*/ 96 w 480"/>
              <a:gd name="T13" fmla="*/ 1416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0" h="1456">
                <a:moveTo>
                  <a:pt x="0" y="120"/>
                </a:moveTo>
                <a:cubicBezTo>
                  <a:pt x="84" y="76"/>
                  <a:pt x="168" y="32"/>
                  <a:pt x="240" y="24"/>
                </a:cubicBezTo>
                <a:cubicBezTo>
                  <a:pt x="312" y="16"/>
                  <a:pt x="392" y="0"/>
                  <a:pt x="432" y="72"/>
                </a:cubicBezTo>
                <a:cubicBezTo>
                  <a:pt x="472" y="144"/>
                  <a:pt x="480" y="272"/>
                  <a:pt x="480" y="456"/>
                </a:cubicBezTo>
                <a:cubicBezTo>
                  <a:pt x="480" y="640"/>
                  <a:pt x="480" y="1016"/>
                  <a:pt x="432" y="1176"/>
                </a:cubicBezTo>
                <a:cubicBezTo>
                  <a:pt x="384" y="1336"/>
                  <a:pt x="248" y="1376"/>
                  <a:pt x="192" y="1416"/>
                </a:cubicBezTo>
                <a:cubicBezTo>
                  <a:pt x="136" y="1456"/>
                  <a:pt x="116" y="1436"/>
                  <a:pt x="96" y="1416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9331" name="Text Box 67"/>
          <p:cNvSpPr txBox="1">
            <a:spLocks noChangeArrowheads="1"/>
          </p:cNvSpPr>
          <p:nvPr/>
        </p:nvSpPr>
        <p:spPr bwMode="auto">
          <a:xfrm>
            <a:off x="5867400" y="3619500"/>
            <a:ext cx="10668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4800" i="1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139332" name="Rectangle 68"/>
          <p:cNvSpPr>
            <a:spLocks noChangeArrowheads="1"/>
          </p:cNvSpPr>
          <p:nvPr/>
        </p:nvSpPr>
        <p:spPr bwMode="auto">
          <a:xfrm>
            <a:off x="6516688" y="1268413"/>
            <a:ext cx="2057400" cy="2971800"/>
          </a:xfrm>
          <a:prstGeom prst="rect">
            <a:avLst/>
          </a:prstGeom>
          <a:solidFill>
            <a:schemeClr val="hlink">
              <a:alpha val="50000"/>
            </a:schemeClr>
          </a:solidFill>
          <a:ln w="28575">
            <a:solidFill>
              <a:srgbClr val="FF9933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39338" name="Rectangle 74"/>
          <p:cNvSpPr>
            <a:spLocks noChangeArrowheads="1"/>
          </p:cNvSpPr>
          <p:nvPr/>
        </p:nvSpPr>
        <p:spPr bwMode="auto">
          <a:xfrm>
            <a:off x="5532438" y="4419600"/>
            <a:ext cx="2500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kumimoji="0" lang="zh-CN" altLang="en-US" sz="2000">
                <a:solidFill>
                  <a:schemeClr val="tx1"/>
                </a:solidFill>
              </a:rPr>
              <a:t>图 </a:t>
            </a:r>
            <a:r>
              <a:rPr kumimoji="0" lang="en-US" altLang="zh-CN" sz="2000">
                <a:solidFill>
                  <a:schemeClr val="tx1"/>
                </a:solidFill>
              </a:rPr>
              <a:t>3.8.3   </a:t>
            </a:r>
            <a:r>
              <a:rPr kumimoji="0" lang="zh-CN" altLang="en-US" sz="2000">
                <a:solidFill>
                  <a:schemeClr val="tx1"/>
                </a:solidFill>
              </a:rPr>
              <a:t>并联谐振</a:t>
            </a:r>
          </a:p>
        </p:txBody>
      </p:sp>
      <p:graphicFrame>
        <p:nvGraphicFramePr>
          <p:cNvPr id="70" name="Object 8" descr="40%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530027"/>
              </p:ext>
            </p:extLst>
          </p:nvPr>
        </p:nvGraphicFramePr>
        <p:xfrm>
          <a:off x="1620481" y="5376255"/>
          <a:ext cx="19780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27" name="公式" r:id="rId4" imgW="761760" imgH="444240" progId="Equation.3">
                  <p:embed/>
                </p:oleObj>
              </mc:Choice>
              <mc:Fallback>
                <p:oleObj name="公式" r:id="rId4" imgW="761760" imgH="444240" progId="Equation.3">
                  <p:embed/>
                  <p:pic>
                    <p:nvPicPr>
                      <p:cNvPr id="62" name="Object 8" descr="40%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481" y="5376255"/>
                        <a:ext cx="1978025" cy="1066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976997" y="4880918"/>
            <a:ext cx="93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1" dirty="0">
                <a:solidFill>
                  <a:schemeClr val="tx1"/>
                </a:solidFill>
              </a:rPr>
              <a:t> </a:t>
            </a:r>
            <a:r>
              <a:rPr lang="en-US" altLang="zh-CN" i="1" dirty="0" err="1">
                <a:solidFill>
                  <a:schemeClr val="tx1"/>
                </a:solidFill>
              </a:rPr>
              <a:t>i</a:t>
            </a:r>
            <a:r>
              <a:rPr lang="en-US" altLang="zh-CN" i="1" baseline="-25000" dirty="0" err="1">
                <a:solidFill>
                  <a:schemeClr val="tx1"/>
                </a:solidFill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= 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14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13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3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93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9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9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139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83" grpId="0" build="p" autoUpdateAnimBg="0"/>
      <p:bldP spid="139287" grpId="0" autoUpdateAnimBg="0"/>
      <p:bldP spid="139288" grpId="0" autoUpdateAnimBg="0"/>
      <p:bldP spid="139331" grpId="0" autoUpdateAnimBg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6"/>
          <p:cNvSpPr>
            <a:spLocks noGrp="1" noChangeArrowheads="1"/>
          </p:cNvSpPr>
          <p:nvPr>
            <p:ph type="title" idx="4294967295"/>
          </p:nvPr>
        </p:nvSpPr>
        <p:spPr>
          <a:xfrm>
            <a:off x="1233488" y="695325"/>
            <a:ext cx="3490912" cy="501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4.1.3　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初相位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870200" y="3625850"/>
            <a:ext cx="571500" cy="874713"/>
            <a:chOff x="0" y="0"/>
            <a:chExt cx="360" cy="780"/>
          </a:xfrm>
        </p:grpSpPr>
        <p:sp>
          <p:nvSpPr>
            <p:cNvPr id="5135" name="Line 9"/>
            <p:cNvSpPr>
              <a:spLocks noChangeShapeType="1"/>
            </p:cNvSpPr>
            <p:nvPr/>
          </p:nvSpPr>
          <p:spPr bwMode="auto">
            <a:xfrm>
              <a:off x="0" y="0"/>
              <a:ext cx="0" cy="7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6" name="Line 10"/>
            <p:cNvSpPr>
              <a:spLocks noChangeShapeType="1"/>
            </p:cNvSpPr>
            <p:nvPr/>
          </p:nvSpPr>
          <p:spPr bwMode="auto">
            <a:xfrm flipV="1">
              <a:off x="24" y="372"/>
              <a:ext cx="336" cy="1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7" name="Text Box 11"/>
            <p:cNvSpPr txBox="1">
              <a:spLocks noChangeArrowheads="1"/>
            </p:cNvSpPr>
            <p:nvPr/>
          </p:nvSpPr>
          <p:spPr bwMode="auto">
            <a:xfrm>
              <a:off x="50" y="362"/>
              <a:ext cx="237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 i="1" dirty="0">
                  <a:solidFill>
                    <a:srgbClr val="CC00CC"/>
                  </a:solidFill>
                  <a:sym typeface="Symbol" panose="05050102010706020507" pitchFamily="18" charset="2"/>
                </a:rPr>
                <a:t></a:t>
              </a:r>
              <a:endParaRPr lang="zh-CN" altLang="en-US" sz="2200" b="1" i="1" baseline="-25000" dirty="0">
                <a:solidFill>
                  <a:srgbClr val="CC00CC"/>
                </a:solidFill>
                <a:sym typeface="Symbol" panose="05050102010706020507" pitchFamily="18" charset="2"/>
              </a:endParaRPr>
            </a:p>
          </p:txBody>
        </p:sp>
      </p:grp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77850" y="1173163"/>
            <a:ext cx="833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/>
              <a:t>　　计时起点不同</a:t>
            </a:r>
            <a:r>
              <a:rPr lang="en-US" altLang="zh-CN" b="1"/>
              <a:t>,</a:t>
            </a:r>
            <a:r>
              <a:rPr lang="zh-CN" altLang="en-US" b="1"/>
              <a:t>正弦量初始值</a:t>
            </a:r>
            <a:r>
              <a:rPr lang="zh-CN" altLang="zh-CN" b="1"/>
              <a:t>(</a:t>
            </a:r>
            <a:r>
              <a:rPr lang="zh-CN" altLang="zh-CN" b="1" i="1">
                <a:latin typeface="Times New Roman" panose="02020603050405020304" pitchFamily="18" charset="0"/>
              </a:rPr>
              <a:t>t</a:t>
            </a:r>
            <a:r>
              <a:rPr lang="en-US" altLang="zh-CN" b="1" i="1">
                <a:latin typeface="Times New Roman" panose="02020603050405020304" pitchFamily="18" charset="0"/>
              </a:rPr>
              <a:t> </a:t>
            </a:r>
            <a:r>
              <a:rPr lang="zh-CN" altLang="zh-CN" b="1">
                <a:latin typeface="Times New Roman" panose="02020603050405020304" pitchFamily="18" charset="0"/>
              </a:rPr>
              <a:t>=</a:t>
            </a:r>
            <a:r>
              <a:rPr lang="en-US" altLang="zh-CN" b="1">
                <a:latin typeface="Times New Roman" panose="02020603050405020304" pitchFamily="18" charset="0"/>
              </a:rPr>
              <a:t> </a:t>
            </a:r>
            <a:r>
              <a:rPr lang="zh-CN" altLang="zh-CN" b="1">
                <a:latin typeface="Times New Roman" panose="02020603050405020304" pitchFamily="18" charset="0"/>
              </a:rPr>
              <a:t>0</a:t>
            </a:r>
            <a:r>
              <a:rPr lang="en-US" altLang="zh-CN" b="1">
                <a:latin typeface="Times New Roman" panose="02020603050405020304" pitchFamily="18" charset="0"/>
              </a:rPr>
              <a:t> </a:t>
            </a:r>
            <a:r>
              <a:rPr lang="zh-CN" altLang="en-US" b="1"/>
              <a:t>时的值</a:t>
            </a:r>
            <a:r>
              <a:rPr lang="zh-CN" altLang="zh-CN" b="1"/>
              <a:t>)</a:t>
            </a:r>
            <a:r>
              <a:rPr lang="zh-CN" altLang="en-US" b="1"/>
              <a:t>不同。</a:t>
            </a:r>
          </a:p>
        </p:txBody>
      </p:sp>
      <p:sp>
        <p:nvSpPr>
          <p:cNvPr id="9231" name="未知"/>
          <p:cNvSpPr>
            <a:spLocks/>
          </p:cNvSpPr>
          <p:nvPr/>
        </p:nvSpPr>
        <p:spPr bwMode="auto">
          <a:xfrm>
            <a:off x="2898775" y="2767013"/>
            <a:ext cx="2576513" cy="1924050"/>
          </a:xfrm>
          <a:custGeom>
            <a:avLst/>
            <a:gdLst>
              <a:gd name="T0" fmla="*/ 0 w 2152"/>
              <a:gd name="T1" fmla="*/ 928753 h 2024"/>
              <a:gd name="T2" fmla="*/ 714767 w 2152"/>
              <a:gd name="T3" fmla="*/ 144494 h 2024"/>
              <a:gd name="T4" fmla="*/ 1824631 w 2152"/>
              <a:gd name="T5" fmla="*/ 1794766 h 2024"/>
              <a:gd name="T6" fmla="*/ 2576513 w 2152"/>
              <a:gd name="T7" fmla="*/ 922099 h 2024"/>
              <a:gd name="T8" fmla="*/ 0 60000 65536"/>
              <a:gd name="T9" fmla="*/ 0 60000 65536"/>
              <a:gd name="T10" fmla="*/ 0 60000 65536"/>
              <a:gd name="T11" fmla="*/ 0 60000 65536"/>
              <a:gd name="T12" fmla="*/ 0 w 2152"/>
              <a:gd name="T13" fmla="*/ 0 h 2024"/>
              <a:gd name="T14" fmla="*/ 2152 w 2152"/>
              <a:gd name="T15" fmla="*/ 2024 h 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52" h="2024">
                <a:moveTo>
                  <a:pt x="0" y="977"/>
                </a:moveTo>
                <a:cubicBezTo>
                  <a:pt x="99" y="840"/>
                  <a:pt x="343" y="0"/>
                  <a:pt x="597" y="152"/>
                </a:cubicBezTo>
                <a:cubicBezTo>
                  <a:pt x="851" y="304"/>
                  <a:pt x="1265" y="1752"/>
                  <a:pt x="1524" y="1888"/>
                </a:cubicBezTo>
                <a:cubicBezTo>
                  <a:pt x="1783" y="2024"/>
                  <a:pt x="2021" y="1161"/>
                  <a:pt x="2152" y="97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555875" y="2276475"/>
            <a:ext cx="3573463" cy="2325688"/>
            <a:chOff x="0" y="37"/>
            <a:chExt cx="2317" cy="1888"/>
          </a:xfrm>
        </p:grpSpPr>
        <p:sp>
          <p:nvSpPr>
            <p:cNvPr id="5130" name="Line 17"/>
            <p:cNvSpPr>
              <a:spLocks noChangeShapeType="1"/>
            </p:cNvSpPr>
            <p:nvPr/>
          </p:nvSpPr>
          <p:spPr bwMode="auto">
            <a:xfrm flipV="1">
              <a:off x="543" y="209"/>
              <a:ext cx="0" cy="171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1" name="Text Box 18"/>
            <p:cNvSpPr txBox="1">
              <a:spLocks noChangeArrowheads="1"/>
            </p:cNvSpPr>
            <p:nvPr/>
          </p:nvSpPr>
          <p:spPr bwMode="auto">
            <a:xfrm>
              <a:off x="631" y="37"/>
              <a:ext cx="170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200" b="1" i="1" baseline="-25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32" name="Line 19"/>
            <p:cNvSpPr>
              <a:spLocks noChangeShapeType="1"/>
            </p:cNvSpPr>
            <p:nvPr/>
          </p:nvSpPr>
          <p:spPr bwMode="auto">
            <a:xfrm>
              <a:off x="0" y="1151"/>
              <a:ext cx="220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3" name="Text Box 20"/>
            <p:cNvSpPr txBox="1">
              <a:spLocks noChangeArrowheads="1"/>
            </p:cNvSpPr>
            <p:nvPr/>
          </p:nvSpPr>
          <p:spPr bwMode="auto">
            <a:xfrm>
              <a:off x="1977" y="1078"/>
              <a:ext cx="340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b="1" i="1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  <a:r>
                <a:rPr lang="zh-CN" altLang="en-US" sz="2200" b="1" i="1">
                  <a:latin typeface="Times New Roman" panose="02020603050405020304" pitchFamily="18" charset="0"/>
                </a:rPr>
                <a:t> </a:t>
              </a:r>
              <a:r>
                <a:rPr lang="en-US" altLang="zh-CN" sz="2200" b="1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5134" name="Text Box 21"/>
            <p:cNvSpPr txBox="1">
              <a:spLocks noChangeArrowheads="1"/>
            </p:cNvSpPr>
            <p:nvPr/>
          </p:nvSpPr>
          <p:spPr bwMode="auto">
            <a:xfrm>
              <a:off x="553" y="1099"/>
              <a:ext cx="250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200" b="1" i="1">
                  <a:latin typeface="Times New Roman" panose="02020603050405020304" pitchFamily="18" charset="0"/>
                </a:rPr>
                <a:t>O</a:t>
              </a:r>
              <a:endParaRPr lang="en-US" altLang="zh-CN" sz="22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924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420571"/>
              </p:ext>
            </p:extLst>
          </p:nvPr>
        </p:nvGraphicFramePr>
        <p:xfrm>
          <a:off x="2484438" y="1844675"/>
          <a:ext cx="2630487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43" name="Equation" r:id="rId3" imgW="1155600" imgH="228600" progId="Equation.DSMT4">
                  <p:embed/>
                </p:oleObj>
              </mc:Choice>
              <mc:Fallback>
                <p:oleObj name="Equation" r:id="rId3" imgW="1155600" imgH="228600" progId="Equation.DSMT4">
                  <p:embed/>
                  <p:pic>
                    <p:nvPicPr>
                      <p:cNvPr id="924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844675"/>
                        <a:ext cx="2630487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6" name="Text Box 30"/>
          <p:cNvSpPr txBox="1">
            <a:spLocks noChangeArrowheads="1"/>
          </p:cNvSpPr>
          <p:nvPr/>
        </p:nvSpPr>
        <p:spPr bwMode="auto">
          <a:xfrm>
            <a:off x="2339975" y="5949950"/>
            <a:ext cx="5905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0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时的相位角称为</a:t>
            </a:r>
            <a:r>
              <a:rPr lang="zh-CN" altLang="en-US" b="1" dirty="0">
                <a:solidFill>
                  <a:srgbClr val="CC00CC"/>
                </a:solidFill>
                <a:latin typeface="Times New Roman" panose="02020603050405020304" pitchFamily="18" charset="0"/>
              </a:rPr>
              <a:t>初相位角或初相位。</a:t>
            </a:r>
          </a:p>
        </p:txBody>
      </p:sp>
      <p:sp>
        <p:nvSpPr>
          <p:cNvPr id="9247" name="Text Box 31"/>
          <p:cNvSpPr txBox="1">
            <a:spLocks noChangeArrowheads="1"/>
          </p:cNvSpPr>
          <p:nvPr/>
        </p:nvSpPr>
        <p:spPr bwMode="auto">
          <a:xfrm>
            <a:off x="2249488" y="5387975"/>
            <a:ext cx="6643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t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称为正弦量的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相位角或相位。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0829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0" grpId="0" autoUpdateAnimBg="0"/>
      <p:bldP spid="9246" grpId="0" autoUpdateAnimBg="0"/>
      <p:bldP spid="9247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630238" y="703263"/>
            <a:ext cx="44021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>
                <a:solidFill>
                  <a:srgbClr val="800000"/>
                </a:solidFill>
                <a:ea typeface="楷体_GB2312" pitchFamily="49" charset="-122"/>
              </a:rPr>
              <a:t>2. </a:t>
            </a:r>
            <a:r>
              <a:rPr lang="zh-CN" altLang="en-US">
                <a:solidFill>
                  <a:srgbClr val="800000"/>
                </a:solidFill>
                <a:ea typeface="楷体_GB2312" pitchFamily="49" charset="-122"/>
              </a:rPr>
              <a:t>并联谐振电路的特点：</a:t>
            </a:r>
            <a:endParaRPr kumimoji="0" lang="zh-CN" altLang="en-US" sz="2400">
              <a:solidFill>
                <a:schemeClr val="tx1"/>
              </a:solidFill>
              <a:ea typeface="楷体_GB2312" pitchFamily="49" charset="-122"/>
            </a:endParaRPr>
          </a:p>
        </p:txBody>
      </p:sp>
      <p:grpSp>
        <p:nvGrpSpPr>
          <p:cNvPr id="140291" name="Group 3"/>
          <p:cNvGrpSpPr>
            <a:grpSpLocks/>
          </p:cNvGrpSpPr>
          <p:nvPr/>
        </p:nvGrpSpPr>
        <p:grpSpPr bwMode="auto">
          <a:xfrm>
            <a:off x="6934200" y="4267200"/>
            <a:ext cx="1752600" cy="685800"/>
            <a:chOff x="4224" y="2640"/>
            <a:chExt cx="1104" cy="432"/>
          </a:xfrm>
        </p:grpSpPr>
        <p:sp>
          <p:nvSpPr>
            <p:cNvPr id="140292" name="AutoShape 4"/>
            <p:cNvSpPr>
              <a:spLocks noChangeArrowheads="1"/>
            </p:cNvSpPr>
            <p:nvPr/>
          </p:nvSpPr>
          <p:spPr bwMode="auto">
            <a:xfrm>
              <a:off x="4224" y="2640"/>
              <a:ext cx="1104" cy="432"/>
            </a:xfrm>
            <a:prstGeom prst="wedgeEllipseCallout">
              <a:avLst>
                <a:gd name="adj1" fmla="val 34241"/>
                <a:gd name="adj2" fmla="val -28287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CC99"/>
                </a:gs>
              </a:gsLst>
              <a:lin ang="2700000" scaled="1"/>
            </a:gradFill>
            <a:ln w="9525">
              <a:solidFill>
                <a:srgbClr val="FFCC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endParaRPr lang="zh-CN" altLang="zh-CN">
                <a:solidFill>
                  <a:schemeClr val="tx1"/>
                </a:solidFill>
              </a:endParaRPr>
            </a:p>
          </p:txBody>
        </p:sp>
        <p:sp>
          <p:nvSpPr>
            <p:cNvPr id="140293" name="AutoShape 5"/>
            <p:cNvSpPr>
              <a:spLocks noChangeArrowheads="1"/>
            </p:cNvSpPr>
            <p:nvPr/>
          </p:nvSpPr>
          <p:spPr bwMode="auto">
            <a:xfrm>
              <a:off x="4224" y="2640"/>
              <a:ext cx="1104" cy="432"/>
            </a:xfrm>
            <a:prstGeom prst="wedgeEllipseCallout">
              <a:avLst>
                <a:gd name="adj1" fmla="val -13495"/>
                <a:gd name="adj2" fmla="val -275926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CC99"/>
                </a:gs>
              </a:gsLst>
              <a:lin ang="2700000" scaled="1"/>
            </a:gradFill>
            <a:ln w="9525">
              <a:solidFill>
                <a:srgbClr val="FFCC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zh-CN" altLang="en-US">
                  <a:solidFill>
                    <a:schemeClr val="tx1"/>
                  </a:solidFill>
                </a:rPr>
                <a:t>电流谐振</a:t>
              </a:r>
            </a:p>
          </p:txBody>
        </p:sp>
      </p:grpSp>
      <p:grpSp>
        <p:nvGrpSpPr>
          <p:cNvPr id="140294" name="Group 6"/>
          <p:cNvGrpSpPr>
            <a:grpSpLocks/>
          </p:cNvGrpSpPr>
          <p:nvPr/>
        </p:nvGrpSpPr>
        <p:grpSpPr bwMode="auto">
          <a:xfrm>
            <a:off x="5392738" y="836613"/>
            <a:ext cx="3460750" cy="3025775"/>
            <a:chOff x="3552" y="192"/>
            <a:chExt cx="2180" cy="1906"/>
          </a:xfrm>
        </p:grpSpPr>
        <p:sp>
          <p:nvSpPr>
            <p:cNvPr id="140295" name="Rectangle 7"/>
            <p:cNvSpPr>
              <a:spLocks noChangeArrowheads="1"/>
            </p:cNvSpPr>
            <p:nvPr/>
          </p:nvSpPr>
          <p:spPr bwMode="auto">
            <a:xfrm>
              <a:off x="4316" y="1200"/>
              <a:ext cx="17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sz="2400" i="1">
                  <a:solidFill>
                    <a:schemeClr val="tx1"/>
                  </a:solidFill>
                </a:rPr>
                <a:t>R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140296" name="Line 8"/>
            <p:cNvSpPr>
              <a:spLocks noChangeShapeType="1"/>
            </p:cNvSpPr>
            <p:nvPr/>
          </p:nvSpPr>
          <p:spPr bwMode="auto">
            <a:xfrm>
              <a:off x="3679" y="480"/>
              <a:ext cx="174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297" name="Line 9"/>
            <p:cNvSpPr>
              <a:spLocks noChangeShapeType="1"/>
            </p:cNvSpPr>
            <p:nvPr/>
          </p:nvSpPr>
          <p:spPr bwMode="auto">
            <a:xfrm>
              <a:off x="3679" y="2064"/>
              <a:ext cx="174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298" name="Line 10"/>
            <p:cNvSpPr>
              <a:spLocks noChangeShapeType="1"/>
            </p:cNvSpPr>
            <p:nvPr/>
          </p:nvSpPr>
          <p:spPr bwMode="auto">
            <a:xfrm>
              <a:off x="4231" y="480"/>
              <a:ext cx="0" cy="15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299" name="Rectangle 11"/>
            <p:cNvSpPr>
              <a:spLocks noChangeArrowheads="1"/>
            </p:cNvSpPr>
            <p:nvPr/>
          </p:nvSpPr>
          <p:spPr bwMode="auto">
            <a:xfrm>
              <a:off x="4176" y="1128"/>
              <a:ext cx="96" cy="3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0" name="Line 12"/>
            <p:cNvSpPr>
              <a:spLocks noChangeShapeType="1"/>
            </p:cNvSpPr>
            <p:nvPr/>
          </p:nvSpPr>
          <p:spPr bwMode="auto">
            <a:xfrm>
              <a:off x="4826" y="480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1" name="Line 13"/>
            <p:cNvSpPr>
              <a:spLocks noChangeShapeType="1"/>
            </p:cNvSpPr>
            <p:nvPr/>
          </p:nvSpPr>
          <p:spPr bwMode="auto">
            <a:xfrm>
              <a:off x="4741" y="1152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2" name="Line 14"/>
            <p:cNvSpPr>
              <a:spLocks noChangeShapeType="1"/>
            </p:cNvSpPr>
            <p:nvPr/>
          </p:nvSpPr>
          <p:spPr bwMode="auto">
            <a:xfrm>
              <a:off x="4741" y="1248"/>
              <a:ext cx="1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3" name="Line 15"/>
            <p:cNvSpPr>
              <a:spLocks noChangeShapeType="1"/>
            </p:cNvSpPr>
            <p:nvPr/>
          </p:nvSpPr>
          <p:spPr bwMode="auto">
            <a:xfrm>
              <a:off x="4826" y="1248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04" name="Rectangle 16"/>
            <p:cNvSpPr>
              <a:spLocks noChangeArrowheads="1"/>
            </p:cNvSpPr>
            <p:nvPr/>
          </p:nvSpPr>
          <p:spPr bwMode="auto">
            <a:xfrm>
              <a:off x="4868" y="1200"/>
              <a:ext cx="17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sz="2400" i="1">
                  <a:solidFill>
                    <a:schemeClr val="tx1"/>
                  </a:solidFill>
                </a:rPr>
                <a:t>C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grpSp>
          <p:nvGrpSpPr>
            <p:cNvPr id="140305" name="Group 17"/>
            <p:cNvGrpSpPr>
              <a:grpSpLocks/>
            </p:cNvGrpSpPr>
            <p:nvPr/>
          </p:nvGrpSpPr>
          <p:grpSpPr bwMode="auto">
            <a:xfrm>
              <a:off x="5335" y="480"/>
              <a:ext cx="397" cy="1584"/>
              <a:chOff x="5335" y="480"/>
              <a:chExt cx="397" cy="1584"/>
            </a:xfrm>
          </p:grpSpPr>
          <p:grpSp>
            <p:nvGrpSpPr>
              <p:cNvPr id="140306" name="Group 18"/>
              <p:cNvGrpSpPr>
                <a:grpSpLocks/>
              </p:cNvGrpSpPr>
              <p:nvPr/>
            </p:nvGrpSpPr>
            <p:grpSpPr bwMode="auto">
              <a:xfrm>
                <a:off x="5335" y="480"/>
                <a:ext cx="170" cy="1584"/>
                <a:chOff x="5335" y="480"/>
                <a:chExt cx="170" cy="1584"/>
              </a:xfrm>
            </p:grpSpPr>
            <p:sp>
              <p:nvSpPr>
                <p:cNvPr id="140307" name="AutoShape 19"/>
                <p:cNvSpPr>
                  <a:spLocks noChangeArrowheads="1"/>
                </p:cNvSpPr>
                <p:nvPr/>
              </p:nvSpPr>
              <p:spPr bwMode="auto">
                <a:xfrm>
                  <a:off x="5378" y="992"/>
                  <a:ext cx="127" cy="140"/>
                </a:xfrm>
                <a:prstGeom prst="flowChartConnector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0308" name="AutoShape 20"/>
                <p:cNvSpPr>
                  <a:spLocks noChangeArrowheads="1"/>
                </p:cNvSpPr>
                <p:nvPr/>
              </p:nvSpPr>
              <p:spPr bwMode="auto">
                <a:xfrm>
                  <a:off x="5378" y="1132"/>
                  <a:ext cx="127" cy="140"/>
                </a:xfrm>
                <a:prstGeom prst="flowChartConnector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0309" name="AutoShape 21"/>
                <p:cNvSpPr>
                  <a:spLocks noChangeArrowheads="1"/>
                </p:cNvSpPr>
                <p:nvPr/>
              </p:nvSpPr>
              <p:spPr bwMode="auto">
                <a:xfrm>
                  <a:off x="5378" y="1272"/>
                  <a:ext cx="127" cy="140"/>
                </a:xfrm>
                <a:prstGeom prst="flowChartConnector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0310" name="AutoShape 22"/>
                <p:cNvSpPr>
                  <a:spLocks noChangeArrowheads="1"/>
                </p:cNvSpPr>
                <p:nvPr/>
              </p:nvSpPr>
              <p:spPr bwMode="auto">
                <a:xfrm>
                  <a:off x="5378" y="1412"/>
                  <a:ext cx="127" cy="140"/>
                </a:xfrm>
                <a:prstGeom prst="flowChartConnector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0311" name="Rectangle 23"/>
                <p:cNvSpPr>
                  <a:spLocks noChangeArrowheads="1"/>
                </p:cNvSpPr>
                <p:nvPr/>
              </p:nvSpPr>
              <p:spPr bwMode="auto">
                <a:xfrm>
                  <a:off x="5335" y="992"/>
                  <a:ext cx="85" cy="6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bg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0312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5420" y="480"/>
                  <a:ext cx="0" cy="51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0313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5420" y="1552"/>
                  <a:ext cx="0" cy="51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40314" name="Rectangle 26"/>
              <p:cNvSpPr>
                <a:spLocks noChangeArrowheads="1"/>
              </p:cNvSpPr>
              <p:nvPr/>
            </p:nvSpPr>
            <p:spPr bwMode="auto">
              <a:xfrm>
                <a:off x="5520" y="1152"/>
                <a:ext cx="212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</a:pPr>
                <a:r>
                  <a:rPr lang="en-US" altLang="zh-CN" sz="2400" i="1">
                    <a:solidFill>
                      <a:schemeClr val="tx1"/>
                    </a:solidFill>
                  </a:rPr>
                  <a:t>L</a:t>
                </a:r>
                <a:endParaRPr lang="en-US" altLang="zh-CN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0315" name="Line 27"/>
            <p:cNvSpPr>
              <a:spLocks noChangeShapeType="1"/>
            </p:cNvSpPr>
            <p:nvPr/>
          </p:nvSpPr>
          <p:spPr bwMode="auto">
            <a:xfrm>
              <a:off x="3807" y="480"/>
              <a:ext cx="21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6" name="Line 28"/>
            <p:cNvSpPr>
              <a:spLocks noChangeShapeType="1"/>
            </p:cNvSpPr>
            <p:nvPr/>
          </p:nvSpPr>
          <p:spPr bwMode="auto">
            <a:xfrm>
              <a:off x="4401" y="480"/>
              <a:ext cx="21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7" name="Line 29"/>
            <p:cNvSpPr>
              <a:spLocks noChangeShapeType="1"/>
            </p:cNvSpPr>
            <p:nvPr/>
          </p:nvSpPr>
          <p:spPr bwMode="auto">
            <a:xfrm rot="5400000">
              <a:off x="4111" y="792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8" name="Line 30"/>
            <p:cNvSpPr>
              <a:spLocks noChangeShapeType="1"/>
            </p:cNvSpPr>
            <p:nvPr/>
          </p:nvSpPr>
          <p:spPr bwMode="auto">
            <a:xfrm rot="5400000">
              <a:off x="4706" y="792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19" name="Line 31"/>
            <p:cNvSpPr>
              <a:spLocks noChangeShapeType="1"/>
            </p:cNvSpPr>
            <p:nvPr/>
          </p:nvSpPr>
          <p:spPr bwMode="auto">
            <a:xfrm rot="5400000">
              <a:off x="5300" y="792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320" name="Rectangle 32"/>
            <p:cNvSpPr>
              <a:spLocks noChangeArrowheads="1"/>
            </p:cNvSpPr>
            <p:nvPr/>
          </p:nvSpPr>
          <p:spPr bwMode="auto">
            <a:xfrm>
              <a:off x="3807" y="240"/>
              <a:ext cx="1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i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40321" name="Rectangle 33"/>
            <p:cNvSpPr>
              <a:spLocks noChangeArrowheads="1"/>
            </p:cNvSpPr>
            <p:nvPr/>
          </p:nvSpPr>
          <p:spPr bwMode="auto">
            <a:xfrm>
              <a:off x="4274" y="720"/>
              <a:ext cx="1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i</a:t>
              </a:r>
              <a:r>
                <a:rPr lang="en-US" altLang="zh-CN" i="1" baseline="-25000">
                  <a:solidFill>
                    <a:schemeClr val="tx1"/>
                  </a:solidFill>
                </a:rPr>
                <a:t>R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40322" name="Rectangle 34"/>
            <p:cNvSpPr>
              <a:spLocks noChangeArrowheads="1"/>
            </p:cNvSpPr>
            <p:nvPr/>
          </p:nvSpPr>
          <p:spPr bwMode="auto">
            <a:xfrm>
              <a:off x="4911" y="768"/>
              <a:ext cx="1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i</a:t>
              </a:r>
              <a:r>
                <a:rPr lang="en-US" altLang="zh-CN" i="1" baseline="-25000">
                  <a:solidFill>
                    <a:schemeClr val="tx1"/>
                  </a:solidFill>
                </a:rPr>
                <a:t>C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40323" name="Rectangle 35"/>
            <p:cNvSpPr>
              <a:spLocks noChangeArrowheads="1"/>
            </p:cNvSpPr>
            <p:nvPr/>
          </p:nvSpPr>
          <p:spPr bwMode="auto">
            <a:xfrm>
              <a:off x="5505" y="768"/>
              <a:ext cx="12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i</a:t>
              </a:r>
              <a:r>
                <a:rPr lang="en-US" altLang="zh-CN" i="1" baseline="-25000">
                  <a:solidFill>
                    <a:schemeClr val="tx1"/>
                  </a:solidFill>
                </a:rPr>
                <a:t>L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40324" name="Rectangle 36"/>
            <p:cNvSpPr>
              <a:spLocks noChangeArrowheads="1"/>
            </p:cNvSpPr>
            <p:nvPr/>
          </p:nvSpPr>
          <p:spPr bwMode="auto">
            <a:xfrm>
              <a:off x="4401" y="192"/>
              <a:ext cx="17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i</a:t>
              </a:r>
              <a:r>
                <a:rPr lang="en-US" altLang="zh-CN" i="1" baseline="-25000">
                  <a:solidFill>
                    <a:schemeClr val="tx1"/>
                  </a:solidFill>
                </a:rPr>
                <a:t>X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40325" name="Rectangle 37"/>
            <p:cNvSpPr>
              <a:spLocks noChangeArrowheads="1"/>
            </p:cNvSpPr>
            <p:nvPr/>
          </p:nvSpPr>
          <p:spPr bwMode="auto">
            <a:xfrm>
              <a:off x="3552" y="1008"/>
              <a:ext cx="255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sz="3200" i="1">
                  <a:solidFill>
                    <a:schemeClr val="tx1"/>
                  </a:solidFill>
                </a:rPr>
                <a:t>u</a:t>
              </a:r>
              <a:endParaRPr lang="en-US" altLang="zh-CN" sz="3200">
                <a:solidFill>
                  <a:schemeClr val="tx1"/>
                </a:solidFill>
              </a:endParaRPr>
            </a:p>
          </p:txBody>
        </p:sp>
        <p:sp>
          <p:nvSpPr>
            <p:cNvPr id="140326" name="Rectangle 38"/>
            <p:cNvSpPr>
              <a:spLocks noChangeArrowheads="1"/>
            </p:cNvSpPr>
            <p:nvPr/>
          </p:nvSpPr>
          <p:spPr bwMode="auto">
            <a:xfrm>
              <a:off x="3637" y="528"/>
              <a:ext cx="1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en-US" altLang="zh-CN" sz="24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0327" name="Rectangle 39"/>
            <p:cNvSpPr>
              <a:spLocks noChangeArrowheads="1"/>
            </p:cNvSpPr>
            <p:nvPr/>
          </p:nvSpPr>
          <p:spPr bwMode="auto">
            <a:xfrm>
              <a:off x="3594" y="1920"/>
              <a:ext cx="17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</a:pPr>
              <a:r>
                <a:rPr lang="zh-CN" altLang="en-US" sz="2000">
                  <a:solidFill>
                    <a:schemeClr val="tx1"/>
                  </a:solidFill>
                </a:rPr>
                <a:t>－</a:t>
              </a:r>
            </a:p>
          </p:txBody>
        </p:sp>
        <p:sp>
          <p:nvSpPr>
            <p:cNvPr id="140328" name="Oval 40"/>
            <p:cNvSpPr>
              <a:spLocks noChangeArrowheads="1"/>
            </p:cNvSpPr>
            <p:nvPr/>
          </p:nvSpPr>
          <p:spPr bwMode="auto">
            <a:xfrm>
              <a:off x="3637" y="466"/>
              <a:ext cx="42" cy="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0329" name="Oval 41"/>
            <p:cNvSpPr>
              <a:spLocks noChangeArrowheads="1"/>
            </p:cNvSpPr>
            <p:nvPr/>
          </p:nvSpPr>
          <p:spPr bwMode="auto">
            <a:xfrm>
              <a:off x="3637" y="2050"/>
              <a:ext cx="42" cy="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40330" name="Freeform 42"/>
          <p:cNvSpPr>
            <a:spLocks/>
          </p:cNvSpPr>
          <p:nvPr/>
        </p:nvSpPr>
        <p:spPr bwMode="auto">
          <a:xfrm>
            <a:off x="7416800" y="1600200"/>
            <a:ext cx="355600" cy="609600"/>
          </a:xfrm>
          <a:custGeom>
            <a:avLst/>
            <a:gdLst>
              <a:gd name="T0" fmla="*/ 32 w 224"/>
              <a:gd name="T1" fmla="*/ 384 h 384"/>
              <a:gd name="T2" fmla="*/ 32 w 224"/>
              <a:gd name="T3" fmla="*/ 96 h 384"/>
              <a:gd name="T4" fmla="*/ 224 w 224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4" h="384">
                <a:moveTo>
                  <a:pt x="32" y="384"/>
                </a:moveTo>
                <a:cubicBezTo>
                  <a:pt x="16" y="272"/>
                  <a:pt x="0" y="160"/>
                  <a:pt x="32" y="96"/>
                </a:cubicBezTo>
                <a:cubicBezTo>
                  <a:pt x="64" y="32"/>
                  <a:pt x="144" y="16"/>
                  <a:pt x="224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0331" name="Freeform 43"/>
          <p:cNvSpPr>
            <a:spLocks/>
          </p:cNvSpPr>
          <p:nvPr/>
        </p:nvSpPr>
        <p:spPr bwMode="auto">
          <a:xfrm>
            <a:off x="7553325" y="1571625"/>
            <a:ext cx="698500" cy="1790700"/>
          </a:xfrm>
          <a:custGeom>
            <a:avLst/>
            <a:gdLst>
              <a:gd name="T0" fmla="*/ 144 w 440"/>
              <a:gd name="T1" fmla="*/ 8 h 1128"/>
              <a:gd name="T2" fmla="*/ 288 w 440"/>
              <a:gd name="T3" fmla="*/ 8 h 1128"/>
              <a:gd name="T4" fmla="*/ 384 w 440"/>
              <a:gd name="T5" fmla="*/ 56 h 1128"/>
              <a:gd name="T6" fmla="*/ 432 w 440"/>
              <a:gd name="T7" fmla="*/ 296 h 1128"/>
              <a:gd name="T8" fmla="*/ 432 w 440"/>
              <a:gd name="T9" fmla="*/ 632 h 1128"/>
              <a:gd name="T10" fmla="*/ 384 w 440"/>
              <a:gd name="T11" fmla="*/ 968 h 1128"/>
              <a:gd name="T12" fmla="*/ 144 w 440"/>
              <a:gd name="T13" fmla="*/ 1112 h 1128"/>
              <a:gd name="T14" fmla="*/ 0 w 440"/>
              <a:gd name="T15" fmla="*/ 1064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1128">
                <a:moveTo>
                  <a:pt x="144" y="8"/>
                </a:moveTo>
                <a:cubicBezTo>
                  <a:pt x="196" y="4"/>
                  <a:pt x="248" y="0"/>
                  <a:pt x="288" y="8"/>
                </a:cubicBezTo>
                <a:cubicBezTo>
                  <a:pt x="328" y="16"/>
                  <a:pt x="360" y="8"/>
                  <a:pt x="384" y="56"/>
                </a:cubicBezTo>
                <a:cubicBezTo>
                  <a:pt x="408" y="104"/>
                  <a:pt x="424" y="200"/>
                  <a:pt x="432" y="296"/>
                </a:cubicBezTo>
                <a:cubicBezTo>
                  <a:pt x="440" y="392"/>
                  <a:pt x="440" y="520"/>
                  <a:pt x="432" y="632"/>
                </a:cubicBezTo>
                <a:cubicBezTo>
                  <a:pt x="424" y="744"/>
                  <a:pt x="432" y="888"/>
                  <a:pt x="384" y="968"/>
                </a:cubicBezTo>
                <a:cubicBezTo>
                  <a:pt x="336" y="1048"/>
                  <a:pt x="208" y="1096"/>
                  <a:pt x="144" y="1112"/>
                </a:cubicBezTo>
                <a:cubicBezTo>
                  <a:pt x="80" y="1128"/>
                  <a:pt x="40" y="1096"/>
                  <a:pt x="0" y="1064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0332" name="Freeform 44"/>
          <p:cNvSpPr>
            <a:spLocks/>
          </p:cNvSpPr>
          <p:nvPr/>
        </p:nvSpPr>
        <p:spPr bwMode="auto">
          <a:xfrm>
            <a:off x="7467600" y="2209800"/>
            <a:ext cx="76200" cy="1066800"/>
          </a:xfrm>
          <a:custGeom>
            <a:avLst/>
            <a:gdLst>
              <a:gd name="T0" fmla="*/ 48 w 48"/>
              <a:gd name="T1" fmla="*/ 672 h 672"/>
              <a:gd name="T2" fmla="*/ 0 w 48"/>
              <a:gd name="T3" fmla="*/ 480 h 672"/>
              <a:gd name="T4" fmla="*/ 48 w 48"/>
              <a:gd name="T5" fmla="*/ 240 h 672"/>
              <a:gd name="T6" fmla="*/ 0 w 48"/>
              <a:gd name="T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672">
                <a:moveTo>
                  <a:pt x="48" y="672"/>
                </a:moveTo>
                <a:cubicBezTo>
                  <a:pt x="24" y="612"/>
                  <a:pt x="0" y="552"/>
                  <a:pt x="0" y="480"/>
                </a:cubicBezTo>
                <a:cubicBezTo>
                  <a:pt x="0" y="408"/>
                  <a:pt x="48" y="320"/>
                  <a:pt x="48" y="240"/>
                </a:cubicBezTo>
                <a:cubicBezTo>
                  <a:pt x="48" y="160"/>
                  <a:pt x="24" y="80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0333" name="Freeform 45"/>
          <p:cNvSpPr>
            <a:spLocks/>
          </p:cNvSpPr>
          <p:nvPr/>
        </p:nvSpPr>
        <p:spPr bwMode="auto">
          <a:xfrm>
            <a:off x="7404100" y="1612900"/>
            <a:ext cx="355600" cy="609600"/>
          </a:xfrm>
          <a:custGeom>
            <a:avLst/>
            <a:gdLst>
              <a:gd name="T0" fmla="*/ 32 w 224"/>
              <a:gd name="T1" fmla="*/ 384 h 384"/>
              <a:gd name="T2" fmla="*/ 32 w 224"/>
              <a:gd name="T3" fmla="*/ 96 h 384"/>
              <a:gd name="T4" fmla="*/ 224 w 224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4" h="384">
                <a:moveTo>
                  <a:pt x="32" y="384"/>
                </a:moveTo>
                <a:cubicBezTo>
                  <a:pt x="16" y="272"/>
                  <a:pt x="0" y="160"/>
                  <a:pt x="32" y="96"/>
                </a:cubicBezTo>
                <a:cubicBezTo>
                  <a:pt x="64" y="32"/>
                  <a:pt x="144" y="16"/>
                  <a:pt x="224" y="0"/>
                </a:cubicBezTo>
              </a:path>
            </a:pathLst>
          </a:custGeom>
          <a:noFill/>
          <a:ln w="28575" cap="flat" cmpd="sng">
            <a:solidFill>
              <a:srgbClr val="000099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0334" name="Freeform 46"/>
          <p:cNvSpPr>
            <a:spLocks/>
          </p:cNvSpPr>
          <p:nvPr/>
        </p:nvSpPr>
        <p:spPr bwMode="auto">
          <a:xfrm>
            <a:off x="7531100" y="1600200"/>
            <a:ext cx="698500" cy="1790700"/>
          </a:xfrm>
          <a:custGeom>
            <a:avLst/>
            <a:gdLst>
              <a:gd name="T0" fmla="*/ 144 w 440"/>
              <a:gd name="T1" fmla="*/ 8 h 1128"/>
              <a:gd name="T2" fmla="*/ 288 w 440"/>
              <a:gd name="T3" fmla="*/ 8 h 1128"/>
              <a:gd name="T4" fmla="*/ 384 w 440"/>
              <a:gd name="T5" fmla="*/ 56 h 1128"/>
              <a:gd name="T6" fmla="*/ 432 w 440"/>
              <a:gd name="T7" fmla="*/ 296 h 1128"/>
              <a:gd name="T8" fmla="*/ 432 w 440"/>
              <a:gd name="T9" fmla="*/ 632 h 1128"/>
              <a:gd name="T10" fmla="*/ 384 w 440"/>
              <a:gd name="T11" fmla="*/ 968 h 1128"/>
              <a:gd name="T12" fmla="*/ 144 w 440"/>
              <a:gd name="T13" fmla="*/ 1112 h 1128"/>
              <a:gd name="T14" fmla="*/ 0 w 440"/>
              <a:gd name="T15" fmla="*/ 1064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0" h="1128">
                <a:moveTo>
                  <a:pt x="144" y="8"/>
                </a:moveTo>
                <a:cubicBezTo>
                  <a:pt x="196" y="4"/>
                  <a:pt x="248" y="0"/>
                  <a:pt x="288" y="8"/>
                </a:cubicBezTo>
                <a:cubicBezTo>
                  <a:pt x="328" y="16"/>
                  <a:pt x="360" y="8"/>
                  <a:pt x="384" y="56"/>
                </a:cubicBezTo>
                <a:cubicBezTo>
                  <a:pt x="408" y="104"/>
                  <a:pt x="424" y="200"/>
                  <a:pt x="432" y="296"/>
                </a:cubicBezTo>
                <a:cubicBezTo>
                  <a:pt x="440" y="392"/>
                  <a:pt x="440" y="520"/>
                  <a:pt x="432" y="632"/>
                </a:cubicBezTo>
                <a:cubicBezTo>
                  <a:pt x="424" y="744"/>
                  <a:pt x="432" y="888"/>
                  <a:pt x="384" y="968"/>
                </a:cubicBezTo>
                <a:cubicBezTo>
                  <a:pt x="336" y="1048"/>
                  <a:pt x="208" y="1096"/>
                  <a:pt x="144" y="1112"/>
                </a:cubicBezTo>
                <a:cubicBezTo>
                  <a:pt x="80" y="1128"/>
                  <a:pt x="40" y="1096"/>
                  <a:pt x="0" y="1064"/>
                </a:cubicBezTo>
              </a:path>
            </a:pathLst>
          </a:custGeom>
          <a:noFill/>
          <a:ln w="28575" cap="flat" cmpd="sng">
            <a:solidFill>
              <a:srgbClr val="000099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0335" name="Freeform 47"/>
          <p:cNvSpPr>
            <a:spLocks/>
          </p:cNvSpPr>
          <p:nvPr/>
        </p:nvSpPr>
        <p:spPr bwMode="auto">
          <a:xfrm>
            <a:off x="7454900" y="2222500"/>
            <a:ext cx="76200" cy="1066800"/>
          </a:xfrm>
          <a:custGeom>
            <a:avLst/>
            <a:gdLst>
              <a:gd name="T0" fmla="*/ 48 w 48"/>
              <a:gd name="T1" fmla="*/ 672 h 672"/>
              <a:gd name="T2" fmla="*/ 0 w 48"/>
              <a:gd name="T3" fmla="*/ 480 h 672"/>
              <a:gd name="T4" fmla="*/ 48 w 48"/>
              <a:gd name="T5" fmla="*/ 240 h 672"/>
              <a:gd name="T6" fmla="*/ 0 w 48"/>
              <a:gd name="T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672">
                <a:moveTo>
                  <a:pt x="48" y="672"/>
                </a:moveTo>
                <a:cubicBezTo>
                  <a:pt x="24" y="612"/>
                  <a:pt x="0" y="552"/>
                  <a:pt x="0" y="480"/>
                </a:cubicBezTo>
                <a:cubicBezTo>
                  <a:pt x="0" y="408"/>
                  <a:pt x="48" y="320"/>
                  <a:pt x="48" y="240"/>
                </a:cubicBezTo>
                <a:cubicBezTo>
                  <a:pt x="48" y="160"/>
                  <a:pt x="24" y="80"/>
                  <a:pt x="0" y="0"/>
                </a:cubicBezTo>
              </a:path>
            </a:pathLst>
          </a:custGeom>
          <a:noFill/>
          <a:ln w="28575" cap="flat" cmpd="sng">
            <a:solidFill>
              <a:srgbClr val="000099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140336" name="Group 48"/>
          <p:cNvGrpSpPr>
            <a:grpSpLocks/>
          </p:cNvGrpSpPr>
          <p:nvPr/>
        </p:nvGrpSpPr>
        <p:grpSpPr bwMode="auto">
          <a:xfrm>
            <a:off x="555628" y="1221410"/>
            <a:ext cx="5264150" cy="4598988"/>
            <a:chOff x="241" y="1056"/>
            <a:chExt cx="3316" cy="2897"/>
          </a:xfrm>
        </p:grpSpPr>
        <p:sp>
          <p:nvSpPr>
            <p:cNvPr id="140337" name="Text Box 49"/>
            <p:cNvSpPr txBox="1">
              <a:spLocks noChangeArrowheads="1"/>
            </p:cNvSpPr>
            <p:nvPr/>
          </p:nvSpPr>
          <p:spPr bwMode="auto">
            <a:xfrm>
              <a:off x="241" y="3025"/>
              <a:ext cx="126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>
                  <a:solidFill>
                    <a:schemeClr val="tx1"/>
                  </a:solidFill>
                </a:rPr>
                <a:t>(3)</a:t>
              </a:r>
              <a:r>
                <a:rPr lang="en-US" altLang="zh-CN" i="1">
                  <a:solidFill>
                    <a:schemeClr val="tx1"/>
                  </a:solidFill>
                  <a:ea typeface="楷体_GB2312" pitchFamily="49" charset="-122"/>
                </a:rPr>
                <a:t> I</a:t>
              </a:r>
              <a:r>
                <a:rPr lang="en-US" altLang="zh-CN" i="1" baseline="-25000">
                  <a:solidFill>
                    <a:schemeClr val="tx1"/>
                  </a:solidFill>
                </a:rPr>
                <a:t>L</a:t>
              </a:r>
              <a:r>
                <a:rPr lang="en-US" altLang="zh-CN">
                  <a:solidFill>
                    <a:schemeClr val="tx1"/>
                  </a:solidFill>
                </a:rPr>
                <a:t>= </a:t>
              </a:r>
              <a:r>
                <a:rPr lang="en-US" altLang="zh-CN" i="1">
                  <a:solidFill>
                    <a:schemeClr val="tx1"/>
                  </a:solidFill>
                  <a:ea typeface="楷体_GB2312" pitchFamily="49" charset="-122"/>
                </a:rPr>
                <a:t>I</a:t>
              </a:r>
              <a:r>
                <a:rPr lang="en-US" altLang="zh-CN" i="1" baseline="-25000">
                  <a:solidFill>
                    <a:schemeClr val="tx1"/>
                  </a:solidFill>
                </a:rPr>
                <a:t>C</a:t>
              </a:r>
              <a:endParaRPr lang="en-US" altLang="zh-CN" baseline="-25000">
                <a:solidFill>
                  <a:schemeClr val="tx1"/>
                </a:solidFill>
              </a:endParaRPr>
            </a:p>
          </p:txBody>
        </p:sp>
        <p:sp>
          <p:nvSpPr>
            <p:cNvPr id="140338" name="Text Box 50"/>
            <p:cNvSpPr txBox="1">
              <a:spLocks noChangeArrowheads="1"/>
            </p:cNvSpPr>
            <p:nvPr/>
          </p:nvSpPr>
          <p:spPr bwMode="auto">
            <a:xfrm>
              <a:off x="1167" y="3035"/>
              <a:ext cx="1364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>
                  <a:solidFill>
                    <a:srgbClr val="CC3300"/>
                  </a:solidFill>
                  <a:ea typeface="楷体_GB2312" pitchFamily="49" charset="-122"/>
                </a:rPr>
                <a:t>→</a:t>
              </a:r>
              <a:r>
                <a:rPr lang="zh-CN" altLang="en-US">
                  <a:solidFill>
                    <a:srgbClr val="CC3300"/>
                  </a:solidFill>
                  <a:ea typeface="楷体_GB2312" pitchFamily="49" charset="-122"/>
                </a:rPr>
                <a:t>电流谐振</a:t>
              </a:r>
            </a:p>
          </p:txBody>
        </p:sp>
        <p:sp>
          <p:nvSpPr>
            <p:cNvPr id="140339" name="Text Box 51"/>
            <p:cNvSpPr txBox="1">
              <a:spLocks noChangeArrowheads="1"/>
            </p:cNvSpPr>
            <p:nvPr/>
          </p:nvSpPr>
          <p:spPr bwMode="auto">
            <a:xfrm>
              <a:off x="254" y="3515"/>
              <a:ext cx="20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>
                  <a:solidFill>
                    <a:schemeClr val="tx1"/>
                  </a:solidFill>
                </a:rPr>
                <a:t>(4) </a:t>
              </a:r>
              <a:r>
                <a:rPr lang="zh-CN" altLang="en-US">
                  <a:solidFill>
                    <a:schemeClr val="tx1"/>
                  </a:solidFill>
                  <a:ea typeface="楷体_GB2312" pitchFamily="49" charset="-122"/>
                </a:rPr>
                <a:t>品质因数：</a:t>
              </a:r>
              <a:r>
                <a:rPr lang="zh-CN" altLang="en-US">
                  <a:solidFill>
                    <a:schemeClr val="tx1"/>
                  </a:solidFill>
                </a:rPr>
                <a:t>      </a:t>
              </a:r>
              <a:endParaRPr lang="zh-CN" altLang="en-US" baseline="-25000">
                <a:solidFill>
                  <a:schemeClr val="tx1"/>
                </a:solidFill>
              </a:endParaRPr>
            </a:p>
          </p:txBody>
        </p:sp>
        <p:sp>
          <p:nvSpPr>
            <p:cNvPr id="140340" name="Text Box 52"/>
            <p:cNvSpPr txBox="1">
              <a:spLocks noChangeArrowheads="1"/>
            </p:cNvSpPr>
            <p:nvPr/>
          </p:nvSpPr>
          <p:spPr bwMode="auto">
            <a:xfrm>
              <a:off x="241" y="1056"/>
              <a:ext cx="102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>
                  <a:solidFill>
                    <a:schemeClr val="tx1"/>
                  </a:solidFill>
                </a:rPr>
                <a:t>(1) </a:t>
              </a:r>
              <a:r>
                <a:rPr lang="en-US" altLang="zh-CN" i="1">
                  <a:solidFill>
                    <a:schemeClr val="tx1"/>
                  </a:solidFill>
                  <a:ea typeface="楷体_GB2312" pitchFamily="49" charset="-122"/>
                </a:rPr>
                <a:t>Q</a:t>
              </a:r>
              <a:r>
                <a:rPr lang="en-US" altLang="zh-CN" sz="2400" b="0">
                  <a:solidFill>
                    <a:schemeClr val="tx1"/>
                  </a:solidFill>
                </a:rPr>
                <a:t> </a:t>
              </a:r>
              <a:r>
                <a:rPr lang="en-US" altLang="zh-CN" b="0">
                  <a:solidFill>
                    <a:schemeClr val="tx1"/>
                  </a:solidFill>
                </a:rPr>
                <a:t>=</a:t>
              </a:r>
              <a:r>
                <a:rPr lang="en-US" altLang="zh-CN" sz="2400" b="0">
                  <a:solidFill>
                    <a:schemeClr val="tx1"/>
                  </a:solidFill>
                </a:rPr>
                <a:t> </a:t>
              </a:r>
              <a:r>
                <a:rPr lang="en-US" altLang="zh-CN" b="0">
                  <a:solidFill>
                    <a:schemeClr val="tx1"/>
                  </a:solidFill>
                </a:rPr>
                <a:t>0</a:t>
              </a:r>
              <a:endParaRPr lang="en-US" altLang="zh-CN" b="0" baseline="-25000">
                <a:solidFill>
                  <a:schemeClr val="tx1"/>
                </a:solidFill>
              </a:endParaRPr>
            </a:p>
          </p:txBody>
        </p:sp>
        <p:sp>
          <p:nvSpPr>
            <p:cNvPr id="140341" name="Text Box 53"/>
            <p:cNvSpPr txBox="1">
              <a:spLocks noChangeArrowheads="1"/>
            </p:cNvSpPr>
            <p:nvPr/>
          </p:nvSpPr>
          <p:spPr bwMode="auto">
            <a:xfrm>
              <a:off x="1216" y="1056"/>
              <a:ext cx="21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>
                  <a:solidFill>
                    <a:srgbClr val="0000FF"/>
                  </a:solidFill>
                </a:rPr>
                <a:t>→ </a:t>
              </a:r>
              <a:r>
                <a:rPr lang="en-US" altLang="zh-CN" i="1">
                  <a:solidFill>
                    <a:schemeClr val="tx1"/>
                  </a:solidFill>
                  <a:ea typeface="楷体_GB2312" pitchFamily="49" charset="-122"/>
                </a:rPr>
                <a:t>Q</a:t>
              </a:r>
              <a:r>
                <a:rPr lang="en-US" altLang="zh-CN" i="1" baseline="-25000">
                  <a:solidFill>
                    <a:schemeClr val="tx1"/>
                  </a:solidFill>
                </a:rPr>
                <a:t>L</a:t>
              </a:r>
              <a:r>
                <a:rPr lang="en-US" altLang="zh-CN">
                  <a:solidFill>
                    <a:schemeClr val="tx1"/>
                  </a:solidFill>
                </a:rPr>
                <a:t>=</a:t>
              </a:r>
              <a:r>
                <a:rPr lang="zh-CN" altLang="en-US">
                  <a:solidFill>
                    <a:schemeClr val="tx1"/>
                  </a:solidFill>
                  <a:latin typeface="University Roman LET" pitchFamily="2" charset="0"/>
                  <a:ea typeface="楷体_GB2312" pitchFamily="49" charset="-122"/>
                </a:rPr>
                <a:t>－</a:t>
              </a:r>
              <a:r>
                <a:rPr lang="en-US" altLang="zh-CN" i="1">
                  <a:solidFill>
                    <a:schemeClr val="tx1"/>
                  </a:solidFill>
                  <a:ea typeface="楷体_GB2312" pitchFamily="49" charset="-122"/>
                </a:rPr>
                <a:t>Q</a:t>
              </a:r>
              <a:r>
                <a:rPr lang="en-US" altLang="zh-CN" baseline="-25000">
                  <a:solidFill>
                    <a:schemeClr val="tx1"/>
                  </a:solidFill>
                </a:rPr>
                <a:t>C </a:t>
              </a:r>
              <a:r>
                <a:rPr lang="en-US" altLang="zh-CN">
                  <a:solidFill>
                    <a:schemeClr val="tx1"/>
                  </a:solidFill>
                </a:rPr>
                <a:t>≠0</a:t>
              </a:r>
            </a:p>
          </p:txBody>
        </p:sp>
        <p:sp>
          <p:nvSpPr>
            <p:cNvPr id="140342" name="Text Box 54"/>
            <p:cNvSpPr txBox="1">
              <a:spLocks noChangeArrowheads="1"/>
            </p:cNvSpPr>
            <p:nvPr/>
          </p:nvSpPr>
          <p:spPr bwMode="auto">
            <a:xfrm>
              <a:off x="534" y="1411"/>
              <a:ext cx="20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>
                  <a:solidFill>
                    <a:schemeClr val="tx1"/>
                  </a:solidFill>
                </a:rPr>
                <a:t>λ</a:t>
              </a:r>
              <a:r>
                <a:rPr lang="en-US" altLang="zh-CN" b="0">
                  <a:solidFill>
                    <a:schemeClr val="tx1"/>
                  </a:solidFill>
                </a:rPr>
                <a:t>= cos</a:t>
              </a:r>
              <a:r>
                <a:rPr lang="en-US" altLang="zh-CN" i="1">
                  <a:solidFill>
                    <a:schemeClr val="tx1"/>
                  </a:solidFill>
                  <a:ea typeface="楷体_GB2312" pitchFamily="49" charset="-122"/>
                  <a:sym typeface="Symbol" panose="05050102010706020507" pitchFamily="18" charset="2"/>
                </a:rPr>
                <a:t></a:t>
              </a:r>
              <a:r>
                <a:rPr lang="en-US" altLang="zh-CN" i="1">
                  <a:solidFill>
                    <a:schemeClr val="tx1"/>
                  </a:solidFill>
                  <a:ea typeface="楷体_GB2312" pitchFamily="49" charset="-122"/>
                </a:rPr>
                <a:t> </a:t>
              </a:r>
              <a:r>
                <a:rPr lang="en-US" altLang="zh-CN" b="0">
                  <a:solidFill>
                    <a:schemeClr val="tx1"/>
                  </a:solidFill>
                </a:rPr>
                <a:t>= 1</a:t>
              </a:r>
            </a:p>
          </p:txBody>
        </p:sp>
        <p:sp>
          <p:nvSpPr>
            <p:cNvPr id="140343" name="Rectangle 55"/>
            <p:cNvSpPr>
              <a:spLocks noChangeArrowheads="1"/>
            </p:cNvSpPr>
            <p:nvPr/>
          </p:nvSpPr>
          <p:spPr bwMode="auto">
            <a:xfrm>
              <a:off x="1716" y="3474"/>
              <a:ext cx="5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i="1">
                  <a:solidFill>
                    <a:schemeClr val="tx1"/>
                  </a:solidFill>
                  <a:ea typeface="楷体_GB2312" pitchFamily="49" charset="-122"/>
                </a:rPr>
                <a:t>Q</a:t>
              </a:r>
              <a:r>
                <a:rPr lang="en-US" altLang="zh-CN" sz="2400">
                  <a:solidFill>
                    <a:srgbClr val="FF0000"/>
                  </a:solidFill>
                </a:rPr>
                <a:t> </a:t>
              </a:r>
              <a:r>
                <a:rPr lang="en-US" altLang="zh-CN" sz="2400" baseline="-25000">
                  <a:solidFill>
                    <a:schemeClr val="tx2"/>
                  </a:solidFill>
                </a:rPr>
                <a:t>f</a:t>
              </a:r>
              <a:r>
                <a:rPr lang="en-US" altLang="zh-CN" sz="2400" baseline="-25000">
                  <a:solidFill>
                    <a:schemeClr val="tx1"/>
                  </a:solidFill>
                </a:rPr>
                <a:t> </a:t>
              </a:r>
              <a:r>
                <a:rPr lang="en-US" altLang="zh-CN">
                  <a:solidFill>
                    <a:schemeClr val="tx1"/>
                  </a:solidFill>
                </a:rPr>
                <a:t>=</a:t>
              </a:r>
              <a:endParaRPr lang="en-US" altLang="zh-CN" i="1" baseline="-25000">
                <a:solidFill>
                  <a:schemeClr val="tx1"/>
                </a:solidFill>
              </a:endParaRPr>
            </a:p>
          </p:txBody>
        </p:sp>
        <p:grpSp>
          <p:nvGrpSpPr>
            <p:cNvPr id="140344" name="Group 56"/>
            <p:cNvGrpSpPr>
              <a:grpSpLocks/>
            </p:cNvGrpSpPr>
            <p:nvPr/>
          </p:nvGrpSpPr>
          <p:grpSpPr bwMode="auto">
            <a:xfrm>
              <a:off x="2291" y="3312"/>
              <a:ext cx="389" cy="641"/>
              <a:chOff x="2256" y="2784"/>
              <a:chExt cx="384" cy="606"/>
            </a:xfrm>
          </p:grpSpPr>
          <p:sp>
            <p:nvSpPr>
              <p:cNvPr id="140345" name="Rectangle 57"/>
              <p:cNvSpPr>
                <a:spLocks noChangeArrowheads="1"/>
              </p:cNvSpPr>
              <p:nvPr/>
            </p:nvSpPr>
            <p:spPr bwMode="auto">
              <a:xfrm>
                <a:off x="2297" y="2784"/>
                <a:ext cx="293" cy="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i="1">
                    <a:solidFill>
                      <a:schemeClr val="tx1"/>
                    </a:solidFill>
                  </a:rPr>
                  <a:t>I</a:t>
                </a:r>
                <a:r>
                  <a:rPr lang="en-US" altLang="zh-CN" i="1" baseline="-25000">
                    <a:solidFill>
                      <a:schemeClr val="tx1"/>
                    </a:solidFill>
                  </a:rPr>
                  <a:t>L</a:t>
                </a:r>
              </a:p>
            </p:txBody>
          </p:sp>
          <p:sp>
            <p:nvSpPr>
              <p:cNvPr id="140346" name="Rectangle 58"/>
              <p:cNvSpPr>
                <a:spLocks noChangeArrowheads="1"/>
              </p:cNvSpPr>
              <p:nvPr/>
            </p:nvSpPr>
            <p:spPr bwMode="auto">
              <a:xfrm>
                <a:off x="2293" y="3081"/>
                <a:ext cx="200" cy="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i="1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140347" name="Line 59"/>
              <p:cNvSpPr>
                <a:spLocks noChangeShapeType="1"/>
              </p:cNvSpPr>
              <p:nvPr/>
            </p:nvSpPr>
            <p:spPr bwMode="auto">
              <a:xfrm>
                <a:off x="2256" y="3120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0348" name="Group 60"/>
            <p:cNvGrpSpPr>
              <a:grpSpLocks/>
            </p:cNvGrpSpPr>
            <p:nvPr/>
          </p:nvGrpSpPr>
          <p:grpSpPr bwMode="auto">
            <a:xfrm>
              <a:off x="2696" y="3312"/>
              <a:ext cx="633" cy="641"/>
              <a:chOff x="2640" y="2784"/>
              <a:chExt cx="624" cy="606"/>
            </a:xfrm>
          </p:grpSpPr>
          <p:sp>
            <p:nvSpPr>
              <p:cNvPr id="140349" name="Rectangle 61"/>
              <p:cNvSpPr>
                <a:spLocks noChangeArrowheads="1"/>
              </p:cNvSpPr>
              <p:nvPr/>
            </p:nvSpPr>
            <p:spPr bwMode="auto">
              <a:xfrm>
                <a:off x="2912" y="2784"/>
                <a:ext cx="299" cy="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i="1">
                    <a:solidFill>
                      <a:schemeClr val="tx1"/>
                    </a:solidFill>
                  </a:rPr>
                  <a:t>I</a:t>
                </a:r>
                <a:r>
                  <a:rPr lang="en-US" altLang="zh-CN" i="1" baseline="-2500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140350" name="Rectangle 62"/>
              <p:cNvSpPr>
                <a:spLocks noChangeArrowheads="1"/>
              </p:cNvSpPr>
              <p:nvPr/>
            </p:nvSpPr>
            <p:spPr bwMode="auto">
              <a:xfrm>
                <a:off x="2917" y="3081"/>
                <a:ext cx="200" cy="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i="1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140351" name="Line 63"/>
              <p:cNvSpPr>
                <a:spLocks noChangeShapeType="1"/>
              </p:cNvSpPr>
              <p:nvPr/>
            </p:nvSpPr>
            <p:spPr bwMode="auto">
              <a:xfrm>
                <a:off x="2880" y="3120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0352" name="Rectangle 64"/>
              <p:cNvSpPr>
                <a:spLocks noChangeArrowheads="1"/>
              </p:cNvSpPr>
              <p:nvPr/>
            </p:nvSpPr>
            <p:spPr bwMode="auto">
              <a:xfrm>
                <a:off x="2640" y="2937"/>
                <a:ext cx="240" cy="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>
                    <a:solidFill>
                      <a:schemeClr val="tx1"/>
                    </a:solidFill>
                  </a:rPr>
                  <a:t>=</a:t>
                </a:r>
              </a:p>
            </p:txBody>
          </p:sp>
        </p:grpSp>
        <p:sp>
          <p:nvSpPr>
            <p:cNvPr id="140353" name="Rectangle 65"/>
            <p:cNvSpPr>
              <a:spLocks noChangeArrowheads="1"/>
            </p:cNvSpPr>
            <p:nvPr/>
          </p:nvSpPr>
          <p:spPr bwMode="auto">
            <a:xfrm>
              <a:off x="245" y="1841"/>
              <a:ext cx="3312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ea typeface="楷体_GB2312" pitchFamily="49" charset="-122"/>
                </a:rPr>
                <a:t>(2) </a:t>
              </a:r>
              <a:r>
                <a:rPr lang="en-US" altLang="zh-CN" i="1" dirty="0">
                  <a:solidFill>
                    <a:schemeClr val="tx1"/>
                  </a:solidFill>
                </a:rPr>
                <a:t>L</a:t>
              </a:r>
              <a:r>
                <a:rPr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和</a:t>
              </a:r>
              <a:r>
                <a:rPr lang="en-US" altLang="zh-CN" i="1" dirty="0">
                  <a:solidFill>
                    <a:schemeClr val="tx1"/>
                  </a:solidFill>
                </a:rPr>
                <a:t>C</a:t>
              </a:r>
              <a:r>
                <a:rPr lang="en-US" altLang="zh-CN" dirty="0">
                  <a:solidFill>
                    <a:schemeClr val="tx1"/>
                  </a:solidFill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并联部分相当于开路</a:t>
              </a:r>
            </a:p>
            <a:p>
              <a:pPr eaLnBrk="1" hangingPunct="1"/>
              <a:r>
                <a:rPr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         </a:t>
              </a:r>
              <a:r>
                <a:rPr lang="en-US" altLang="zh-CN" i="1" dirty="0">
                  <a:solidFill>
                    <a:schemeClr val="tx1"/>
                  </a:solidFill>
                  <a:ea typeface="楷体_GB2312" pitchFamily="49" charset="-122"/>
                </a:rPr>
                <a:t>Z </a:t>
              </a:r>
              <a:r>
                <a:rPr lang="en-US" altLang="zh-CN" dirty="0">
                  <a:solidFill>
                    <a:schemeClr val="tx1"/>
                  </a:solidFill>
                  <a:ea typeface="楷体_GB2312" pitchFamily="49" charset="-122"/>
                </a:rPr>
                <a:t>=</a:t>
              </a:r>
              <a:r>
                <a:rPr lang="en-US" altLang="zh-CN" i="1" dirty="0">
                  <a:solidFill>
                    <a:schemeClr val="tx1"/>
                  </a:solidFill>
                  <a:ea typeface="楷体_GB2312" pitchFamily="49" charset="-122"/>
                </a:rPr>
                <a:t> R </a:t>
              </a:r>
              <a:r>
                <a:rPr lang="en-US" altLang="zh-CN" dirty="0">
                  <a:solidFill>
                    <a:schemeClr val="tx1"/>
                  </a:solidFill>
                  <a:ea typeface="楷体_GB2312" pitchFamily="49" charset="-122"/>
                </a:rPr>
                <a:t>=│</a:t>
              </a:r>
              <a:r>
                <a:rPr lang="en-US" altLang="zh-CN" i="1" dirty="0">
                  <a:solidFill>
                    <a:schemeClr val="tx1"/>
                  </a:solidFill>
                  <a:ea typeface="楷体_GB2312" pitchFamily="49" charset="-122"/>
                </a:rPr>
                <a:t>Z</a:t>
              </a:r>
              <a:r>
                <a:rPr lang="en-US" altLang="zh-CN" dirty="0">
                  <a:solidFill>
                    <a:schemeClr val="tx1"/>
                  </a:solidFill>
                  <a:ea typeface="楷体_GB2312" pitchFamily="49" charset="-122"/>
                </a:rPr>
                <a:t>│</a:t>
              </a:r>
              <a:r>
                <a:rPr lang="zh-CN" altLang="en-US" baseline="-25000" dirty="0">
                  <a:solidFill>
                    <a:schemeClr val="tx1"/>
                  </a:solidFill>
                  <a:ea typeface="楷体_GB2312" pitchFamily="49" charset="-122"/>
                </a:rPr>
                <a:t>，</a:t>
              </a:r>
              <a:r>
                <a:rPr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最大</a:t>
              </a:r>
              <a:r>
                <a:rPr kumimoji="0"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      </a:t>
              </a:r>
            </a:p>
          </p:txBody>
        </p:sp>
        <p:sp>
          <p:nvSpPr>
            <p:cNvPr id="140354" name="Text Box 66"/>
            <p:cNvSpPr txBox="1">
              <a:spLocks noChangeArrowheads="1"/>
            </p:cNvSpPr>
            <p:nvPr/>
          </p:nvSpPr>
          <p:spPr bwMode="auto">
            <a:xfrm>
              <a:off x="540" y="2345"/>
              <a:ext cx="27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dirty="0">
                  <a:solidFill>
                    <a:schemeClr val="tx1"/>
                  </a:solidFill>
                  <a:ea typeface="楷体_GB2312" pitchFamily="49" charset="-122"/>
                </a:rPr>
                <a:t>——</a:t>
              </a:r>
              <a:r>
                <a:rPr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电路呈现</a:t>
              </a:r>
              <a:r>
                <a:rPr lang="zh-CN" altLang="en-US" dirty="0">
                  <a:solidFill>
                    <a:srgbClr val="CC3300"/>
                  </a:solidFill>
                  <a:ea typeface="楷体_GB2312" pitchFamily="49" charset="-122"/>
                </a:rPr>
                <a:t>纯电阻</a:t>
              </a:r>
              <a:r>
                <a:rPr lang="zh-CN" altLang="en-US" dirty="0">
                  <a:solidFill>
                    <a:schemeClr val="tx1"/>
                  </a:solidFill>
                  <a:ea typeface="楷体_GB2312" pitchFamily="49" charset="-122"/>
                </a:rPr>
                <a:t>特性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595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0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140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0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0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0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4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0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0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0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66" y="0"/>
            <a:ext cx="9135534" cy="609600"/>
          </a:xfrm>
          <a:prstGeom prst="roundRect">
            <a:avLst/>
          </a:prstGeom>
          <a:solidFill>
            <a:srgbClr val="C0504D">
              <a:hueOff val="0"/>
              <a:satOff val="0"/>
              <a:lumOff val="0"/>
              <a:alphaOff val="0"/>
            </a:srgbClr>
          </a:solidFill>
          <a:ln w="55000" cap="flat" cmpd="thickThin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defTabSz="457200"/>
            <a:r>
              <a:rPr lang="en-US" altLang="zh-CN" sz="3200" dirty="0">
                <a:solidFill>
                  <a:schemeClr val="bg1"/>
                </a:solidFill>
                <a:latin typeface="+mj-ea"/>
                <a:cs typeface="+mn-cs"/>
              </a:rPr>
              <a:t>4.8  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功率因数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  <a:sym typeface="Symbol" panose="05050102010706020507" pitchFamily="18" charset="2"/>
              </a:rPr>
              <a:t>的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cs typeface="+mn-cs"/>
              </a:rPr>
              <a:t>提高</a:t>
            </a:r>
            <a:endParaRPr lang="zh-CN" altLang="zh-CN" sz="3200" dirty="0">
              <a:solidFill>
                <a:schemeClr val="bg1"/>
              </a:solidFill>
              <a:latin typeface="+mj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3308839" y="2264020"/>
            <a:ext cx="798635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ln w="15875" cmpd="sng">
            <a:solidFill>
              <a:schemeClr val="accent2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974481" y="1635369"/>
            <a:ext cx="3518912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585">
                <a:solidFill>
                  <a:srgbClr val="000000"/>
                </a:solidFill>
                <a:latin typeface="Times New Roman" panose="02020603050405020304" pitchFamily="18" charset="0"/>
              </a:rPr>
              <a:t>交流电路的三个功率：</a:t>
            </a:r>
            <a:endParaRPr lang="zh-CN" altLang="zh-CN" sz="2585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4" name="Group 6"/>
          <p:cNvGrpSpPr>
            <a:grpSpLocks/>
          </p:cNvGrpSpPr>
          <p:nvPr/>
        </p:nvGrpSpPr>
        <p:grpSpPr bwMode="auto">
          <a:xfrm>
            <a:off x="945173" y="2797417"/>
            <a:ext cx="3153508" cy="461596"/>
            <a:chOff x="645" y="1729"/>
            <a:chExt cx="2152" cy="315"/>
          </a:xfrm>
        </p:grpSpPr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645" y="1729"/>
              <a:ext cx="971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solidFill>
                    <a:srgbClr val="000000"/>
                  </a:solidFill>
                  <a:latin typeface="宋体" panose="02010600030101010101" pitchFamily="2" charset="-122"/>
                </a:rPr>
                <a:t>无功功率</a:t>
              </a:r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pic>
          <p:nvPicPr>
            <p:cNvPr id="26" name="Picture 8" descr="4405925181427421251656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" y="1770"/>
              <a:ext cx="108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9"/>
          <p:cNvGrpSpPr>
            <a:grpSpLocks/>
          </p:cNvGrpSpPr>
          <p:nvPr/>
        </p:nvGrpSpPr>
        <p:grpSpPr bwMode="auto">
          <a:xfrm>
            <a:off x="974482" y="3376249"/>
            <a:ext cx="2388577" cy="461596"/>
            <a:chOff x="665" y="2124"/>
            <a:chExt cx="1630" cy="315"/>
          </a:xfrm>
        </p:grpSpPr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665" y="2124"/>
              <a:ext cx="971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视在功率</a:t>
              </a:r>
              <a:endParaRPr lang="zh-CN" altLang="zh-CN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pic>
          <p:nvPicPr>
            <p:cNvPr id="29" name="Picture 11" descr="8993804451427421251656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" y="2157"/>
              <a:ext cx="58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12"/>
          <p:cNvGrpSpPr>
            <a:grpSpLocks/>
          </p:cNvGrpSpPr>
          <p:nvPr/>
        </p:nvGrpSpPr>
        <p:grpSpPr bwMode="auto">
          <a:xfrm>
            <a:off x="977412" y="2264021"/>
            <a:ext cx="2983523" cy="461596"/>
            <a:chOff x="667" y="1365"/>
            <a:chExt cx="2036" cy="315"/>
          </a:xfrm>
        </p:grpSpPr>
        <p:sp>
          <p:nvSpPr>
            <p:cNvPr id="31" name="Rectangle 13"/>
            <p:cNvSpPr>
              <a:spLocks noChangeArrowheads="1"/>
            </p:cNvSpPr>
            <p:nvPr/>
          </p:nvSpPr>
          <p:spPr bwMode="auto">
            <a:xfrm>
              <a:off x="667" y="1365"/>
              <a:ext cx="971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有功功率</a:t>
              </a:r>
              <a:endParaRPr lang="zh-CN" altLang="zh-CN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pic>
          <p:nvPicPr>
            <p:cNvPr id="32" name="Picture 14" descr="806730591427421251656.em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" y="1410"/>
              <a:ext cx="995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15" descr="16369500142659418909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46" y="4057651"/>
            <a:ext cx="1688123" cy="54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4" name="Group 16"/>
          <p:cNvGrpSpPr>
            <a:grpSpLocks/>
          </p:cNvGrpSpPr>
          <p:nvPr/>
        </p:nvGrpSpPr>
        <p:grpSpPr bwMode="auto">
          <a:xfrm>
            <a:off x="1116623" y="4133851"/>
            <a:ext cx="2790092" cy="490903"/>
            <a:chOff x="762" y="2641"/>
            <a:chExt cx="1904" cy="335"/>
          </a:xfrm>
        </p:grpSpPr>
        <p:sp>
          <p:nvSpPr>
            <p:cNvPr id="35" name="Text Box 17"/>
            <p:cNvSpPr txBox="1">
              <a:spLocks noChangeArrowheads="1"/>
            </p:cNvSpPr>
            <p:nvPr/>
          </p:nvSpPr>
          <p:spPr bwMode="auto">
            <a:xfrm>
              <a:off x="765" y="2641"/>
              <a:ext cx="1901" cy="3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5875" cmpd="sng">
              <a:solidFill>
                <a:schemeClr val="accent2"/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zh-CN">
                  <a:latin typeface="Times New Roman" panose="02020603050405020304" pitchFamily="18" charset="0"/>
                </a:rPr>
                <a:t> ——功率因数角</a:t>
              </a:r>
            </a:p>
          </p:txBody>
        </p:sp>
        <p:pic>
          <p:nvPicPr>
            <p:cNvPr id="36" name="Picture 18" descr="9417917011427421251656.wmf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" y="2688"/>
              <a:ext cx="2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Group 19"/>
          <p:cNvGrpSpPr>
            <a:grpSpLocks/>
          </p:cNvGrpSpPr>
          <p:nvPr/>
        </p:nvGrpSpPr>
        <p:grpSpPr bwMode="auto">
          <a:xfrm>
            <a:off x="4106008" y="2258160"/>
            <a:ext cx="2460381" cy="461596"/>
            <a:chOff x="2802" y="1361"/>
            <a:chExt cx="1679" cy="315"/>
          </a:xfrm>
        </p:grpSpPr>
        <p:sp>
          <p:nvSpPr>
            <p:cNvPr id="38" name="Text Box 20"/>
            <p:cNvSpPr txBox="1">
              <a:spLocks noChangeArrowheads="1"/>
            </p:cNvSpPr>
            <p:nvPr/>
          </p:nvSpPr>
          <p:spPr bwMode="auto">
            <a:xfrm>
              <a:off x="3394" y="1361"/>
              <a:ext cx="1087" cy="31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5875" cmpd="sng">
              <a:solidFill>
                <a:schemeClr val="accent2"/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zh-CN">
                  <a:latin typeface="Times New Roman" panose="02020603050405020304" pitchFamily="18" charset="0"/>
                </a:rPr>
                <a:t>功率因数</a:t>
              </a:r>
            </a:p>
          </p:txBody>
        </p:sp>
        <p:sp>
          <p:nvSpPr>
            <p:cNvPr id="39" name="Line 21"/>
            <p:cNvSpPr>
              <a:spLocks noChangeShapeType="1"/>
            </p:cNvSpPr>
            <p:nvPr/>
          </p:nvSpPr>
          <p:spPr bwMode="auto">
            <a:xfrm>
              <a:off x="2802" y="1543"/>
              <a:ext cx="590" cy="0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78" grpId="0" animBg="1" autoUpdateAnimBg="0"/>
      <p:bldP spid="22" grpId="0" animBg="1"/>
      <p:bldP spid="23" grpId="0" animBg="1"/>
      <p:bldP spid="24" grpId="0" animBg="1"/>
      <p:bldP spid="27" grpId="0" animBg="1"/>
      <p:bldP spid="30" grpId="0" animBg="1"/>
      <p:bldP spid="33" grpId="0" animBg="1"/>
      <p:bldP spid="34" grpId="0" animBg="1"/>
      <p:bldP spid="3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723901" y="770793"/>
            <a:ext cx="6661638" cy="7048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3323">
                <a:solidFill>
                  <a:srgbClr val="CC0000"/>
                </a:solidFill>
                <a:latin typeface="Times New Roman" panose="02020603050405020304" pitchFamily="18" charset="0"/>
              </a:rPr>
              <a:t>功率因数提高</a:t>
            </a:r>
          </a:p>
        </p:txBody>
      </p:sp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1899139" y="1529861"/>
            <a:ext cx="4400550" cy="599343"/>
          </a:xfrm>
          <a:prstGeom prst="roundRect">
            <a:avLst>
              <a:gd name="adj" fmla="val 4218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585">
                <a:latin typeface="Times New Roman" panose="02020603050405020304" pitchFamily="18" charset="0"/>
              </a:rPr>
              <a:t>知识重点</a:t>
            </a:r>
          </a:p>
        </p:txBody>
      </p:sp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1780443" y="2368061"/>
            <a:ext cx="4586654" cy="599343"/>
            <a:chOff x="1215" y="1436"/>
            <a:chExt cx="3130" cy="409"/>
          </a:xfrm>
        </p:grpSpPr>
        <p:sp>
          <p:nvSpPr>
            <p:cNvPr id="8198" name="Rectangle 6"/>
            <p:cNvSpPr>
              <a:spLocks noChangeArrowheads="1"/>
            </p:cNvSpPr>
            <p:nvPr/>
          </p:nvSpPr>
          <p:spPr bwMode="auto">
            <a:xfrm>
              <a:off x="1215" y="1436"/>
              <a:ext cx="3130" cy="409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8199" name="Rectangle 7"/>
            <p:cNvSpPr>
              <a:spLocks noChangeArrowheads="1"/>
            </p:cNvSpPr>
            <p:nvPr/>
          </p:nvSpPr>
          <p:spPr bwMode="auto">
            <a:xfrm>
              <a:off x="1215" y="1481"/>
              <a:ext cx="3105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215">
                  <a:latin typeface="Times New Roman" panose="02020603050405020304" pitchFamily="18" charset="0"/>
                </a:rPr>
                <a:t>1.</a:t>
              </a:r>
              <a:r>
                <a:rPr lang="zh-CN" altLang="zh-CN" sz="2585">
                  <a:latin typeface="Times New Roman" panose="02020603050405020304" pitchFamily="18" charset="0"/>
                </a:rPr>
                <a:t> </a:t>
              </a:r>
              <a:r>
                <a:rPr lang="zh-CN" altLang="zh-CN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为什么要提高功率因数？</a:t>
              </a:r>
              <a:endParaRPr lang="zh-CN" altLang="zh-CN" sz="2585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200" name="Group 8"/>
          <p:cNvGrpSpPr>
            <a:grpSpLocks/>
          </p:cNvGrpSpPr>
          <p:nvPr/>
        </p:nvGrpSpPr>
        <p:grpSpPr bwMode="auto">
          <a:xfrm>
            <a:off x="1777512" y="3228243"/>
            <a:ext cx="4589585" cy="599342"/>
            <a:chOff x="1213" y="2023"/>
            <a:chExt cx="3132" cy="409"/>
          </a:xfrm>
        </p:grpSpPr>
        <p:sp>
          <p:nvSpPr>
            <p:cNvPr id="8201" name="Rectangle 9"/>
            <p:cNvSpPr>
              <a:spLocks noChangeArrowheads="1"/>
            </p:cNvSpPr>
            <p:nvPr/>
          </p:nvSpPr>
          <p:spPr bwMode="auto">
            <a:xfrm>
              <a:off x="1213" y="2023"/>
              <a:ext cx="3132" cy="409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8202" name="Rectangle 10"/>
            <p:cNvSpPr>
              <a:spLocks noChangeArrowheads="1"/>
            </p:cNvSpPr>
            <p:nvPr/>
          </p:nvSpPr>
          <p:spPr bwMode="auto">
            <a:xfrm>
              <a:off x="1213" y="2068"/>
              <a:ext cx="3107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215">
                  <a:latin typeface="Times New Roman" panose="02020603050405020304" pitchFamily="18" charset="0"/>
                </a:rPr>
                <a:t>2.</a:t>
              </a:r>
              <a:r>
                <a:rPr lang="zh-CN" altLang="zh-CN" sz="2585">
                  <a:latin typeface="Times New Roman" panose="02020603050405020304" pitchFamily="18" charset="0"/>
                </a:rPr>
                <a:t> </a:t>
              </a:r>
              <a:r>
                <a:rPr lang="zh-CN" altLang="zh-CN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功率因数 cos</a:t>
              </a:r>
              <a:r>
                <a:rPr lang="zh-CN" altLang="zh-CN" sz="2215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 低的原因</a:t>
              </a:r>
              <a:r>
                <a:rPr lang="zh-CN" altLang="zh-CN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？</a:t>
              </a:r>
              <a:endParaRPr lang="zh-CN" altLang="zh-CN" sz="2585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203" name="Group 11"/>
          <p:cNvGrpSpPr>
            <a:grpSpLocks/>
          </p:cNvGrpSpPr>
          <p:nvPr/>
        </p:nvGrpSpPr>
        <p:grpSpPr bwMode="auto">
          <a:xfrm>
            <a:off x="1783373" y="4092820"/>
            <a:ext cx="4589585" cy="599342"/>
            <a:chOff x="1217" y="2613"/>
            <a:chExt cx="3132" cy="409"/>
          </a:xfrm>
        </p:grpSpPr>
        <p:sp>
          <p:nvSpPr>
            <p:cNvPr id="8204" name="Rectangle 12"/>
            <p:cNvSpPr>
              <a:spLocks noChangeArrowheads="1"/>
            </p:cNvSpPr>
            <p:nvPr/>
          </p:nvSpPr>
          <p:spPr bwMode="auto">
            <a:xfrm>
              <a:off x="1217" y="2613"/>
              <a:ext cx="3132" cy="409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8205" name="Rectangle 13"/>
            <p:cNvSpPr>
              <a:spLocks noChangeArrowheads="1"/>
            </p:cNvSpPr>
            <p:nvPr/>
          </p:nvSpPr>
          <p:spPr bwMode="auto">
            <a:xfrm>
              <a:off x="1217" y="2658"/>
              <a:ext cx="3107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215">
                  <a:latin typeface="Times New Roman" panose="02020603050405020304" pitchFamily="18" charset="0"/>
                </a:rPr>
                <a:t>3.</a:t>
              </a:r>
              <a:r>
                <a:rPr lang="zh-CN" altLang="zh-CN" sz="2585">
                  <a:latin typeface="Times New Roman" panose="02020603050405020304" pitchFamily="18" charset="0"/>
                </a:rPr>
                <a:t> </a:t>
              </a:r>
              <a:r>
                <a:rPr lang="zh-CN" altLang="zh-CN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如何提高功率因数？</a:t>
              </a:r>
              <a:endParaRPr lang="zh-CN" altLang="zh-CN" sz="2585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206" name="Group 14"/>
          <p:cNvGrpSpPr>
            <a:grpSpLocks/>
          </p:cNvGrpSpPr>
          <p:nvPr/>
        </p:nvGrpSpPr>
        <p:grpSpPr bwMode="auto">
          <a:xfrm>
            <a:off x="1780443" y="4953000"/>
            <a:ext cx="4588119" cy="599343"/>
            <a:chOff x="1215" y="3200"/>
            <a:chExt cx="3131" cy="409"/>
          </a:xfrm>
        </p:grpSpPr>
        <p:sp>
          <p:nvSpPr>
            <p:cNvPr id="8207" name="Rectangle 15"/>
            <p:cNvSpPr>
              <a:spLocks noChangeArrowheads="1"/>
            </p:cNvSpPr>
            <p:nvPr/>
          </p:nvSpPr>
          <p:spPr bwMode="auto">
            <a:xfrm>
              <a:off x="1215" y="3200"/>
              <a:ext cx="3131" cy="409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8208" name="Rectangle 16"/>
            <p:cNvSpPr>
              <a:spLocks noChangeArrowheads="1"/>
            </p:cNvSpPr>
            <p:nvPr/>
          </p:nvSpPr>
          <p:spPr bwMode="auto">
            <a:xfrm>
              <a:off x="1215" y="3245"/>
              <a:ext cx="3107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215">
                  <a:latin typeface="Times New Roman" panose="02020603050405020304" pitchFamily="18" charset="0"/>
                </a:rPr>
                <a:t>4.</a:t>
              </a:r>
              <a:r>
                <a:rPr lang="zh-CN" altLang="zh-CN" sz="2585">
                  <a:latin typeface="Times New Roman" panose="02020603050405020304" pitchFamily="18" charset="0"/>
                </a:rPr>
                <a:t> </a:t>
              </a:r>
              <a:r>
                <a:rPr lang="zh-CN" altLang="zh-CN" sz="2215">
                  <a:latin typeface="Times New Roman" panose="02020603050405020304" pitchFamily="18" charset="0"/>
                </a:rPr>
                <a:t>所用元件的参数值怎么确定？</a:t>
              </a:r>
              <a:endParaRPr lang="zh-CN" altLang="zh-CN" sz="2585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275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42"/>
    </mc:Choice>
    <mc:Fallback xmlns="">
      <p:transition spd="slow" advTm="34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/>
      <p:bldP spid="8197" grpId="0" animBg="1"/>
      <p:bldP spid="8200" grpId="0" animBg="1"/>
      <p:bldP spid="8203" grpId="0" animBg="1"/>
      <p:bldP spid="820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451338" y="706316"/>
            <a:ext cx="6858000" cy="49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zh-CN" altLang="en-US" sz="2954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一、提高功率因数的意义</a:t>
            </a:r>
            <a:endParaRPr lang="zh-CN" altLang="en-US" sz="2954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451338" y="1466851"/>
            <a:ext cx="6248400" cy="49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585">
                <a:solidFill>
                  <a:srgbClr val="005200"/>
                </a:solidFill>
                <a:latin typeface="Times New Roman" panose="02020603050405020304" pitchFamily="18" charset="0"/>
                <a:sym typeface="Monotype Sorts" pitchFamily="2" charset="2"/>
              </a:rPr>
              <a:t>1.</a:t>
            </a:r>
            <a:r>
              <a:rPr lang="en-US" altLang="zh-CN" sz="2585">
                <a:solidFill>
                  <a:srgbClr val="0052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585">
                <a:solidFill>
                  <a:srgbClr val="005200"/>
                </a:solidFill>
                <a:latin typeface="Times New Roman" panose="02020603050405020304" pitchFamily="18" charset="0"/>
              </a:rPr>
              <a:t>可使电源设备的容量得以充分利用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467458" y="2118946"/>
            <a:ext cx="6629400" cy="63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585">
                <a:solidFill>
                  <a:srgbClr val="005200"/>
                </a:solidFill>
                <a:latin typeface="Times New Roman" panose="02020603050405020304" pitchFamily="18" charset="0"/>
              </a:rPr>
              <a:t>2.</a:t>
            </a:r>
            <a:r>
              <a:rPr lang="en-US" altLang="zh-CN" sz="2585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585">
                <a:solidFill>
                  <a:srgbClr val="005200"/>
                </a:solidFill>
                <a:latin typeface="Times New Roman" panose="02020603050405020304" pitchFamily="18" charset="0"/>
              </a:rPr>
              <a:t>可减小线路和发电机绕组的功率损耗</a:t>
            </a:r>
          </a:p>
        </p:txBody>
      </p:sp>
      <p:grpSp>
        <p:nvGrpSpPr>
          <p:cNvPr id="9222" name="Group 6"/>
          <p:cNvGrpSpPr>
            <a:grpSpLocks/>
          </p:cNvGrpSpPr>
          <p:nvPr/>
        </p:nvGrpSpPr>
        <p:grpSpPr bwMode="auto">
          <a:xfrm>
            <a:off x="983273" y="2749066"/>
            <a:ext cx="5644662" cy="489439"/>
            <a:chOff x="671" y="1696"/>
            <a:chExt cx="3852" cy="334"/>
          </a:xfrm>
        </p:grpSpPr>
        <p:sp>
          <p:nvSpPr>
            <p:cNvPr id="9223" name="Text Box 7"/>
            <p:cNvSpPr txBox="1">
              <a:spLocks noChangeArrowheads="1"/>
            </p:cNvSpPr>
            <p:nvPr/>
          </p:nvSpPr>
          <p:spPr bwMode="auto">
            <a:xfrm>
              <a:off x="671" y="1696"/>
              <a:ext cx="3852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sz="2215"/>
                <a:t>设输电线和发电机绕组的电阻为    ，</a:t>
              </a:r>
              <a:r>
                <a:rPr lang="zh-CN" altLang="en-US" sz="2585"/>
                <a:t> </a:t>
              </a:r>
            </a:p>
          </p:txBody>
        </p:sp>
        <p:pic>
          <p:nvPicPr>
            <p:cNvPr id="9224" name="Picture 8" descr="6303880151426594189125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1752"/>
              <a:ext cx="22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983273" y="3301791"/>
            <a:ext cx="773723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215"/>
              <a:t>在 </a:t>
            </a:r>
            <a:r>
              <a:rPr lang="en-US" altLang="zh-CN" sz="2215" i="1"/>
              <a:t>P</a:t>
            </a:r>
            <a:r>
              <a:rPr lang="zh-CN" altLang="en-US" sz="2215"/>
              <a:t>、</a:t>
            </a:r>
            <a:r>
              <a:rPr lang="en-US" altLang="zh-CN" sz="2215" i="1"/>
              <a:t>U</a:t>
            </a:r>
            <a:r>
              <a:rPr lang="en-US" altLang="zh-CN" sz="2215"/>
              <a:t> </a:t>
            </a:r>
            <a:r>
              <a:rPr lang="zh-CN" altLang="en-US" sz="2215"/>
              <a:t>一定的情况下， </a:t>
            </a:r>
            <a:r>
              <a:rPr lang="en-US" altLang="zh-CN" sz="2215"/>
              <a:t>cos</a:t>
            </a:r>
            <a:r>
              <a:rPr lang="en-US" altLang="zh-CN" sz="2215">
                <a:sym typeface="Symbol" panose="05050102010706020507" pitchFamily="18" charset="2"/>
              </a:rPr>
              <a:t> </a:t>
            </a:r>
            <a:r>
              <a:rPr lang="zh-CN" altLang="en-US" sz="2215">
                <a:sym typeface="Symbol" panose="05050102010706020507" pitchFamily="18" charset="2"/>
              </a:rPr>
              <a:t>越高，</a:t>
            </a:r>
            <a:r>
              <a:rPr lang="en-US" altLang="zh-CN" sz="2215" i="1">
                <a:sym typeface="Symbol" panose="05050102010706020507" pitchFamily="18" charset="2"/>
              </a:rPr>
              <a:t>I </a:t>
            </a:r>
            <a:r>
              <a:rPr lang="en-US" altLang="zh-CN" sz="2215">
                <a:sym typeface="Symbol" panose="05050102010706020507" pitchFamily="18" charset="2"/>
              </a:rPr>
              <a:t> </a:t>
            </a:r>
            <a:r>
              <a:rPr lang="zh-CN" altLang="en-US" sz="2215">
                <a:sym typeface="Symbol" panose="05050102010706020507" pitchFamily="18" charset="2"/>
              </a:rPr>
              <a:t>越小，</a:t>
            </a:r>
          </a:p>
        </p:txBody>
      </p:sp>
      <p:grpSp>
        <p:nvGrpSpPr>
          <p:cNvPr id="9226" name="Group 10"/>
          <p:cNvGrpSpPr>
            <a:grpSpLocks/>
          </p:cNvGrpSpPr>
          <p:nvPr/>
        </p:nvGrpSpPr>
        <p:grpSpPr bwMode="auto">
          <a:xfrm>
            <a:off x="983274" y="3889126"/>
            <a:ext cx="4695092" cy="470388"/>
            <a:chOff x="671" y="2474"/>
            <a:chExt cx="3204" cy="321"/>
          </a:xfrm>
        </p:grpSpPr>
        <p:pic>
          <p:nvPicPr>
            <p:cNvPr id="9227" name="Picture 11" descr="789406294142659418912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" y="2485"/>
              <a:ext cx="122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228" name="Text Box 12"/>
            <p:cNvSpPr txBox="1">
              <a:spLocks noChangeArrowheads="1"/>
            </p:cNvSpPr>
            <p:nvPr/>
          </p:nvSpPr>
          <p:spPr bwMode="auto">
            <a:xfrm>
              <a:off x="2712" y="2474"/>
              <a:ext cx="1163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zh-CN" altLang="en-US" sz="2215">
                  <a:sym typeface="Symbol" panose="05050102010706020507" pitchFamily="18" charset="2"/>
                </a:rPr>
                <a:t>越小。</a:t>
              </a:r>
            </a:p>
          </p:txBody>
        </p:sp>
        <p:sp>
          <p:nvSpPr>
            <p:cNvPr id="9229" name="Text Box 13"/>
            <p:cNvSpPr txBox="1">
              <a:spLocks noChangeArrowheads="1"/>
            </p:cNvSpPr>
            <p:nvPr/>
          </p:nvSpPr>
          <p:spPr bwMode="auto">
            <a:xfrm>
              <a:off x="671" y="2487"/>
              <a:ext cx="1361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zh-CN" altLang="en-US" sz="2215"/>
                <a:t>线路</a:t>
              </a:r>
              <a:r>
                <a:rPr lang="zh-CN" altLang="en-US" sz="2215">
                  <a:sym typeface="Symbol" panose="05050102010706020507" pitchFamily="18" charset="2"/>
                </a:rPr>
                <a:t>损耗</a:t>
              </a:r>
            </a:p>
          </p:txBody>
        </p:sp>
      </p:grp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18746" y="4591051"/>
            <a:ext cx="7510097" cy="1047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2585">
                <a:solidFill>
                  <a:srgbClr val="0052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由上分析，</a:t>
            </a:r>
            <a:r>
              <a:rPr lang="zh-CN" altLang="en-US" sz="2585">
                <a:solidFill>
                  <a:srgbClr val="0052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提高电网的功率因数对国民经济的发展有重要的意义。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016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nimBg="1"/>
      <p:bldP spid="9221" grpId="0" animBg="1"/>
      <p:bldP spid="9222" grpId="0" animBg="1"/>
      <p:bldP spid="9225" grpId="0" animBg="1"/>
      <p:bldP spid="9226" grpId="0" animBg="1"/>
      <p:bldP spid="923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81000" y="474784"/>
            <a:ext cx="6172200" cy="56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zh-CN" altLang="en-US" sz="2954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二、 功率因数</a:t>
            </a:r>
            <a:r>
              <a:rPr lang="zh-CN" altLang="en-US" sz="2954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华文新魏" panose="02010800040101010101" pitchFamily="2" charset="-122"/>
              </a:rPr>
              <a:t> </a:t>
            </a:r>
            <a:r>
              <a:rPr lang="en-US" altLang="zh-CN" sz="2954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cos</a:t>
            </a:r>
            <a:r>
              <a:rPr lang="en-US" altLang="zh-CN" sz="2954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anose="05050102010706020507" pitchFamily="18" charset="2"/>
                <a:sym typeface="Symbol" panose="05050102010706020507" pitchFamily="18" charset="2"/>
              </a:rPr>
              <a:t></a:t>
            </a:r>
            <a:r>
              <a:rPr lang="en-US" altLang="zh-CN" sz="2954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954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sym typeface="Symbol" panose="05050102010706020507" pitchFamily="18" charset="2"/>
              </a:rPr>
              <a:t>低的原因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51339" y="1081454"/>
            <a:ext cx="8573966" cy="96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zh-CN" altLang="en-US" sz="2215">
                <a:latin typeface="宋体" panose="02010600030101010101" pitchFamily="2" charset="-122"/>
              </a:rPr>
              <a:t>日常生产生活中的负载大部分为</a:t>
            </a:r>
            <a:r>
              <a:rPr lang="zh-CN" altLang="en-US" sz="2585">
                <a:solidFill>
                  <a:srgbClr val="0052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感性负载</a:t>
            </a:r>
            <a:r>
              <a:rPr lang="en-US" altLang="zh-CN" sz="2215"/>
              <a:t>---</a:t>
            </a:r>
            <a:r>
              <a:rPr lang="zh-CN" altLang="en-US" sz="2215"/>
              <a:t>如电动机、冰箱、</a:t>
            </a:r>
          </a:p>
          <a:p>
            <a:pPr eaLnBrk="0" hangingPunct="0">
              <a:lnSpc>
                <a:spcPct val="110000"/>
              </a:lnSpc>
            </a:pPr>
            <a:r>
              <a:rPr lang="zh-CN" altLang="en-US" sz="2215"/>
              <a:t>空调、日光灯等</a:t>
            </a:r>
            <a:r>
              <a:rPr lang="zh-CN" altLang="en-US" sz="2585">
                <a:latin typeface="宋体" panose="02010600030101010101" pitchFamily="2" charset="-122"/>
              </a:rPr>
              <a:t>。</a:t>
            </a:r>
          </a:p>
        </p:txBody>
      </p:sp>
      <p:grpSp>
        <p:nvGrpSpPr>
          <p:cNvPr id="10244" name="Group 4"/>
          <p:cNvGrpSpPr>
            <a:grpSpLocks/>
          </p:cNvGrpSpPr>
          <p:nvPr/>
        </p:nvGrpSpPr>
        <p:grpSpPr bwMode="auto">
          <a:xfrm>
            <a:off x="252046" y="5235824"/>
            <a:ext cx="8639908" cy="530469"/>
            <a:chOff x="172" y="3393"/>
            <a:chExt cx="5896" cy="362"/>
          </a:xfrm>
        </p:grpSpPr>
        <p:sp>
          <p:nvSpPr>
            <p:cNvPr id="10245" name="Text Box 5"/>
            <p:cNvSpPr txBox="1">
              <a:spLocks noChangeArrowheads="1"/>
            </p:cNvSpPr>
            <p:nvPr/>
          </p:nvSpPr>
          <p:spPr bwMode="auto">
            <a:xfrm>
              <a:off x="172" y="3393"/>
              <a:ext cx="5896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zh-CN" altLang="en-US" sz="2585">
                  <a:solidFill>
                    <a:srgbClr val="FF0000"/>
                  </a:solidFill>
                  <a:latin typeface="Times New Roman" panose="02020603050405020304" pitchFamily="18" charset="0"/>
                </a:rPr>
                <a:t>   </a:t>
              </a:r>
              <a:r>
                <a:rPr lang="zh-CN" altLang="en-US" sz="2215">
                  <a:solidFill>
                    <a:srgbClr val="0052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供电局一般要求用户的</a:t>
              </a:r>
              <a:r>
                <a:rPr lang="zh-CN" altLang="en-US" sz="2585">
                  <a:solidFill>
                    <a:srgbClr val="0052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                           </a:t>
              </a:r>
              <a:r>
                <a:rPr lang="zh-CN" altLang="en-US" sz="2585">
                  <a:solidFill>
                    <a:srgbClr val="005200"/>
                  </a:solidFill>
                  <a:latin typeface="Times New Roman" panose="02020603050405020304" pitchFamily="18" charset="0"/>
                </a:rPr>
                <a:t>。 </a:t>
              </a:r>
            </a:p>
          </p:txBody>
        </p:sp>
        <p:pic>
          <p:nvPicPr>
            <p:cNvPr id="10246" name="Picture 6" descr="5403584511426594189140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0" y="3411"/>
              <a:ext cx="1378" cy="336"/>
            </a:xfrm>
            <a:prstGeom prst="rect">
              <a:avLst/>
            </a:prstGeom>
            <a:noFill/>
            <a:ln w="254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247" name="Group 7"/>
          <p:cNvGrpSpPr>
            <a:grpSpLocks/>
          </p:cNvGrpSpPr>
          <p:nvPr/>
        </p:nvGrpSpPr>
        <p:grpSpPr bwMode="auto">
          <a:xfrm>
            <a:off x="605204" y="2036885"/>
            <a:ext cx="7888165" cy="2870688"/>
            <a:chOff x="413" y="1210"/>
            <a:chExt cx="5383" cy="1959"/>
          </a:xfrm>
        </p:grpSpPr>
        <p:sp>
          <p:nvSpPr>
            <p:cNvPr id="10248" name="Rectangle 8"/>
            <p:cNvSpPr>
              <a:spLocks noChangeArrowheads="1"/>
            </p:cNvSpPr>
            <p:nvPr/>
          </p:nvSpPr>
          <p:spPr bwMode="auto">
            <a:xfrm>
              <a:off x="1415" y="1210"/>
              <a:ext cx="2956" cy="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r>
                <a:rPr lang="zh-CN" altLang="en-US" sz="2215">
                  <a:latin typeface="宋体" panose="02010600030101010101" pitchFamily="2" charset="-122"/>
                </a:rPr>
                <a:t>常用用电器的功率因数</a:t>
              </a:r>
            </a:p>
          </p:txBody>
        </p:sp>
        <p:sp>
          <p:nvSpPr>
            <p:cNvPr id="10249" name="Text Box 9"/>
            <p:cNvSpPr txBox="1">
              <a:spLocks noChangeArrowheads="1"/>
            </p:cNvSpPr>
            <p:nvPr/>
          </p:nvSpPr>
          <p:spPr bwMode="auto">
            <a:xfrm>
              <a:off x="903" y="1671"/>
              <a:ext cx="1537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工频感应炉</a:t>
              </a:r>
            </a:p>
          </p:txBody>
        </p:sp>
        <p:sp>
          <p:nvSpPr>
            <p:cNvPr id="10250" name="Line 10"/>
            <p:cNvSpPr>
              <a:spLocks noChangeShapeType="1"/>
            </p:cNvSpPr>
            <p:nvPr/>
          </p:nvSpPr>
          <p:spPr bwMode="auto">
            <a:xfrm>
              <a:off x="413" y="1963"/>
              <a:ext cx="536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0251" name="Text Box 11"/>
            <p:cNvSpPr txBox="1">
              <a:spLocks noChangeArrowheads="1"/>
            </p:cNvSpPr>
            <p:nvPr/>
          </p:nvSpPr>
          <p:spPr bwMode="auto">
            <a:xfrm>
              <a:off x="863" y="2038"/>
              <a:ext cx="177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zh-CN" altLang="en-US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电动机</a:t>
              </a:r>
              <a:r>
                <a:rPr lang="zh-CN" altLang="en-US" sz="2215">
                  <a:solidFill>
                    <a:srgbClr val="000099"/>
                  </a:solidFill>
                  <a:latin typeface="Times New Roman" panose="02020603050405020304" pitchFamily="18" charset="0"/>
                </a:rPr>
                <a:t>  </a:t>
              </a:r>
              <a:r>
                <a:rPr lang="zh-CN" altLang="en-US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空载</a:t>
              </a:r>
            </a:p>
            <a:p>
              <a:pPr>
                <a:lnSpc>
                  <a:spcPct val="110000"/>
                </a:lnSpc>
              </a:pPr>
              <a:r>
                <a:rPr lang="zh-CN" altLang="en-US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电动机  满载</a:t>
              </a:r>
            </a:p>
          </p:txBody>
        </p:sp>
        <p:sp>
          <p:nvSpPr>
            <p:cNvPr id="10252" name="Text Box 12"/>
            <p:cNvSpPr txBox="1">
              <a:spLocks noChangeArrowheads="1"/>
            </p:cNvSpPr>
            <p:nvPr/>
          </p:nvSpPr>
          <p:spPr bwMode="auto">
            <a:xfrm>
              <a:off x="591" y="2602"/>
              <a:ext cx="2188" cy="5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620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585">
                  <a:solidFill>
                    <a:srgbClr val="000099"/>
                  </a:solidFill>
                  <a:latin typeface="Times New Roman" panose="02020603050405020304" pitchFamily="18" charset="0"/>
                </a:rPr>
                <a:t>           </a:t>
              </a:r>
              <a:r>
                <a:rPr lang="zh-CN" altLang="en-US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日光灯</a:t>
              </a:r>
              <a:r>
                <a:rPr lang="zh-CN" altLang="en-US" sz="2585">
                  <a:solidFill>
                    <a:srgbClr val="000099"/>
                  </a:solidFill>
                  <a:latin typeface="Times New Roman" panose="02020603050405020304" pitchFamily="18" charset="0"/>
                </a:rPr>
                <a:t> </a:t>
              </a:r>
            </a:p>
            <a:p>
              <a:r>
                <a:rPr lang="zh-CN" altLang="en-US" sz="2215">
                  <a:solidFill>
                    <a:srgbClr val="FF0000"/>
                  </a:solidFill>
                  <a:latin typeface="Times New Roman" panose="02020603050405020304" pitchFamily="18" charset="0"/>
                </a:rPr>
                <a:t>   </a:t>
              </a:r>
              <a:r>
                <a:rPr lang="zh-CN" altLang="en-US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215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-</a:t>
              </a:r>
              <a:r>
                <a:rPr lang="en-US" altLang="zh-CN" sz="2215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r>
                <a:rPr lang="zh-CN" altLang="en-US" sz="2215">
                  <a:solidFill>
                    <a:srgbClr val="000000"/>
                  </a:solidFill>
                  <a:latin typeface="Times New Roman" panose="02020603050405020304" pitchFamily="18" charset="0"/>
                </a:rPr>
                <a:t>串联电路）</a:t>
              </a:r>
            </a:p>
          </p:txBody>
        </p:sp>
        <p:sp>
          <p:nvSpPr>
            <p:cNvPr id="10253" name="Line 13"/>
            <p:cNvSpPr>
              <a:spLocks noChangeShapeType="1"/>
            </p:cNvSpPr>
            <p:nvPr/>
          </p:nvSpPr>
          <p:spPr bwMode="auto">
            <a:xfrm>
              <a:off x="413" y="2602"/>
              <a:ext cx="536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0254" name="Line 14"/>
            <p:cNvSpPr>
              <a:spLocks noChangeShapeType="1"/>
            </p:cNvSpPr>
            <p:nvPr/>
          </p:nvSpPr>
          <p:spPr bwMode="auto">
            <a:xfrm>
              <a:off x="413" y="1609"/>
              <a:ext cx="536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0255" name="Line 15"/>
            <p:cNvSpPr>
              <a:spLocks noChangeShapeType="1"/>
            </p:cNvSpPr>
            <p:nvPr/>
          </p:nvSpPr>
          <p:spPr bwMode="auto">
            <a:xfrm>
              <a:off x="2869" y="1609"/>
              <a:ext cx="13" cy="152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0256" name="Line 16"/>
            <p:cNvSpPr>
              <a:spLocks noChangeShapeType="1"/>
            </p:cNvSpPr>
            <p:nvPr/>
          </p:nvSpPr>
          <p:spPr bwMode="auto">
            <a:xfrm>
              <a:off x="432" y="3130"/>
              <a:ext cx="536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0257" name="Picture 17" descr="465354430142659418914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9" y="2292"/>
              <a:ext cx="178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258" name="Picture 18" descr="426107961142659418914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" y="2710"/>
              <a:ext cx="178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259" name="Picture 19" descr="138287834142659418914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9" y="2026"/>
              <a:ext cx="178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0260" name="Group 20"/>
            <p:cNvGrpSpPr>
              <a:grpSpLocks noChangeAspect="1"/>
            </p:cNvGrpSpPr>
            <p:nvPr/>
          </p:nvGrpSpPr>
          <p:grpSpPr bwMode="auto">
            <a:xfrm>
              <a:off x="3176" y="1628"/>
              <a:ext cx="1787" cy="331"/>
              <a:chOff x="3176" y="1628"/>
              <a:chExt cx="1787" cy="331"/>
            </a:xfrm>
          </p:grpSpPr>
          <p:sp>
            <p:nvSpPr>
              <p:cNvPr id="10261" name="Rectangle 21"/>
              <p:cNvSpPr>
                <a:spLocks noChangeAspect="1" noChangeArrowheads="1"/>
              </p:cNvSpPr>
              <p:nvPr/>
            </p:nvSpPr>
            <p:spPr bwMode="auto">
              <a:xfrm>
                <a:off x="3176" y="1628"/>
                <a:ext cx="1787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0262" name="Rectangle 22"/>
              <p:cNvSpPr>
                <a:spLocks noChangeArrowheads="1"/>
              </p:cNvSpPr>
              <p:nvPr/>
            </p:nvSpPr>
            <p:spPr bwMode="auto">
              <a:xfrm>
                <a:off x="4588" y="1655"/>
                <a:ext cx="293" cy="2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677">
                    <a:solidFill>
                      <a:srgbClr val="000000"/>
                    </a:solidFill>
                  </a:rPr>
                  <a:t>0.3</a:t>
                </a:r>
                <a:endParaRPr lang="en-US" altLang="zh-CN" sz="2215" baseline="-25000"/>
              </a:p>
            </p:txBody>
          </p:sp>
          <p:sp>
            <p:nvSpPr>
              <p:cNvPr id="10263" name="Rectangle 23"/>
              <p:cNvSpPr>
                <a:spLocks noChangeArrowheads="1"/>
              </p:cNvSpPr>
              <p:nvPr/>
            </p:nvSpPr>
            <p:spPr bwMode="auto">
              <a:xfrm>
                <a:off x="4384" y="1655"/>
                <a:ext cx="121" cy="2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677">
                    <a:solidFill>
                      <a:srgbClr val="000000"/>
                    </a:solidFill>
                  </a:rPr>
                  <a:t>~</a:t>
                </a:r>
                <a:endParaRPr lang="en-US" altLang="zh-CN" sz="2215" baseline="-25000"/>
              </a:p>
            </p:txBody>
          </p:sp>
          <p:sp>
            <p:nvSpPr>
              <p:cNvPr id="10264" name="Rectangle 24"/>
              <p:cNvSpPr>
                <a:spLocks noChangeArrowheads="1"/>
              </p:cNvSpPr>
              <p:nvPr/>
            </p:nvSpPr>
            <p:spPr bwMode="auto">
              <a:xfrm>
                <a:off x="3996" y="1655"/>
                <a:ext cx="293" cy="2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677">
                    <a:solidFill>
                      <a:srgbClr val="000000"/>
                    </a:solidFill>
                  </a:rPr>
                  <a:t>0.1</a:t>
                </a:r>
                <a:endParaRPr lang="en-US" altLang="zh-CN" sz="2215" baseline="-25000"/>
              </a:p>
            </p:txBody>
          </p:sp>
          <p:sp>
            <p:nvSpPr>
              <p:cNvPr id="10265" name="Rectangle 25"/>
              <p:cNvSpPr>
                <a:spLocks noChangeArrowheads="1"/>
              </p:cNvSpPr>
              <p:nvPr/>
            </p:nvSpPr>
            <p:spPr bwMode="auto">
              <a:xfrm>
                <a:off x="3208" y="1655"/>
                <a:ext cx="312" cy="2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677">
                    <a:solidFill>
                      <a:srgbClr val="000000"/>
                    </a:solidFill>
                  </a:rPr>
                  <a:t>cos</a:t>
                </a:r>
                <a:endParaRPr lang="en-US" altLang="zh-CN" sz="2215" baseline="-25000"/>
              </a:p>
            </p:txBody>
          </p:sp>
          <p:sp>
            <p:nvSpPr>
              <p:cNvPr id="10266" name="Rectangle 26"/>
              <p:cNvSpPr>
                <a:spLocks noChangeArrowheads="1"/>
              </p:cNvSpPr>
              <p:nvPr/>
            </p:nvSpPr>
            <p:spPr bwMode="auto">
              <a:xfrm>
                <a:off x="3795" y="1628"/>
                <a:ext cx="129" cy="2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677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en-US" altLang="zh-CN" sz="2215" baseline="-25000"/>
              </a:p>
            </p:txBody>
          </p:sp>
          <p:sp>
            <p:nvSpPr>
              <p:cNvPr id="10267" name="Rectangle 27"/>
              <p:cNvSpPr>
                <a:spLocks noChangeArrowheads="1"/>
              </p:cNvSpPr>
              <p:nvPr/>
            </p:nvSpPr>
            <p:spPr bwMode="auto">
              <a:xfrm>
                <a:off x="3555" y="1628"/>
                <a:ext cx="141" cy="2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677" i="1">
                    <a:solidFill>
                      <a:srgbClr val="000000"/>
                    </a:solidFill>
                    <a:latin typeface="Symbol" panose="05050102010706020507" pitchFamily="18" charset="2"/>
                  </a:rPr>
                  <a:t>j</a:t>
                </a:r>
                <a:endParaRPr lang="en-US" altLang="zh-CN" sz="2215" baseline="-2500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027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29"/>
    </mc:Choice>
    <mc:Fallback xmlns="">
      <p:transition spd="slow" advTm="50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/>
      <p:bldP spid="10244" grpId="0" animBg="1"/>
      <p:bldP spid="1024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81000" y="504092"/>
            <a:ext cx="4953000" cy="56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4992" rIns="84992" anchor="ctr"/>
          <a:lstStyle/>
          <a:p>
            <a:pPr eaLnBrk="0" hangingPunct="0">
              <a:lnSpc>
                <a:spcPct val="70000"/>
              </a:lnSpc>
            </a:pPr>
            <a:r>
              <a:rPr lang="zh-CN" altLang="en-US" sz="2954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三、提高功率因数的方法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517281" y="2980594"/>
            <a:ext cx="2924908" cy="2259623"/>
            <a:chOff x="353" y="1854"/>
            <a:chExt cx="1996" cy="1542"/>
          </a:xfrm>
        </p:grpSpPr>
        <p:sp>
          <p:nvSpPr>
            <p:cNvPr id="11268" name="Text Box 4"/>
            <p:cNvSpPr txBox="1">
              <a:spLocks noChangeArrowheads="1"/>
            </p:cNvSpPr>
            <p:nvPr/>
          </p:nvSpPr>
          <p:spPr bwMode="auto">
            <a:xfrm>
              <a:off x="396" y="2325"/>
              <a:ext cx="1953" cy="1071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spcBef>
                  <a:spcPct val="50000"/>
                </a:spcBef>
                <a:defRPr>
                  <a:solidFill>
                    <a:schemeClr val="accent2">
                      <a:lumMod val="75000"/>
                    </a:schemeClr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tx1"/>
                  </a:solidFill>
                  <a:latin typeface="+mn-ea"/>
                  <a:ea typeface="+mn-ea"/>
                </a:rPr>
                <a:t>  </a:t>
              </a:r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既要满足感性负载所需的无功功率，又要减少电源与负载之间的能量互换。</a:t>
              </a:r>
            </a:p>
          </p:txBody>
        </p:sp>
        <p:grpSp>
          <p:nvGrpSpPr>
            <p:cNvPr id="11269" name="Group 5"/>
            <p:cNvGrpSpPr>
              <a:grpSpLocks/>
            </p:cNvGrpSpPr>
            <p:nvPr/>
          </p:nvGrpSpPr>
          <p:grpSpPr bwMode="auto">
            <a:xfrm>
              <a:off x="353" y="1854"/>
              <a:ext cx="1796" cy="318"/>
              <a:chOff x="353" y="1854"/>
              <a:chExt cx="1796" cy="318"/>
            </a:xfrm>
          </p:grpSpPr>
          <p:sp>
            <p:nvSpPr>
              <p:cNvPr id="11270" name="Text Box 6"/>
              <p:cNvSpPr txBox="1">
                <a:spLocks noChangeArrowheads="1"/>
              </p:cNvSpPr>
              <p:nvPr/>
            </p:nvSpPr>
            <p:spPr bwMode="auto">
              <a:xfrm>
                <a:off x="640" y="1857"/>
                <a:ext cx="1509" cy="315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spcBef>
                    <a:spcPct val="50000"/>
                  </a:spcBef>
                  <a:defRPr>
                    <a:solidFill>
                      <a:schemeClr val="accent2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zh-CN" altLang="en-US" dirty="0"/>
                  <a:t>问题关键：</a:t>
                </a:r>
              </a:p>
            </p:txBody>
          </p:sp>
          <p:sp>
            <p:nvSpPr>
              <p:cNvPr id="11271" name="Text Box 7"/>
              <p:cNvSpPr txBox="1">
                <a:spLocks noChangeArrowheads="1"/>
              </p:cNvSpPr>
              <p:nvPr/>
            </p:nvSpPr>
            <p:spPr bwMode="auto">
              <a:xfrm>
                <a:off x="353" y="1854"/>
                <a:ext cx="314" cy="315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spcBef>
                    <a:spcPct val="50000"/>
                  </a:spcBef>
                  <a:defRPr>
                    <a:solidFill>
                      <a:schemeClr val="accent2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en-US" altLang="zh-CN"/>
                  <a:t>2. </a:t>
                </a:r>
              </a:p>
            </p:txBody>
          </p:sp>
        </p:grpSp>
      </p:grpSp>
      <p:grpSp>
        <p:nvGrpSpPr>
          <p:cNvPr id="11273" name="Group 9"/>
          <p:cNvGrpSpPr>
            <a:grpSpLocks/>
          </p:cNvGrpSpPr>
          <p:nvPr/>
        </p:nvGrpSpPr>
        <p:grpSpPr bwMode="auto">
          <a:xfrm>
            <a:off x="517282" y="1345224"/>
            <a:ext cx="7646377" cy="1301262"/>
            <a:chOff x="353" y="738"/>
            <a:chExt cx="5218" cy="888"/>
          </a:xfrm>
        </p:grpSpPr>
        <p:sp>
          <p:nvSpPr>
            <p:cNvPr id="11274" name="Text Box 10"/>
            <p:cNvSpPr txBox="1">
              <a:spLocks noChangeArrowheads="1"/>
            </p:cNvSpPr>
            <p:nvPr/>
          </p:nvSpPr>
          <p:spPr bwMode="auto">
            <a:xfrm>
              <a:off x="356" y="1039"/>
              <a:ext cx="5215" cy="58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spcBef>
                  <a:spcPct val="50000"/>
                </a:spcBef>
                <a:defRPr>
                  <a:solidFill>
                    <a:schemeClr val="accent2">
                      <a:lumMod val="75000"/>
                    </a:schemeClr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tx1"/>
                  </a:solidFill>
                  <a:latin typeface="+mn-ea"/>
                  <a:ea typeface="+mn-ea"/>
                </a:rPr>
                <a:t>  必须保证原负载的额定工作状态不变。即：加至负载上的电压不变。 </a:t>
              </a:r>
            </a:p>
          </p:txBody>
        </p:sp>
        <p:grpSp>
          <p:nvGrpSpPr>
            <p:cNvPr id="11275" name="Group 11"/>
            <p:cNvGrpSpPr>
              <a:grpSpLocks/>
            </p:cNvGrpSpPr>
            <p:nvPr/>
          </p:nvGrpSpPr>
          <p:grpSpPr bwMode="auto">
            <a:xfrm>
              <a:off x="353" y="738"/>
              <a:ext cx="1059" cy="320"/>
              <a:chOff x="353" y="738"/>
              <a:chExt cx="1059" cy="320"/>
            </a:xfrm>
          </p:grpSpPr>
          <p:sp>
            <p:nvSpPr>
              <p:cNvPr id="11276" name="Rectangle 12"/>
              <p:cNvSpPr>
                <a:spLocks noChangeArrowheads="1"/>
              </p:cNvSpPr>
              <p:nvPr/>
            </p:nvSpPr>
            <p:spPr bwMode="auto">
              <a:xfrm>
                <a:off x="353" y="738"/>
                <a:ext cx="271" cy="315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accent2">
                        <a:lumMod val="75000"/>
                      </a:schemeClr>
                    </a:solidFill>
                  </a:rPr>
                  <a:t>1. </a:t>
                </a:r>
              </a:p>
            </p:txBody>
          </p:sp>
          <p:sp>
            <p:nvSpPr>
              <p:cNvPr id="11277" name="Text Box 13"/>
              <p:cNvSpPr txBox="1">
                <a:spLocks noChangeArrowheads="1"/>
              </p:cNvSpPr>
              <p:nvPr/>
            </p:nvSpPr>
            <p:spPr bwMode="auto">
              <a:xfrm>
                <a:off x="600" y="743"/>
                <a:ext cx="812" cy="315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spcBef>
                    <a:spcPct val="50000"/>
                  </a:spcBef>
                  <a:defRPr>
                    <a:solidFill>
                      <a:schemeClr val="accent2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zh-CN" altLang="en-US" dirty="0"/>
                  <a:t>原则：</a:t>
                </a:r>
              </a:p>
            </p:txBody>
          </p:sp>
        </p:grpSp>
      </p:grpSp>
      <p:grpSp>
        <p:nvGrpSpPr>
          <p:cNvPr id="11278" name="Group 14"/>
          <p:cNvGrpSpPr>
            <a:grpSpLocks/>
          </p:cNvGrpSpPr>
          <p:nvPr/>
        </p:nvGrpSpPr>
        <p:grpSpPr bwMode="auto">
          <a:xfrm>
            <a:off x="3508131" y="3483221"/>
            <a:ext cx="1273420" cy="1896209"/>
            <a:chOff x="2394" y="2197"/>
            <a:chExt cx="869" cy="1294"/>
          </a:xfrm>
        </p:grpSpPr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2543" y="3398"/>
              <a:ext cx="51" cy="5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280" name="Oval 16"/>
            <p:cNvSpPr>
              <a:spLocks noChangeArrowheads="1"/>
            </p:cNvSpPr>
            <p:nvPr/>
          </p:nvSpPr>
          <p:spPr bwMode="auto">
            <a:xfrm>
              <a:off x="2533" y="2197"/>
              <a:ext cx="67" cy="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2417" y="2222"/>
              <a:ext cx="179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215">
                  <a:solidFill>
                    <a:srgbClr val="FF0000"/>
                  </a:solidFill>
                </a:rPr>
                <a:t>+</a:t>
              </a:r>
            </a:p>
          </p:txBody>
        </p:sp>
        <p:pic>
          <p:nvPicPr>
            <p:cNvPr id="11282" name="Picture 18" descr="3398766441426594189156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" y="2702"/>
              <a:ext cx="24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283" name="Text Box 19"/>
            <p:cNvSpPr txBox="1">
              <a:spLocks noChangeArrowheads="1"/>
            </p:cNvSpPr>
            <p:nvPr/>
          </p:nvSpPr>
          <p:spPr bwMode="auto">
            <a:xfrm>
              <a:off x="2394" y="3157"/>
              <a:ext cx="23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585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>
              <a:off x="2586" y="3422"/>
              <a:ext cx="62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1285" name="Picture 21" descr="7702355731426594189156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" y="2492"/>
              <a:ext cx="24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86" name="Picture 22" descr="2370862211426594189156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2942"/>
              <a:ext cx="22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287" name="AutoShape 23"/>
            <p:cNvSpPr>
              <a:spLocks noChangeArrowheads="1"/>
            </p:cNvSpPr>
            <p:nvPr/>
          </p:nvSpPr>
          <p:spPr bwMode="auto">
            <a:xfrm flipH="1">
              <a:off x="3201" y="2970"/>
              <a:ext cx="53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288" name="AutoShape 24"/>
            <p:cNvSpPr>
              <a:spLocks noChangeArrowheads="1"/>
            </p:cNvSpPr>
            <p:nvPr/>
          </p:nvSpPr>
          <p:spPr bwMode="auto">
            <a:xfrm flipH="1">
              <a:off x="3201" y="2894"/>
              <a:ext cx="53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289" name="AutoShape 25"/>
            <p:cNvSpPr>
              <a:spLocks noChangeArrowheads="1"/>
            </p:cNvSpPr>
            <p:nvPr/>
          </p:nvSpPr>
          <p:spPr bwMode="auto">
            <a:xfrm flipH="1">
              <a:off x="3207" y="3056"/>
              <a:ext cx="54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290" name="Line 26"/>
            <p:cNvSpPr>
              <a:spLocks noChangeShapeType="1"/>
            </p:cNvSpPr>
            <p:nvPr/>
          </p:nvSpPr>
          <p:spPr bwMode="auto">
            <a:xfrm flipH="1">
              <a:off x="3201" y="3134"/>
              <a:ext cx="0" cy="2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291" name="Line 27"/>
            <p:cNvSpPr>
              <a:spLocks noChangeShapeType="1"/>
            </p:cNvSpPr>
            <p:nvPr/>
          </p:nvSpPr>
          <p:spPr bwMode="auto">
            <a:xfrm>
              <a:off x="3203" y="2676"/>
              <a:ext cx="0" cy="21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292" name="Rectangle 28"/>
            <p:cNvSpPr>
              <a:spLocks noChangeArrowheads="1"/>
            </p:cNvSpPr>
            <p:nvPr/>
          </p:nvSpPr>
          <p:spPr bwMode="auto">
            <a:xfrm>
              <a:off x="3141" y="2462"/>
              <a:ext cx="122" cy="20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293" name="Line 29"/>
            <p:cNvSpPr>
              <a:spLocks noChangeShapeType="1"/>
            </p:cNvSpPr>
            <p:nvPr/>
          </p:nvSpPr>
          <p:spPr bwMode="auto">
            <a:xfrm flipV="1">
              <a:off x="3201" y="2222"/>
              <a:ext cx="0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294" name="Line 30"/>
            <p:cNvSpPr>
              <a:spLocks noChangeShapeType="1"/>
            </p:cNvSpPr>
            <p:nvPr/>
          </p:nvSpPr>
          <p:spPr bwMode="auto">
            <a:xfrm>
              <a:off x="2596" y="2222"/>
              <a:ext cx="59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1295" name="Group 31"/>
          <p:cNvGrpSpPr>
            <a:grpSpLocks/>
          </p:cNvGrpSpPr>
          <p:nvPr/>
        </p:nvGrpSpPr>
        <p:grpSpPr bwMode="auto">
          <a:xfrm>
            <a:off x="3840774" y="3030416"/>
            <a:ext cx="1241180" cy="1715966"/>
            <a:chOff x="2621" y="1888"/>
            <a:chExt cx="847" cy="1171"/>
          </a:xfrm>
        </p:grpSpPr>
        <p:sp>
          <p:nvSpPr>
            <p:cNvPr id="11296" name="AutoShape 32"/>
            <p:cNvSpPr>
              <a:spLocks noChangeArrowheads="1"/>
            </p:cNvSpPr>
            <p:nvPr/>
          </p:nvSpPr>
          <p:spPr bwMode="auto">
            <a:xfrm>
              <a:off x="2621" y="1888"/>
              <a:ext cx="499" cy="340"/>
            </a:xfrm>
            <a:prstGeom prst="rightArrow">
              <a:avLst>
                <a:gd name="adj1" fmla="val 50000"/>
                <a:gd name="adj2" fmla="val 36691"/>
              </a:avLst>
            </a:prstGeom>
            <a:solidFill>
              <a:schemeClr val="accent1"/>
            </a:solidFill>
            <a:ln w="19050">
              <a:solidFill>
                <a:srgbClr val="99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1297" name="Picture 33" descr="453823469142742125167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" y="1934"/>
              <a:ext cx="102" cy="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98" name="Picture 34" descr="675846758142742125167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" y="2885"/>
              <a:ext cx="168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99" name="Picture 35" descr="213941911142742125167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" y="2384"/>
              <a:ext cx="138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1300" name="Group 36"/>
          <p:cNvGrpSpPr>
            <a:grpSpLocks/>
          </p:cNvGrpSpPr>
          <p:nvPr/>
        </p:nvGrpSpPr>
        <p:grpSpPr bwMode="auto">
          <a:xfrm>
            <a:off x="6538546" y="3424605"/>
            <a:ext cx="951035" cy="1925515"/>
            <a:chOff x="4462" y="2157"/>
            <a:chExt cx="649" cy="1314"/>
          </a:xfrm>
        </p:grpSpPr>
        <p:sp>
          <p:nvSpPr>
            <p:cNvPr id="11301" name="Line 37"/>
            <p:cNvSpPr>
              <a:spLocks noChangeShapeType="1"/>
            </p:cNvSpPr>
            <p:nvPr/>
          </p:nvSpPr>
          <p:spPr bwMode="auto">
            <a:xfrm flipH="1">
              <a:off x="4462" y="2157"/>
              <a:ext cx="0" cy="131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302" name="Line 38"/>
            <p:cNvSpPr>
              <a:spLocks noChangeShapeType="1"/>
            </p:cNvSpPr>
            <p:nvPr/>
          </p:nvSpPr>
          <p:spPr bwMode="auto">
            <a:xfrm>
              <a:off x="5111" y="2197"/>
              <a:ext cx="0" cy="127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1303" name="Group 39"/>
          <p:cNvGrpSpPr>
            <a:grpSpLocks/>
          </p:cNvGrpSpPr>
          <p:nvPr/>
        </p:nvGrpSpPr>
        <p:grpSpPr bwMode="auto">
          <a:xfrm>
            <a:off x="5635870" y="4488473"/>
            <a:ext cx="1862504" cy="1781908"/>
            <a:chOff x="3846" y="2883"/>
            <a:chExt cx="1271" cy="1216"/>
          </a:xfrm>
        </p:grpSpPr>
        <p:grpSp>
          <p:nvGrpSpPr>
            <p:cNvPr id="11304" name="Group 40"/>
            <p:cNvGrpSpPr>
              <a:grpSpLocks/>
            </p:cNvGrpSpPr>
            <p:nvPr/>
          </p:nvGrpSpPr>
          <p:grpSpPr bwMode="auto">
            <a:xfrm flipV="1">
              <a:off x="3846" y="2886"/>
              <a:ext cx="635" cy="1213"/>
              <a:chOff x="3846" y="2886"/>
              <a:chExt cx="635" cy="1213"/>
            </a:xfrm>
          </p:grpSpPr>
          <p:sp>
            <p:nvSpPr>
              <p:cNvPr id="11305" name="Freeform 41"/>
              <p:cNvSpPr>
                <a:spLocks/>
              </p:cNvSpPr>
              <p:nvPr/>
            </p:nvSpPr>
            <p:spPr bwMode="auto">
              <a:xfrm>
                <a:off x="3846" y="2886"/>
                <a:ext cx="317" cy="610"/>
              </a:xfrm>
              <a:custGeom>
                <a:avLst/>
                <a:gdLst>
                  <a:gd name="T0" fmla="*/ 0 w 791"/>
                  <a:gd name="T1" fmla="*/ 1526 h 1526"/>
                  <a:gd name="T2" fmla="*/ 66 w 791"/>
                  <a:gd name="T3" fmla="*/ 1113 h 1526"/>
                  <a:gd name="T4" fmla="*/ 132 w 791"/>
                  <a:gd name="T5" fmla="*/ 747 h 1526"/>
                  <a:gd name="T6" fmla="*/ 200 w 791"/>
                  <a:gd name="T7" fmla="*/ 437 h 1526"/>
                  <a:gd name="T8" fmla="*/ 266 w 791"/>
                  <a:gd name="T9" fmla="*/ 182 h 1526"/>
                  <a:gd name="T10" fmla="*/ 323 w 791"/>
                  <a:gd name="T11" fmla="*/ 47 h 1526"/>
                  <a:gd name="T12" fmla="*/ 389 w 791"/>
                  <a:gd name="T13" fmla="*/ 0 h 1526"/>
                  <a:gd name="T14" fmla="*/ 457 w 791"/>
                  <a:gd name="T15" fmla="*/ 47 h 1526"/>
                  <a:gd name="T16" fmla="*/ 523 w 791"/>
                  <a:gd name="T17" fmla="*/ 182 h 1526"/>
                  <a:gd name="T18" fmla="*/ 590 w 791"/>
                  <a:gd name="T19" fmla="*/ 437 h 1526"/>
                  <a:gd name="T20" fmla="*/ 658 w 791"/>
                  <a:gd name="T21" fmla="*/ 747 h 1526"/>
                  <a:gd name="T22" fmla="*/ 724 w 791"/>
                  <a:gd name="T23" fmla="*/ 1137 h 1526"/>
                  <a:gd name="T24" fmla="*/ 791 w 791"/>
                  <a:gd name="T25" fmla="*/ 1526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1" h="1526">
                    <a:moveTo>
                      <a:pt x="0" y="1526"/>
                    </a:moveTo>
                    <a:lnTo>
                      <a:pt x="66" y="1113"/>
                    </a:lnTo>
                    <a:lnTo>
                      <a:pt x="132" y="747"/>
                    </a:lnTo>
                    <a:lnTo>
                      <a:pt x="200" y="437"/>
                    </a:lnTo>
                    <a:lnTo>
                      <a:pt x="266" y="182"/>
                    </a:lnTo>
                    <a:lnTo>
                      <a:pt x="323" y="47"/>
                    </a:lnTo>
                    <a:lnTo>
                      <a:pt x="389" y="0"/>
                    </a:lnTo>
                    <a:lnTo>
                      <a:pt x="457" y="47"/>
                    </a:lnTo>
                    <a:lnTo>
                      <a:pt x="523" y="182"/>
                    </a:lnTo>
                    <a:lnTo>
                      <a:pt x="590" y="437"/>
                    </a:lnTo>
                    <a:lnTo>
                      <a:pt x="658" y="747"/>
                    </a:lnTo>
                    <a:lnTo>
                      <a:pt x="724" y="1137"/>
                    </a:lnTo>
                    <a:lnTo>
                      <a:pt x="791" y="1526"/>
                    </a:lnTo>
                  </a:path>
                </a:pathLst>
              </a:custGeom>
              <a:noFill/>
              <a:ln w="38100" cmpd="sng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1306" name="Freeform 42"/>
              <p:cNvSpPr>
                <a:spLocks/>
              </p:cNvSpPr>
              <p:nvPr/>
            </p:nvSpPr>
            <p:spPr bwMode="auto">
              <a:xfrm>
                <a:off x="4164" y="3490"/>
                <a:ext cx="317" cy="609"/>
              </a:xfrm>
              <a:custGeom>
                <a:avLst/>
                <a:gdLst>
                  <a:gd name="T0" fmla="*/ 791 w 791"/>
                  <a:gd name="T1" fmla="*/ 0 h 1521"/>
                  <a:gd name="T2" fmla="*/ 724 w 791"/>
                  <a:gd name="T3" fmla="*/ 412 h 1521"/>
                  <a:gd name="T4" fmla="*/ 657 w 791"/>
                  <a:gd name="T5" fmla="*/ 776 h 1521"/>
                  <a:gd name="T6" fmla="*/ 590 w 791"/>
                  <a:gd name="T7" fmla="*/ 1077 h 1521"/>
                  <a:gd name="T8" fmla="*/ 524 w 791"/>
                  <a:gd name="T9" fmla="*/ 1339 h 1521"/>
                  <a:gd name="T10" fmla="*/ 468 w 791"/>
                  <a:gd name="T11" fmla="*/ 1473 h 1521"/>
                  <a:gd name="T12" fmla="*/ 400 w 791"/>
                  <a:gd name="T13" fmla="*/ 1521 h 1521"/>
                  <a:gd name="T14" fmla="*/ 334 w 791"/>
                  <a:gd name="T15" fmla="*/ 1473 h 1521"/>
                  <a:gd name="T16" fmla="*/ 265 w 791"/>
                  <a:gd name="T17" fmla="*/ 1339 h 1521"/>
                  <a:gd name="T18" fmla="*/ 200 w 791"/>
                  <a:gd name="T19" fmla="*/ 1077 h 1521"/>
                  <a:gd name="T20" fmla="*/ 131 w 791"/>
                  <a:gd name="T21" fmla="*/ 776 h 1521"/>
                  <a:gd name="T22" fmla="*/ 65 w 791"/>
                  <a:gd name="T23" fmla="*/ 388 h 1521"/>
                  <a:gd name="T24" fmla="*/ 0 w 791"/>
                  <a:gd name="T25" fmla="*/ 0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1" h="1521">
                    <a:moveTo>
                      <a:pt x="791" y="0"/>
                    </a:moveTo>
                    <a:lnTo>
                      <a:pt x="724" y="412"/>
                    </a:lnTo>
                    <a:lnTo>
                      <a:pt x="657" y="776"/>
                    </a:lnTo>
                    <a:lnTo>
                      <a:pt x="590" y="1077"/>
                    </a:lnTo>
                    <a:lnTo>
                      <a:pt x="524" y="1339"/>
                    </a:lnTo>
                    <a:lnTo>
                      <a:pt x="468" y="1473"/>
                    </a:lnTo>
                    <a:lnTo>
                      <a:pt x="400" y="1521"/>
                    </a:lnTo>
                    <a:lnTo>
                      <a:pt x="334" y="1473"/>
                    </a:lnTo>
                    <a:lnTo>
                      <a:pt x="265" y="1339"/>
                    </a:lnTo>
                    <a:lnTo>
                      <a:pt x="200" y="1077"/>
                    </a:lnTo>
                    <a:lnTo>
                      <a:pt x="131" y="776"/>
                    </a:lnTo>
                    <a:lnTo>
                      <a:pt x="65" y="388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grpSp>
          <p:nvGrpSpPr>
            <p:cNvPr id="11307" name="Group 43"/>
            <p:cNvGrpSpPr>
              <a:grpSpLocks/>
            </p:cNvGrpSpPr>
            <p:nvPr/>
          </p:nvGrpSpPr>
          <p:grpSpPr bwMode="auto">
            <a:xfrm flipV="1">
              <a:off x="4483" y="2883"/>
              <a:ext cx="634" cy="1213"/>
              <a:chOff x="4483" y="2883"/>
              <a:chExt cx="634" cy="1213"/>
            </a:xfrm>
          </p:grpSpPr>
          <p:sp>
            <p:nvSpPr>
              <p:cNvPr id="11308" name="Freeform 44"/>
              <p:cNvSpPr>
                <a:spLocks/>
              </p:cNvSpPr>
              <p:nvPr/>
            </p:nvSpPr>
            <p:spPr bwMode="auto">
              <a:xfrm>
                <a:off x="4483" y="2883"/>
                <a:ext cx="316" cy="611"/>
              </a:xfrm>
              <a:custGeom>
                <a:avLst/>
                <a:gdLst>
                  <a:gd name="T0" fmla="*/ 0 w 790"/>
                  <a:gd name="T1" fmla="*/ 1526 h 1526"/>
                  <a:gd name="T2" fmla="*/ 65 w 790"/>
                  <a:gd name="T3" fmla="*/ 1113 h 1526"/>
                  <a:gd name="T4" fmla="*/ 131 w 790"/>
                  <a:gd name="T5" fmla="*/ 747 h 1526"/>
                  <a:gd name="T6" fmla="*/ 200 w 790"/>
                  <a:gd name="T7" fmla="*/ 437 h 1526"/>
                  <a:gd name="T8" fmla="*/ 266 w 790"/>
                  <a:gd name="T9" fmla="*/ 182 h 1526"/>
                  <a:gd name="T10" fmla="*/ 322 w 790"/>
                  <a:gd name="T11" fmla="*/ 47 h 1526"/>
                  <a:gd name="T12" fmla="*/ 388 w 790"/>
                  <a:gd name="T13" fmla="*/ 0 h 1526"/>
                  <a:gd name="T14" fmla="*/ 457 w 790"/>
                  <a:gd name="T15" fmla="*/ 47 h 1526"/>
                  <a:gd name="T16" fmla="*/ 523 w 790"/>
                  <a:gd name="T17" fmla="*/ 182 h 1526"/>
                  <a:gd name="T18" fmla="*/ 589 w 790"/>
                  <a:gd name="T19" fmla="*/ 437 h 1526"/>
                  <a:gd name="T20" fmla="*/ 657 w 790"/>
                  <a:gd name="T21" fmla="*/ 747 h 1526"/>
                  <a:gd name="T22" fmla="*/ 723 w 790"/>
                  <a:gd name="T23" fmla="*/ 1137 h 1526"/>
                  <a:gd name="T24" fmla="*/ 790 w 790"/>
                  <a:gd name="T25" fmla="*/ 1526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0" h="1526">
                    <a:moveTo>
                      <a:pt x="0" y="1526"/>
                    </a:moveTo>
                    <a:lnTo>
                      <a:pt x="65" y="1113"/>
                    </a:lnTo>
                    <a:lnTo>
                      <a:pt x="131" y="747"/>
                    </a:lnTo>
                    <a:lnTo>
                      <a:pt x="200" y="437"/>
                    </a:lnTo>
                    <a:lnTo>
                      <a:pt x="266" y="182"/>
                    </a:lnTo>
                    <a:lnTo>
                      <a:pt x="322" y="47"/>
                    </a:lnTo>
                    <a:lnTo>
                      <a:pt x="388" y="0"/>
                    </a:lnTo>
                    <a:lnTo>
                      <a:pt x="457" y="47"/>
                    </a:lnTo>
                    <a:lnTo>
                      <a:pt x="523" y="182"/>
                    </a:lnTo>
                    <a:lnTo>
                      <a:pt x="589" y="437"/>
                    </a:lnTo>
                    <a:lnTo>
                      <a:pt x="657" y="747"/>
                    </a:lnTo>
                    <a:lnTo>
                      <a:pt x="723" y="1137"/>
                    </a:lnTo>
                    <a:lnTo>
                      <a:pt x="790" y="1526"/>
                    </a:lnTo>
                  </a:path>
                </a:pathLst>
              </a:custGeom>
              <a:noFill/>
              <a:ln w="38100" cmpd="sng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1309" name="Freeform 45"/>
              <p:cNvSpPr>
                <a:spLocks/>
              </p:cNvSpPr>
              <p:nvPr/>
            </p:nvSpPr>
            <p:spPr bwMode="auto">
              <a:xfrm>
                <a:off x="4800" y="3487"/>
                <a:ext cx="317" cy="609"/>
              </a:xfrm>
              <a:custGeom>
                <a:avLst/>
                <a:gdLst>
                  <a:gd name="T0" fmla="*/ 790 w 790"/>
                  <a:gd name="T1" fmla="*/ 0 h 1521"/>
                  <a:gd name="T2" fmla="*/ 723 w 790"/>
                  <a:gd name="T3" fmla="*/ 412 h 1521"/>
                  <a:gd name="T4" fmla="*/ 656 w 790"/>
                  <a:gd name="T5" fmla="*/ 776 h 1521"/>
                  <a:gd name="T6" fmla="*/ 589 w 790"/>
                  <a:gd name="T7" fmla="*/ 1077 h 1521"/>
                  <a:gd name="T8" fmla="*/ 523 w 790"/>
                  <a:gd name="T9" fmla="*/ 1339 h 1521"/>
                  <a:gd name="T10" fmla="*/ 467 w 790"/>
                  <a:gd name="T11" fmla="*/ 1473 h 1521"/>
                  <a:gd name="T12" fmla="*/ 399 w 790"/>
                  <a:gd name="T13" fmla="*/ 1521 h 1521"/>
                  <a:gd name="T14" fmla="*/ 333 w 790"/>
                  <a:gd name="T15" fmla="*/ 1473 h 1521"/>
                  <a:gd name="T16" fmla="*/ 265 w 790"/>
                  <a:gd name="T17" fmla="*/ 1339 h 1521"/>
                  <a:gd name="T18" fmla="*/ 199 w 790"/>
                  <a:gd name="T19" fmla="*/ 1077 h 1521"/>
                  <a:gd name="T20" fmla="*/ 131 w 790"/>
                  <a:gd name="T21" fmla="*/ 776 h 1521"/>
                  <a:gd name="T22" fmla="*/ 65 w 790"/>
                  <a:gd name="T23" fmla="*/ 388 h 1521"/>
                  <a:gd name="T24" fmla="*/ 0 w 790"/>
                  <a:gd name="T25" fmla="*/ 0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0" h="1521">
                    <a:moveTo>
                      <a:pt x="790" y="0"/>
                    </a:moveTo>
                    <a:lnTo>
                      <a:pt x="723" y="412"/>
                    </a:lnTo>
                    <a:lnTo>
                      <a:pt x="656" y="776"/>
                    </a:lnTo>
                    <a:lnTo>
                      <a:pt x="589" y="1077"/>
                    </a:lnTo>
                    <a:lnTo>
                      <a:pt x="523" y="1339"/>
                    </a:lnTo>
                    <a:lnTo>
                      <a:pt x="467" y="1473"/>
                    </a:lnTo>
                    <a:lnTo>
                      <a:pt x="399" y="1521"/>
                    </a:lnTo>
                    <a:lnTo>
                      <a:pt x="333" y="1473"/>
                    </a:lnTo>
                    <a:lnTo>
                      <a:pt x="265" y="1339"/>
                    </a:lnTo>
                    <a:lnTo>
                      <a:pt x="199" y="1077"/>
                    </a:lnTo>
                    <a:lnTo>
                      <a:pt x="131" y="776"/>
                    </a:lnTo>
                    <a:lnTo>
                      <a:pt x="65" y="388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</p:grpSp>
      <p:sp>
        <p:nvSpPr>
          <p:cNvPr id="11310" name="Rectangle 46"/>
          <p:cNvSpPr>
            <a:spLocks noChangeArrowheads="1"/>
          </p:cNvSpPr>
          <p:nvPr/>
        </p:nvSpPr>
        <p:spPr bwMode="auto">
          <a:xfrm>
            <a:off x="7023670" y="4073655"/>
            <a:ext cx="437991" cy="42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215" i="1">
                <a:solidFill>
                  <a:srgbClr val="000099"/>
                </a:solidFill>
              </a:rPr>
              <a:t>p</a:t>
            </a:r>
            <a:r>
              <a:rPr lang="en-US" altLang="zh-CN" sz="2215" baseline="-25000">
                <a:solidFill>
                  <a:srgbClr val="000099"/>
                </a:solidFill>
              </a:rPr>
              <a:t>L</a:t>
            </a:r>
          </a:p>
        </p:txBody>
      </p:sp>
      <p:grpSp>
        <p:nvGrpSpPr>
          <p:cNvPr id="11311" name="Group 47"/>
          <p:cNvGrpSpPr>
            <a:grpSpLocks/>
          </p:cNvGrpSpPr>
          <p:nvPr/>
        </p:nvGrpSpPr>
        <p:grpSpPr bwMode="auto">
          <a:xfrm>
            <a:off x="5644661" y="4698023"/>
            <a:ext cx="1834662" cy="657958"/>
            <a:chOff x="3852" y="3026"/>
            <a:chExt cx="1252" cy="449"/>
          </a:xfrm>
        </p:grpSpPr>
        <p:sp>
          <p:nvSpPr>
            <p:cNvPr id="11312" name="Line 48"/>
            <p:cNvSpPr>
              <a:spLocks noChangeShapeType="1"/>
            </p:cNvSpPr>
            <p:nvPr/>
          </p:nvSpPr>
          <p:spPr bwMode="auto">
            <a:xfrm flipH="1">
              <a:off x="3852" y="3250"/>
              <a:ext cx="103" cy="2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grpSp>
          <p:nvGrpSpPr>
            <p:cNvPr id="11313" name="Group 49"/>
            <p:cNvGrpSpPr>
              <a:grpSpLocks/>
            </p:cNvGrpSpPr>
            <p:nvPr/>
          </p:nvGrpSpPr>
          <p:grpSpPr bwMode="auto">
            <a:xfrm>
              <a:off x="3955" y="3026"/>
              <a:ext cx="1149" cy="449"/>
              <a:chOff x="3955" y="3026"/>
              <a:chExt cx="1149" cy="449"/>
            </a:xfrm>
          </p:grpSpPr>
          <p:sp>
            <p:nvSpPr>
              <p:cNvPr id="11314" name="Freeform 50"/>
              <p:cNvSpPr>
                <a:spLocks/>
              </p:cNvSpPr>
              <p:nvPr/>
            </p:nvSpPr>
            <p:spPr bwMode="auto">
              <a:xfrm>
                <a:off x="4285" y="3250"/>
                <a:ext cx="328" cy="225"/>
              </a:xfrm>
              <a:custGeom>
                <a:avLst/>
                <a:gdLst>
                  <a:gd name="T0" fmla="*/ 822 w 822"/>
                  <a:gd name="T1" fmla="*/ 0 h 561"/>
                  <a:gd name="T2" fmla="*/ 751 w 822"/>
                  <a:gd name="T3" fmla="*/ 151 h 561"/>
                  <a:gd name="T4" fmla="*/ 680 w 822"/>
                  <a:gd name="T5" fmla="*/ 285 h 561"/>
                  <a:gd name="T6" fmla="*/ 612 w 822"/>
                  <a:gd name="T7" fmla="*/ 398 h 561"/>
                  <a:gd name="T8" fmla="*/ 543 w 822"/>
                  <a:gd name="T9" fmla="*/ 492 h 561"/>
                  <a:gd name="T10" fmla="*/ 485 w 822"/>
                  <a:gd name="T11" fmla="*/ 541 h 561"/>
                  <a:gd name="T12" fmla="*/ 417 w 822"/>
                  <a:gd name="T13" fmla="*/ 561 h 561"/>
                  <a:gd name="T14" fmla="*/ 346 w 822"/>
                  <a:gd name="T15" fmla="*/ 541 h 561"/>
                  <a:gd name="T16" fmla="*/ 275 w 822"/>
                  <a:gd name="T17" fmla="*/ 492 h 561"/>
                  <a:gd name="T18" fmla="*/ 207 w 822"/>
                  <a:gd name="T19" fmla="*/ 398 h 561"/>
                  <a:gd name="T20" fmla="*/ 139 w 822"/>
                  <a:gd name="T21" fmla="*/ 285 h 561"/>
                  <a:gd name="T22" fmla="*/ 68 w 822"/>
                  <a:gd name="T23" fmla="*/ 142 h 561"/>
                  <a:gd name="T24" fmla="*/ 0 w 822"/>
                  <a:gd name="T25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2" h="561">
                    <a:moveTo>
                      <a:pt x="822" y="0"/>
                    </a:moveTo>
                    <a:lnTo>
                      <a:pt x="751" y="151"/>
                    </a:lnTo>
                    <a:lnTo>
                      <a:pt x="680" y="285"/>
                    </a:lnTo>
                    <a:lnTo>
                      <a:pt x="612" y="398"/>
                    </a:lnTo>
                    <a:lnTo>
                      <a:pt x="543" y="492"/>
                    </a:lnTo>
                    <a:lnTo>
                      <a:pt x="485" y="541"/>
                    </a:lnTo>
                    <a:lnTo>
                      <a:pt x="417" y="561"/>
                    </a:lnTo>
                    <a:lnTo>
                      <a:pt x="346" y="541"/>
                    </a:lnTo>
                    <a:lnTo>
                      <a:pt x="275" y="492"/>
                    </a:lnTo>
                    <a:lnTo>
                      <a:pt x="207" y="398"/>
                    </a:lnTo>
                    <a:lnTo>
                      <a:pt x="139" y="285"/>
                    </a:lnTo>
                    <a:lnTo>
                      <a:pt x="68" y="142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1315" name="Freeform 51"/>
              <p:cNvSpPr>
                <a:spLocks/>
              </p:cNvSpPr>
              <p:nvPr/>
            </p:nvSpPr>
            <p:spPr bwMode="auto">
              <a:xfrm>
                <a:off x="3955" y="3033"/>
                <a:ext cx="329" cy="224"/>
              </a:xfrm>
              <a:custGeom>
                <a:avLst/>
                <a:gdLst>
                  <a:gd name="T0" fmla="*/ 0 w 822"/>
                  <a:gd name="T1" fmla="*/ 560 h 560"/>
                  <a:gd name="T2" fmla="*/ 68 w 822"/>
                  <a:gd name="T3" fmla="*/ 406 h 560"/>
                  <a:gd name="T4" fmla="*/ 139 w 822"/>
                  <a:gd name="T5" fmla="*/ 273 h 560"/>
                  <a:gd name="T6" fmla="*/ 207 w 822"/>
                  <a:gd name="T7" fmla="*/ 159 h 560"/>
                  <a:gd name="T8" fmla="*/ 276 w 822"/>
                  <a:gd name="T9" fmla="*/ 66 h 560"/>
                  <a:gd name="T10" fmla="*/ 335 w 822"/>
                  <a:gd name="T11" fmla="*/ 17 h 560"/>
                  <a:gd name="T12" fmla="*/ 403 w 822"/>
                  <a:gd name="T13" fmla="*/ 0 h 560"/>
                  <a:gd name="T14" fmla="*/ 474 w 822"/>
                  <a:gd name="T15" fmla="*/ 17 h 560"/>
                  <a:gd name="T16" fmla="*/ 543 w 822"/>
                  <a:gd name="T17" fmla="*/ 66 h 560"/>
                  <a:gd name="T18" fmla="*/ 611 w 822"/>
                  <a:gd name="T19" fmla="*/ 159 h 560"/>
                  <a:gd name="T20" fmla="*/ 682 w 822"/>
                  <a:gd name="T21" fmla="*/ 273 h 560"/>
                  <a:gd name="T22" fmla="*/ 751 w 822"/>
                  <a:gd name="T23" fmla="*/ 418 h 560"/>
                  <a:gd name="T24" fmla="*/ 822 w 822"/>
                  <a:gd name="T25" fmla="*/ 56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2" h="560">
                    <a:moveTo>
                      <a:pt x="0" y="560"/>
                    </a:moveTo>
                    <a:lnTo>
                      <a:pt x="68" y="406"/>
                    </a:lnTo>
                    <a:lnTo>
                      <a:pt x="139" y="273"/>
                    </a:lnTo>
                    <a:lnTo>
                      <a:pt x="207" y="159"/>
                    </a:lnTo>
                    <a:lnTo>
                      <a:pt x="276" y="66"/>
                    </a:lnTo>
                    <a:lnTo>
                      <a:pt x="335" y="17"/>
                    </a:lnTo>
                    <a:lnTo>
                      <a:pt x="403" y="0"/>
                    </a:lnTo>
                    <a:lnTo>
                      <a:pt x="474" y="17"/>
                    </a:lnTo>
                    <a:lnTo>
                      <a:pt x="543" y="66"/>
                    </a:lnTo>
                    <a:lnTo>
                      <a:pt x="611" y="159"/>
                    </a:lnTo>
                    <a:lnTo>
                      <a:pt x="682" y="273"/>
                    </a:lnTo>
                    <a:lnTo>
                      <a:pt x="751" y="418"/>
                    </a:lnTo>
                    <a:lnTo>
                      <a:pt x="822" y="560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1316" name="Freeform 52"/>
              <p:cNvSpPr>
                <a:spLocks/>
              </p:cNvSpPr>
              <p:nvPr/>
            </p:nvSpPr>
            <p:spPr bwMode="auto">
              <a:xfrm>
                <a:off x="4616" y="3026"/>
                <a:ext cx="329" cy="224"/>
              </a:xfrm>
              <a:custGeom>
                <a:avLst/>
                <a:gdLst>
                  <a:gd name="T0" fmla="*/ 0 w 822"/>
                  <a:gd name="T1" fmla="*/ 560 h 560"/>
                  <a:gd name="T2" fmla="*/ 68 w 822"/>
                  <a:gd name="T3" fmla="*/ 406 h 560"/>
                  <a:gd name="T4" fmla="*/ 139 w 822"/>
                  <a:gd name="T5" fmla="*/ 273 h 560"/>
                  <a:gd name="T6" fmla="*/ 207 w 822"/>
                  <a:gd name="T7" fmla="*/ 159 h 560"/>
                  <a:gd name="T8" fmla="*/ 276 w 822"/>
                  <a:gd name="T9" fmla="*/ 66 h 560"/>
                  <a:gd name="T10" fmla="*/ 335 w 822"/>
                  <a:gd name="T11" fmla="*/ 17 h 560"/>
                  <a:gd name="T12" fmla="*/ 403 w 822"/>
                  <a:gd name="T13" fmla="*/ 0 h 560"/>
                  <a:gd name="T14" fmla="*/ 474 w 822"/>
                  <a:gd name="T15" fmla="*/ 17 h 560"/>
                  <a:gd name="T16" fmla="*/ 543 w 822"/>
                  <a:gd name="T17" fmla="*/ 66 h 560"/>
                  <a:gd name="T18" fmla="*/ 611 w 822"/>
                  <a:gd name="T19" fmla="*/ 159 h 560"/>
                  <a:gd name="T20" fmla="*/ 682 w 822"/>
                  <a:gd name="T21" fmla="*/ 273 h 560"/>
                  <a:gd name="T22" fmla="*/ 751 w 822"/>
                  <a:gd name="T23" fmla="*/ 418 h 560"/>
                  <a:gd name="T24" fmla="*/ 822 w 822"/>
                  <a:gd name="T25" fmla="*/ 56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2" h="560">
                    <a:moveTo>
                      <a:pt x="0" y="560"/>
                    </a:moveTo>
                    <a:lnTo>
                      <a:pt x="68" y="406"/>
                    </a:lnTo>
                    <a:lnTo>
                      <a:pt x="139" y="273"/>
                    </a:lnTo>
                    <a:lnTo>
                      <a:pt x="207" y="159"/>
                    </a:lnTo>
                    <a:lnTo>
                      <a:pt x="276" y="66"/>
                    </a:lnTo>
                    <a:lnTo>
                      <a:pt x="335" y="17"/>
                    </a:lnTo>
                    <a:lnTo>
                      <a:pt x="403" y="0"/>
                    </a:lnTo>
                    <a:lnTo>
                      <a:pt x="474" y="17"/>
                    </a:lnTo>
                    <a:lnTo>
                      <a:pt x="543" y="66"/>
                    </a:lnTo>
                    <a:lnTo>
                      <a:pt x="611" y="159"/>
                    </a:lnTo>
                    <a:lnTo>
                      <a:pt x="682" y="273"/>
                    </a:lnTo>
                    <a:lnTo>
                      <a:pt x="751" y="418"/>
                    </a:lnTo>
                    <a:lnTo>
                      <a:pt x="822" y="560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1317" name="Freeform 53"/>
              <p:cNvSpPr>
                <a:spLocks/>
              </p:cNvSpPr>
              <p:nvPr/>
            </p:nvSpPr>
            <p:spPr bwMode="auto">
              <a:xfrm>
                <a:off x="4940" y="3245"/>
                <a:ext cx="164" cy="226"/>
              </a:xfrm>
              <a:custGeom>
                <a:avLst/>
                <a:gdLst>
                  <a:gd name="T0" fmla="*/ 0 w 409"/>
                  <a:gd name="T1" fmla="*/ 0 h 566"/>
                  <a:gd name="T2" fmla="*/ 59 w 409"/>
                  <a:gd name="T3" fmla="*/ 142 h 566"/>
                  <a:gd name="T4" fmla="*/ 202 w 409"/>
                  <a:gd name="T5" fmla="*/ 396 h 566"/>
                  <a:gd name="T6" fmla="*/ 282 w 409"/>
                  <a:gd name="T7" fmla="*/ 462 h 566"/>
                  <a:gd name="T8" fmla="*/ 342 w 409"/>
                  <a:gd name="T9" fmla="*/ 529 h 566"/>
                  <a:gd name="T10" fmla="*/ 404 w 409"/>
                  <a:gd name="T11" fmla="*/ 561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9" h="566">
                    <a:moveTo>
                      <a:pt x="0" y="0"/>
                    </a:moveTo>
                    <a:cubicBezTo>
                      <a:pt x="31" y="46"/>
                      <a:pt x="33" y="94"/>
                      <a:pt x="59" y="142"/>
                    </a:cubicBezTo>
                    <a:cubicBezTo>
                      <a:pt x="106" y="227"/>
                      <a:pt x="147" y="312"/>
                      <a:pt x="202" y="396"/>
                    </a:cubicBezTo>
                    <a:cubicBezTo>
                      <a:pt x="212" y="413"/>
                      <a:pt x="267" y="447"/>
                      <a:pt x="282" y="462"/>
                    </a:cubicBezTo>
                    <a:cubicBezTo>
                      <a:pt x="313" y="495"/>
                      <a:pt x="290" y="501"/>
                      <a:pt x="342" y="529"/>
                    </a:cubicBezTo>
                    <a:cubicBezTo>
                      <a:pt x="409" y="566"/>
                      <a:pt x="404" y="533"/>
                      <a:pt x="404" y="561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</p:grpSp>
      <p:sp>
        <p:nvSpPr>
          <p:cNvPr id="11318" name="Rectangle 54"/>
          <p:cNvSpPr>
            <a:spLocks noChangeArrowheads="1"/>
          </p:cNvSpPr>
          <p:nvPr/>
        </p:nvSpPr>
        <p:spPr bwMode="auto">
          <a:xfrm>
            <a:off x="5774015" y="4187223"/>
            <a:ext cx="447609" cy="42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215" i="1">
                <a:solidFill>
                  <a:srgbClr val="000099"/>
                </a:solidFill>
              </a:rPr>
              <a:t>p</a:t>
            </a:r>
            <a:r>
              <a:rPr lang="en-US" altLang="zh-CN" sz="2215" baseline="-25000">
                <a:solidFill>
                  <a:srgbClr val="000099"/>
                </a:solidFill>
              </a:rPr>
              <a:t>R</a:t>
            </a:r>
          </a:p>
        </p:txBody>
      </p:sp>
      <p:grpSp>
        <p:nvGrpSpPr>
          <p:cNvPr id="11319" name="Group 55"/>
          <p:cNvGrpSpPr>
            <a:grpSpLocks/>
          </p:cNvGrpSpPr>
          <p:nvPr/>
        </p:nvGrpSpPr>
        <p:grpSpPr bwMode="auto">
          <a:xfrm>
            <a:off x="5326673" y="2365131"/>
            <a:ext cx="2901462" cy="3900854"/>
            <a:chOff x="3635" y="1434"/>
            <a:chExt cx="1980" cy="2662"/>
          </a:xfrm>
        </p:grpSpPr>
        <p:sp>
          <p:nvSpPr>
            <p:cNvPr id="11320" name="Line 56"/>
            <p:cNvSpPr>
              <a:spLocks noChangeShapeType="1"/>
            </p:cNvSpPr>
            <p:nvPr/>
          </p:nvSpPr>
          <p:spPr bwMode="auto">
            <a:xfrm>
              <a:off x="3753" y="2158"/>
              <a:ext cx="161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321" name="Line 57"/>
            <p:cNvSpPr>
              <a:spLocks noChangeShapeType="1"/>
            </p:cNvSpPr>
            <p:nvPr/>
          </p:nvSpPr>
          <p:spPr bwMode="auto">
            <a:xfrm>
              <a:off x="3831" y="1656"/>
              <a:ext cx="0" cy="8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322" name="Rectangle 58"/>
            <p:cNvSpPr>
              <a:spLocks noChangeArrowheads="1"/>
            </p:cNvSpPr>
            <p:nvPr/>
          </p:nvSpPr>
          <p:spPr bwMode="auto">
            <a:xfrm>
              <a:off x="3668" y="1434"/>
              <a:ext cx="234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215" i="1">
                  <a:solidFill>
                    <a:srgbClr val="FF0000"/>
                  </a:solidFill>
                </a:rPr>
                <a:t>u</a:t>
              </a:r>
              <a:endParaRPr lang="en-US" altLang="zh-CN" sz="2215" i="1"/>
            </a:p>
          </p:txBody>
        </p:sp>
        <p:grpSp>
          <p:nvGrpSpPr>
            <p:cNvPr id="11323" name="Group 59"/>
            <p:cNvGrpSpPr>
              <a:grpSpLocks/>
            </p:cNvGrpSpPr>
            <p:nvPr/>
          </p:nvGrpSpPr>
          <p:grpSpPr bwMode="auto">
            <a:xfrm>
              <a:off x="3839" y="1756"/>
              <a:ext cx="1240" cy="792"/>
              <a:chOff x="3839" y="1756"/>
              <a:chExt cx="1240" cy="792"/>
            </a:xfrm>
          </p:grpSpPr>
          <p:sp>
            <p:nvSpPr>
              <p:cNvPr id="11324" name="Freeform 60"/>
              <p:cNvSpPr>
                <a:spLocks/>
              </p:cNvSpPr>
              <p:nvPr/>
            </p:nvSpPr>
            <p:spPr bwMode="auto">
              <a:xfrm>
                <a:off x="3839" y="1756"/>
                <a:ext cx="624" cy="407"/>
              </a:xfrm>
              <a:custGeom>
                <a:avLst/>
                <a:gdLst>
                  <a:gd name="T0" fmla="*/ 0 w 1559"/>
                  <a:gd name="T1" fmla="*/ 1017 h 1017"/>
                  <a:gd name="T2" fmla="*/ 129 w 1559"/>
                  <a:gd name="T3" fmla="*/ 738 h 1017"/>
                  <a:gd name="T4" fmla="*/ 261 w 1559"/>
                  <a:gd name="T5" fmla="*/ 498 h 1017"/>
                  <a:gd name="T6" fmla="*/ 395 w 1559"/>
                  <a:gd name="T7" fmla="*/ 293 h 1017"/>
                  <a:gd name="T8" fmla="*/ 524 w 1559"/>
                  <a:gd name="T9" fmla="*/ 120 h 1017"/>
                  <a:gd name="T10" fmla="*/ 637 w 1559"/>
                  <a:gd name="T11" fmla="*/ 31 h 1017"/>
                  <a:gd name="T12" fmla="*/ 766 w 1559"/>
                  <a:gd name="T13" fmla="*/ 0 h 1017"/>
                  <a:gd name="T14" fmla="*/ 901 w 1559"/>
                  <a:gd name="T15" fmla="*/ 31 h 1017"/>
                  <a:gd name="T16" fmla="*/ 1032 w 1559"/>
                  <a:gd name="T17" fmla="*/ 120 h 1017"/>
                  <a:gd name="T18" fmla="*/ 1162 w 1559"/>
                  <a:gd name="T19" fmla="*/ 293 h 1017"/>
                  <a:gd name="T20" fmla="*/ 1296 w 1559"/>
                  <a:gd name="T21" fmla="*/ 498 h 1017"/>
                  <a:gd name="T22" fmla="*/ 1425 w 1559"/>
                  <a:gd name="T23" fmla="*/ 756 h 1017"/>
                  <a:gd name="T24" fmla="*/ 1560 w 1559"/>
                  <a:gd name="T25" fmla="*/ 1017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9" h="1017">
                    <a:moveTo>
                      <a:pt x="0" y="1017"/>
                    </a:moveTo>
                    <a:lnTo>
                      <a:pt x="129" y="738"/>
                    </a:lnTo>
                    <a:lnTo>
                      <a:pt x="261" y="498"/>
                    </a:lnTo>
                    <a:lnTo>
                      <a:pt x="395" y="293"/>
                    </a:lnTo>
                    <a:lnTo>
                      <a:pt x="524" y="120"/>
                    </a:lnTo>
                    <a:lnTo>
                      <a:pt x="637" y="31"/>
                    </a:lnTo>
                    <a:lnTo>
                      <a:pt x="766" y="0"/>
                    </a:lnTo>
                    <a:lnTo>
                      <a:pt x="901" y="31"/>
                    </a:lnTo>
                    <a:lnTo>
                      <a:pt x="1032" y="120"/>
                    </a:lnTo>
                    <a:lnTo>
                      <a:pt x="1162" y="293"/>
                    </a:lnTo>
                    <a:lnTo>
                      <a:pt x="1296" y="498"/>
                    </a:lnTo>
                    <a:lnTo>
                      <a:pt x="1425" y="756"/>
                    </a:lnTo>
                    <a:lnTo>
                      <a:pt x="1560" y="1017"/>
                    </a:lnTo>
                  </a:path>
                </a:pathLst>
              </a:custGeom>
              <a:noFill/>
              <a:ln w="38100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1325" name="Freeform 61"/>
              <p:cNvSpPr>
                <a:spLocks/>
              </p:cNvSpPr>
              <p:nvPr/>
            </p:nvSpPr>
            <p:spPr bwMode="auto">
              <a:xfrm>
                <a:off x="4456" y="2140"/>
                <a:ext cx="623" cy="408"/>
              </a:xfrm>
              <a:custGeom>
                <a:avLst/>
                <a:gdLst>
                  <a:gd name="T0" fmla="*/ 1557 w 1557"/>
                  <a:gd name="T1" fmla="*/ 0 h 1019"/>
                  <a:gd name="T2" fmla="*/ 1423 w 1557"/>
                  <a:gd name="T3" fmla="*/ 272 h 1019"/>
                  <a:gd name="T4" fmla="*/ 1294 w 1557"/>
                  <a:gd name="T5" fmla="*/ 517 h 1019"/>
                  <a:gd name="T6" fmla="*/ 1160 w 1557"/>
                  <a:gd name="T7" fmla="*/ 722 h 1019"/>
                  <a:gd name="T8" fmla="*/ 1031 w 1557"/>
                  <a:gd name="T9" fmla="*/ 896 h 1019"/>
                  <a:gd name="T10" fmla="*/ 919 w 1557"/>
                  <a:gd name="T11" fmla="*/ 984 h 1019"/>
                  <a:gd name="T12" fmla="*/ 785 w 1557"/>
                  <a:gd name="T13" fmla="*/ 1020 h 1019"/>
                  <a:gd name="T14" fmla="*/ 656 w 1557"/>
                  <a:gd name="T15" fmla="*/ 984 h 1019"/>
                  <a:gd name="T16" fmla="*/ 523 w 1557"/>
                  <a:gd name="T17" fmla="*/ 896 h 1019"/>
                  <a:gd name="T18" fmla="*/ 394 w 1557"/>
                  <a:gd name="T19" fmla="*/ 722 h 1019"/>
                  <a:gd name="T20" fmla="*/ 260 w 1557"/>
                  <a:gd name="T21" fmla="*/ 517 h 1019"/>
                  <a:gd name="T22" fmla="*/ 128 w 1557"/>
                  <a:gd name="T23" fmla="*/ 258 h 1019"/>
                  <a:gd name="T24" fmla="*/ 0 w 1557"/>
                  <a:gd name="T25" fmla="*/ 0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7" h="1019">
                    <a:moveTo>
                      <a:pt x="1557" y="0"/>
                    </a:moveTo>
                    <a:lnTo>
                      <a:pt x="1423" y="272"/>
                    </a:lnTo>
                    <a:lnTo>
                      <a:pt x="1294" y="517"/>
                    </a:lnTo>
                    <a:lnTo>
                      <a:pt x="1160" y="722"/>
                    </a:lnTo>
                    <a:lnTo>
                      <a:pt x="1031" y="896"/>
                    </a:lnTo>
                    <a:lnTo>
                      <a:pt x="919" y="984"/>
                    </a:lnTo>
                    <a:lnTo>
                      <a:pt x="785" y="1020"/>
                    </a:lnTo>
                    <a:lnTo>
                      <a:pt x="656" y="984"/>
                    </a:lnTo>
                    <a:lnTo>
                      <a:pt x="523" y="896"/>
                    </a:lnTo>
                    <a:lnTo>
                      <a:pt x="394" y="722"/>
                    </a:lnTo>
                    <a:lnTo>
                      <a:pt x="260" y="517"/>
                    </a:lnTo>
                    <a:lnTo>
                      <a:pt x="128" y="258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sp>
          <p:nvSpPr>
            <p:cNvPr id="11326" name="Text Box 62"/>
            <p:cNvSpPr txBox="1">
              <a:spLocks noChangeArrowheads="1"/>
            </p:cNvSpPr>
            <p:nvPr/>
          </p:nvSpPr>
          <p:spPr bwMode="auto">
            <a:xfrm>
              <a:off x="3635" y="2110"/>
              <a:ext cx="240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15" i="1"/>
                <a:t>O</a:t>
              </a:r>
            </a:p>
          </p:txBody>
        </p:sp>
        <p:sp>
          <p:nvSpPr>
            <p:cNvPr id="11327" name="Rectangle 63"/>
            <p:cNvSpPr>
              <a:spLocks noChangeArrowheads="1"/>
            </p:cNvSpPr>
            <p:nvPr/>
          </p:nvSpPr>
          <p:spPr bwMode="auto">
            <a:xfrm>
              <a:off x="5223" y="3426"/>
              <a:ext cx="392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215" i="1">
                  <a:latin typeface="宋体" panose="02010600030101010101" pitchFamily="2" charset="-122"/>
                </a:rPr>
                <a:t>ω</a:t>
              </a:r>
              <a:r>
                <a:rPr lang="en-US" altLang="zh-CN" sz="2215" i="1"/>
                <a:t>t</a:t>
              </a:r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H="1">
              <a:off x="3826" y="2626"/>
              <a:ext cx="3" cy="147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329" name="Rectangle 65"/>
            <p:cNvSpPr>
              <a:spLocks noChangeArrowheads="1"/>
            </p:cNvSpPr>
            <p:nvPr/>
          </p:nvSpPr>
          <p:spPr bwMode="auto">
            <a:xfrm>
              <a:off x="3640" y="2365"/>
              <a:ext cx="21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3527" tIns="41031" rIns="83527" bIns="41031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215" i="1"/>
                <a:t>p</a:t>
              </a:r>
              <a:endParaRPr lang="en-US" altLang="zh-CN" sz="2215" baseline="-25000"/>
            </a:p>
          </p:txBody>
        </p:sp>
        <p:sp>
          <p:nvSpPr>
            <p:cNvPr id="11330" name="Line 66"/>
            <p:cNvSpPr>
              <a:spLocks noChangeShapeType="1"/>
            </p:cNvSpPr>
            <p:nvPr/>
          </p:nvSpPr>
          <p:spPr bwMode="auto">
            <a:xfrm>
              <a:off x="3732" y="3503"/>
              <a:ext cx="1627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1331" name="Rectangle 67"/>
            <p:cNvSpPr>
              <a:spLocks noChangeArrowheads="1"/>
            </p:cNvSpPr>
            <p:nvPr/>
          </p:nvSpPr>
          <p:spPr bwMode="auto">
            <a:xfrm>
              <a:off x="3639" y="3474"/>
              <a:ext cx="212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215" i="1"/>
                <a:t>O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1135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33"/>
    </mc:Choice>
    <mc:Fallback xmlns="">
      <p:transition spd="slow" advTm="27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73" grpId="0" animBg="1"/>
      <p:bldP spid="11278" grpId="0" animBg="1"/>
      <p:bldP spid="11295" grpId="0" animBg="1"/>
      <p:bldP spid="11300" grpId="0" animBg="1"/>
      <p:bldP spid="11303" grpId="0" animBg="1"/>
      <p:bldP spid="11310" grpId="0" animBg="1"/>
      <p:bldP spid="11311" grpId="0" animBg="1"/>
      <p:bldP spid="11318" grpId="0" animBg="1"/>
      <p:bldP spid="113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 descr="40%"/>
          <p:cNvSpPr txBox="1">
            <a:spLocks noChangeArrowheads="1"/>
          </p:cNvSpPr>
          <p:nvPr/>
        </p:nvSpPr>
        <p:spPr bwMode="auto">
          <a:xfrm>
            <a:off x="2939743" y="2136243"/>
            <a:ext cx="2297543" cy="783193"/>
          </a:xfrm>
          <a:prstGeom prst="roundRect">
            <a:avLst/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/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在感性负载两端并联电容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2961497" y="1026113"/>
            <a:ext cx="2264066" cy="8606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>
              <a:lnSpc>
                <a:spcPct val="104000"/>
              </a:lnSpc>
            </a:pPr>
            <a:r>
              <a:rPr lang="zh-CN" altLang="en-US" sz="1600" b="0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在同一交流电路中，电容和电感吸收和释放能量的状态是相反的。 </a:t>
            </a:r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293078" y="566371"/>
            <a:ext cx="2441330" cy="461597"/>
            <a:chOff x="343" y="326"/>
            <a:chExt cx="1666" cy="315"/>
          </a:xfrm>
        </p:grpSpPr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343" y="385"/>
              <a:ext cx="271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20000"/>
                </a:spcBef>
              </a:pPr>
              <a:r>
                <a:rPr lang="en-US" altLang="zh-CN" sz="2585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3.</a:t>
              </a:r>
              <a:r>
                <a:rPr lang="en-US" altLang="zh-CN" sz="2585"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黑体" panose="02010609060101010101" pitchFamily="49" charset="-122"/>
                </a:rPr>
                <a:t> </a:t>
              </a:r>
              <a:endParaRPr lang="en-US" altLang="zh-CN" sz="2585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endParaRPr>
            </a:p>
          </p:txBody>
        </p:sp>
        <p:sp>
          <p:nvSpPr>
            <p:cNvPr id="12294" name="Text Box 6"/>
            <p:cNvSpPr txBox="1">
              <a:spLocks noChangeArrowheads="1"/>
            </p:cNvSpPr>
            <p:nvPr/>
          </p:nvSpPr>
          <p:spPr bwMode="auto">
            <a:xfrm>
              <a:off x="601" y="326"/>
              <a:ext cx="1408" cy="315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</a:rPr>
                <a:t>解决思路：</a:t>
              </a:r>
            </a:p>
          </p:txBody>
        </p:sp>
      </p:grp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24229" y="1254504"/>
            <a:ext cx="173061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4992" rIns="84992" anchor="ctr">
            <a:spAutoFit/>
          </a:bodyPr>
          <a:lstStyle/>
          <a:p>
            <a:pPr algn="ctr"/>
            <a:r>
              <a:rPr lang="zh-CN" altLang="en-US" sz="2215" dirty="0"/>
              <a:t>加入电容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593482" y="2230675"/>
            <a:ext cx="405911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4992" rIns="84992" anchor="ctr">
            <a:spAutoFit/>
          </a:bodyPr>
          <a:lstStyle/>
          <a:p>
            <a:r>
              <a:rPr lang="zh-CN" altLang="en-US" sz="2215" dirty="0"/>
              <a:t>电容该如何连接？</a:t>
            </a:r>
          </a:p>
        </p:txBody>
      </p:sp>
      <p:grpSp>
        <p:nvGrpSpPr>
          <p:cNvPr id="12298" name="Group 10"/>
          <p:cNvGrpSpPr>
            <a:grpSpLocks/>
          </p:cNvGrpSpPr>
          <p:nvPr/>
        </p:nvGrpSpPr>
        <p:grpSpPr bwMode="auto">
          <a:xfrm>
            <a:off x="2048608" y="4538296"/>
            <a:ext cx="1305658" cy="1758462"/>
            <a:chOff x="1398" y="2917"/>
            <a:chExt cx="891" cy="1200"/>
          </a:xfrm>
        </p:grpSpPr>
        <p:sp>
          <p:nvSpPr>
            <p:cNvPr id="12299" name="Line 11"/>
            <p:cNvSpPr>
              <a:spLocks noChangeShapeType="1"/>
            </p:cNvSpPr>
            <p:nvPr/>
          </p:nvSpPr>
          <p:spPr bwMode="auto">
            <a:xfrm>
              <a:off x="1398" y="4117"/>
              <a:ext cx="573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grpSp>
          <p:nvGrpSpPr>
            <p:cNvPr id="12300" name="Group 12"/>
            <p:cNvGrpSpPr>
              <a:grpSpLocks/>
            </p:cNvGrpSpPr>
            <p:nvPr/>
          </p:nvGrpSpPr>
          <p:grpSpPr bwMode="auto">
            <a:xfrm>
              <a:off x="1866" y="3445"/>
              <a:ext cx="208" cy="70"/>
              <a:chOff x="1866" y="3445"/>
              <a:chExt cx="208" cy="70"/>
            </a:xfrm>
          </p:grpSpPr>
          <p:sp>
            <p:nvSpPr>
              <p:cNvPr id="12301" name="Line 13"/>
              <p:cNvSpPr>
                <a:spLocks noChangeShapeType="1"/>
              </p:cNvSpPr>
              <p:nvPr/>
            </p:nvSpPr>
            <p:spPr bwMode="auto">
              <a:xfrm>
                <a:off x="1866" y="3445"/>
                <a:ext cx="20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02" name="Line 14"/>
              <p:cNvSpPr>
                <a:spLocks noChangeShapeType="1"/>
              </p:cNvSpPr>
              <p:nvPr/>
            </p:nvSpPr>
            <p:spPr bwMode="auto">
              <a:xfrm>
                <a:off x="1866" y="3515"/>
                <a:ext cx="20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pic>
          <p:nvPicPr>
            <p:cNvPr id="12303" name="Picture 15" descr="7966468571426594189156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6" y="3391"/>
              <a:ext cx="21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304" name="Line 16"/>
            <p:cNvSpPr>
              <a:spLocks noChangeShapeType="1"/>
            </p:cNvSpPr>
            <p:nvPr/>
          </p:nvSpPr>
          <p:spPr bwMode="auto">
            <a:xfrm flipV="1">
              <a:off x="1970" y="2917"/>
              <a:ext cx="0" cy="52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2305" name="Line 17"/>
            <p:cNvSpPr>
              <a:spLocks noChangeShapeType="1"/>
            </p:cNvSpPr>
            <p:nvPr/>
          </p:nvSpPr>
          <p:spPr bwMode="auto">
            <a:xfrm>
              <a:off x="1398" y="2917"/>
              <a:ext cx="57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2306" name="Line 18"/>
            <p:cNvSpPr>
              <a:spLocks noChangeShapeType="1"/>
            </p:cNvSpPr>
            <p:nvPr/>
          </p:nvSpPr>
          <p:spPr bwMode="auto">
            <a:xfrm flipV="1">
              <a:off x="1970" y="3517"/>
              <a:ext cx="0" cy="59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2307" name="Group 19"/>
          <p:cNvGrpSpPr>
            <a:grpSpLocks/>
          </p:cNvGrpSpPr>
          <p:nvPr/>
        </p:nvGrpSpPr>
        <p:grpSpPr bwMode="auto">
          <a:xfrm>
            <a:off x="915866" y="4028345"/>
            <a:ext cx="1573823" cy="2400301"/>
            <a:chOff x="625" y="2569"/>
            <a:chExt cx="1074" cy="1638"/>
          </a:xfrm>
        </p:grpSpPr>
        <p:grpSp>
          <p:nvGrpSpPr>
            <p:cNvPr id="12308" name="Group 20"/>
            <p:cNvGrpSpPr>
              <a:grpSpLocks/>
            </p:cNvGrpSpPr>
            <p:nvPr/>
          </p:nvGrpSpPr>
          <p:grpSpPr bwMode="auto">
            <a:xfrm>
              <a:off x="625" y="2887"/>
              <a:ext cx="858" cy="1320"/>
              <a:chOff x="625" y="2887"/>
              <a:chExt cx="858" cy="1320"/>
            </a:xfrm>
          </p:grpSpPr>
          <p:sp>
            <p:nvSpPr>
              <p:cNvPr id="12309" name="Oval 21"/>
              <p:cNvSpPr>
                <a:spLocks noChangeArrowheads="1"/>
              </p:cNvSpPr>
              <p:nvPr/>
            </p:nvSpPr>
            <p:spPr bwMode="auto">
              <a:xfrm>
                <a:off x="773" y="4088"/>
                <a:ext cx="51" cy="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10" name="Oval 22"/>
              <p:cNvSpPr>
                <a:spLocks noChangeArrowheads="1"/>
              </p:cNvSpPr>
              <p:nvPr/>
            </p:nvSpPr>
            <p:spPr bwMode="auto">
              <a:xfrm>
                <a:off x="753" y="2887"/>
                <a:ext cx="67" cy="5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11" name="Text Box 23"/>
              <p:cNvSpPr txBox="1">
                <a:spLocks noChangeArrowheads="1"/>
              </p:cNvSpPr>
              <p:nvPr/>
            </p:nvSpPr>
            <p:spPr bwMode="auto">
              <a:xfrm>
                <a:off x="637" y="2912"/>
                <a:ext cx="179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215">
                    <a:solidFill>
                      <a:srgbClr val="FF0000"/>
                    </a:solidFill>
                  </a:rPr>
                  <a:t>+</a:t>
                </a:r>
              </a:p>
            </p:txBody>
          </p:sp>
          <p:pic>
            <p:nvPicPr>
              <p:cNvPr id="12312" name="Picture 24" descr="3398766441426594189156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" y="3392"/>
                <a:ext cx="243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2313" name="Text Box 25"/>
              <p:cNvSpPr txBox="1">
                <a:spLocks noChangeArrowheads="1"/>
              </p:cNvSpPr>
              <p:nvPr/>
            </p:nvSpPr>
            <p:spPr bwMode="auto">
              <a:xfrm>
                <a:off x="625" y="3873"/>
                <a:ext cx="239" cy="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585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12314" name="Line 26"/>
              <p:cNvSpPr>
                <a:spLocks noChangeShapeType="1"/>
              </p:cNvSpPr>
              <p:nvPr/>
            </p:nvSpPr>
            <p:spPr bwMode="auto">
              <a:xfrm>
                <a:off x="816" y="4112"/>
                <a:ext cx="6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pic>
            <p:nvPicPr>
              <p:cNvPr id="12315" name="Picture 27" descr="7702355731426594189156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5" y="3182"/>
                <a:ext cx="24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2316" name="Picture 28" descr="2370862211426594189156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6" y="3632"/>
                <a:ext cx="22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2317" name="AutoShape 29"/>
              <p:cNvSpPr>
                <a:spLocks noChangeArrowheads="1"/>
              </p:cNvSpPr>
              <p:nvPr/>
            </p:nvSpPr>
            <p:spPr bwMode="auto">
              <a:xfrm flipH="1">
                <a:off x="1421" y="3660"/>
                <a:ext cx="53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18" name="AutoShape 30"/>
              <p:cNvSpPr>
                <a:spLocks noChangeArrowheads="1"/>
              </p:cNvSpPr>
              <p:nvPr/>
            </p:nvSpPr>
            <p:spPr bwMode="auto">
              <a:xfrm flipH="1">
                <a:off x="1421" y="3584"/>
                <a:ext cx="53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19" name="AutoShape 31"/>
              <p:cNvSpPr>
                <a:spLocks noChangeArrowheads="1"/>
              </p:cNvSpPr>
              <p:nvPr/>
            </p:nvSpPr>
            <p:spPr bwMode="auto">
              <a:xfrm flipH="1">
                <a:off x="1427" y="3746"/>
                <a:ext cx="54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20" name="Line 32"/>
              <p:cNvSpPr>
                <a:spLocks noChangeShapeType="1"/>
              </p:cNvSpPr>
              <p:nvPr/>
            </p:nvSpPr>
            <p:spPr bwMode="auto">
              <a:xfrm flipH="1">
                <a:off x="1421" y="3824"/>
                <a:ext cx="0" cy="2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21" name="Line 33"/>
              <p:cNvSpPr>
                <a:spLocks noChangeShapeType="1"/>
              </p:cNvSpPr>
              <p:nvPr/>
            </p:nvSpPr>
            <p:spPr bwMode="auto">
              <a:xfrm>
                <a:off x="1423" y="3366"/>
                <a:ext cx="0" cy="21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22" name="Rectangle 34"/>
              <p:cNvSpPr>
                <a:spLocks noChangeArrowheads="1"/>
              </p:cNvSpPr>
              <p:nvPr/>
            </p:nvSpPr>
            <p:spPr bwMode="auto">
              <a:xfrm>
                <a:off x="1361" y="3152"/>
                <a:ext cx="122" cy="2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23" name="Line 35"/>
              <p:cNvSpPr>
                <a:spLocks noChangeShapeType="1"/>
              </p:cNvSpPr>
              <p:nvPr/>
            </p:nvSpPr>
            <p:spPr bwMode="auto">
              <a:xfrm flipV="1">
                <a:off x="1421" y="2912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24" name="Line 36"/>
              <p:cNvSpPr>
                <a:spLocks noChangeShapeType="1"/>
              </p:cNvSpPr>
              <p:nvPr/>
            </p:nvSpPr>
            <p:spPr bwMode="auto">
              <a:xfrm>
                <a:off x="816" y="2912"/>
                <a:ext cx="59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grpSp>
          <p:nvGrpSpPr>
            <p:cNvPr id="12325" name="Group 37"/>
            <p:cNvGrpSpPr>
              <a:grpSpLocks/>
            </p:cNvGrpSpPr>
            <p:nvPr/>
          </p:nvGrpSpPr>
          <p:grpSpPr bwMode="auto">
            <a:xfrm>
              <a:off x="852" y="2569"/>
              <a:ext cx="847" cy="1171"/>
              <a:chOff x="852" y="2569"/>
              <a:chExt cx="847" cy="1171"/>
            </a:xfrm>
          </p:grpSpPr>
          <p:sp>
            <p:nvSpPr>
              <p:cNvPr id="12326" name="AutoShape 38"/>
              <p:cNvSpPr>
                <a:spLocks noChangeArrowheads="1"/>
              </p:cNvSpPr>
              <p:nvPr/>
            </p:nvSpPr>
            <p:spPr bwMode="auto">
              <a:xfrm>
                <a:off x="852" y="2569"/>
                <a:ext cx="499" cy="340"/>
              </a:xfrm>
              <a:prstGeom prst="rightArrow">
                <a:avLst>
                  <a:gd name="adj1" fmla="val 50000"/>
                  <a:gd name="adj2" fmla="val 36691"/>
                </a:avLst>
              </a:prstGeom>
              <a:solidFill>
                <a:schemeClr val="accent1"/>
              </a:solidFill>
              <a:ln w="19050">
                <a:solidFill>
                  <a:srgbClr val="99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pic>
            <p:nvPicPr>
              <p:cNvPr id="12327" name="Picture 39" descr="280407301142742125168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" y="2615"/>
                <a:ext cx="102" cy="1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2328" name="Picture 40" descr="855570477142742125168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1" y="3566"/>
                <a:ext cx="168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2329" name="Picture 41" descr="5058565071427421251687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4" y="3065"/>
                <a:ext cx="138" cy="1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2330" name="Group 42"/>
          <p:cNvGrpSpPr>
            <a:grpSpLocks/>
          </p:cNvGrpSpPr>
          <p:nvPr/>
        </p:nvGrpSpPr>
        <p:grpSpPr bwMode="auto">
          <a:xfrm>
            <a:off x="1181100" y="4026884"/>
            <a:ext cx="867508" cy="489439"/>
            <a:chOff x="806" y="2568"/>
            <a:chExt cx="592" cy="334"/>
          </a:xfrm>
        </p:grpSpPr>
        <p:sp useBgFill="1">
          <p:nvSpPr>
            <p:cNvPr id="12331" name="Text Box 43"/>
            <p:cNvSpPr txBox="1">
              <a:spLocks noChangeArrowheads="1"/>
            </p:cNvSpPr>
            <p:nvPr/>
          </p:nvSpPr>
          <p:spPr bwMode="auto">
            <a:xfrm>
              <a:off x="806" y="2568"/>
              <a:ext cx="592" cy="334"/>
            </a:xfrm>
            <a:prstGeom prst="rect">
              <a:avLst/>
            </a:prstGeom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endParaRPr lang="zh-CN" altLang="en-US" sz="2585">
                <a:latin typeface="宋体" panose="02010600030101010101" pitchFamily="2" charset="-122"/>
              </a:endParaRPr>
            </a:p>
          </p:txBody>
        </p:sp>
        <p:sp>
          <p:nvSpPr>
            <p:cNvPr id="12332" name="AutoShape 44"/>
            <p:cNvSpPr>
              <a:spLocks noChangeArrowheads="1"/>
            </p:cNvSpPr>
            <p:nvPr/>
          </p:nvSpPr>
          <p:spPr bwMode="auto">
            <a:xfrm>
              <a:off x="896" y="2614"/>
              <a:ext cx="363" cy="190"/>
            </a:xfrm>
            <a:prstGeom prst="rightArrow">
              <a:avLst>
                <a:gd name="adj1" fmla="val 50000"/>
                <a:gd name="adj2" fmla="val 47763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2333" name="Group 45"/>
          <p:cNvGrpSpPr>
            <a:grpSpLocks/>
          </p:cNvGrpSpPr>
          <p:nvPr/>
        </p:nvGrpSpPr>
        <p:grpSpPr bwMode="auto">
          <a:xfrm>
            <a:off x="2113085" y="5291505"/>
            <a:ext cx="797169" cy="464526"/>
            <a:chOff x="1442" y="3431"/>
            <a:chExt cx="544" cy="317"/>
          </a:xfrm>
        </p:grpSpPr>
        <p:sp>
          <p:nvSpPr>
            <p:cNvPr id="12334" name="AutoShape 46"/>
            <p:cNvSpPr>
              <a:spLocks noChangeArrowheads="1"/>
            </p:cNvSpPr>
            <p:nvPr/>
          </p:nvSpPr>
          <p:spPr bwMode="auto">
            <a:xfrm rot="9600000">
              <a:off x="1533" y="3567"/>
              <a:ext cx="453" cy="181"/>
            </a:xfrm>
            <a:custGeom>
              <a:avLst/>
              <a:gdLst>
                <a:gd name="G0" fmla="+- 0 0 0"/>
                <a:gd name="G1" fmla="+- -11796480 0 0"/>
                <a:gd name="G2" fmla="+- 0 0 -1179648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1179648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11796480"/>
                <a:gd name="G36" fmla="sin G34 -11796480"/>
                <a:gd name="G37" fmla="+/ -1179648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799 w 21600"/>
                <a:gd name="T5" fmla="*/ 0 h 21600"/>
                <a:gd name="T6" fmla="*/ 2700 w 21600"/>
                <a:gd name="T7" fmla="*/ 10800 h 21600"/>
                <a:gd name="T8" fmla="*/ 10799 w 21600"/>
                <a:gd name="T9" fmla="*/ 5400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2335" name="AutoShape 47"/>
            <p:cNvSpPr>
              <a:spLocks noChangeArrowheads="1"/>
            </p:cNvSpPr>
            <p:nvPr/>
          </p:nvSpPr>
          <p:spPr bwMode="auto">
            <a:xfrm rot="9600000" flipH="1" flipV="1">
              <a:off x="1442" y="3431"/>
              <a:ext cx="453" cy="181"/>
            </a:xfrm>
            <a:custGeom>
              <a:avLst/>
              <a:gdLst>
                <a:gd name="G0" fmla="+- 0 0 0"/>
                <a:gd name="G1" fmla="+- -11796480 0 0"/>
                <a:gd name="G2" fmla="+- 0 0 -1179648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1179648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11796480"/>
                <a:gd name="G36" fmla="sin G34 -11796480"/>
                <a:gd name="G37" fmla="+/ -1179648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799 w 21600"/>
                <a:gd name="T5" fmla="*/ 0 h 21600"/>
                <a:gd name="T6" fmla="*/ 2700 w 21600"/>
                <a:gd name="T7" fmla="*/ 10800 h 21600"/>
                <a:gd name="T8" fmla="*/ 10799 w 21600"/>
                <a:gd name="T9" fmla="*/ 5400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sp>
        <p:nvSpPr>
          <p:cNvPr id="12336" name="Rectangle 48"/>
          <p:cNvSpPr>
            <a:spLocks noChangeArrowheads="1"/>
          </p:cNvSpPr>
          <p:nvPr/>
        </p:nvSpPr>
        <p:spPr bwMode="auto">
          <a:xfrm>
            <a:off x="6674495" y="4911855"/>
            <a:ext cx="447609" cy="42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215" i="1">
                <a:solidFill>
                  <a:srgbClr val="000099"/>
                </a:solidFill>
              </a:rPr>
              <a:t>p</a:t>
            </a:r>
            <a:r>
              <a:rPr lang="en-US" altLang="zh-CN" sz="2215" baseline="-25000">
                <a:solidFill>
                  <a:srgbClr val="000099"/>
                </a:solidFill>
              </a:rPr>
              <a:t>C</a:t>
            </a:r>
          </a:p>
        </p:txBody>
      </p:sp>
      <p:sp>
        <p:nvSpPr>
          <p:cNvPr id="12337" name="Rectangle 49"/>
          <p:cNvSpPr>
            <a:spLocks noChangeArrowheads="1"/>
          </p:cNvSpPr>
          <p:nvPr/>
        </p:nvSpPr>
        <p:spPr bwMode="auto">
          <a:xfrm>
            <a:off x="7535008" y="5659316"/>
            <a:ext cx="57443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215" i="1">
                <a:latin typeface="宋体" panose="02010600030101010101" pitchFamily="2" charset="-122"/>
              </a:rPr>
              <a:t>ω</a:t>
            </a:r>
            <a:r>
              <a:rPr lang="en-US" altLang="zh-CN" sz="2215" i="1"/>
              <a:t>t</a:t>
            </a:r>
          </a:p>
        </p:txBody>
      </p:sp>
      <p:sp>
        <p:nvSpPr>
          <p:cNvPr id="12338" name="Rectangle 50"/>
          <p:cNvSpPr>
            <a:spLocks noChangeArrowheads="1"/>
          </p:cNvSpPr>
          <p:nvPr/>
        </p:nvSpPr>
        <p:spPr bwMode="auto">
          <a:xfrm>
            <a:off x="5118988" y="4436338"/>
            <a:ext cx="447609" cy="42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215" i="1"/>
              <a:t>p</a:t>
            </a:r>
            <a:r>
              <a:rPr lang="en-US" altLang="zh-CN" sz="2215" baseline="-25000"/>
              <a:t>C</a:t>
            </a:r>
          </a:p>
        </p:txBody>
      </p:sp>
      <p:sp>
        <p:nvSpPr>
          <p:cNvPr id="12339" name="Line 51"/>
          <p:cNvSpPr>
            <a:spLocks noChangeShapeType="1"/>
          </p:cNvSpPr>
          <p:nvPr/>
        </p:nvSpPr>
        <p:spPr bwMode="auto">
          <a:xfrm>
            <a:off x="5350120" y="5772150"/>
            <a:ext cx="238418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sp>
        <p:nvSpPr>
          <p:cNvPr id="12340" name="Rectangle 52"/>
          <p:cNvSpPr>
            <a:spLocks noChangeArrowheads="1"/>
          </p:cNvSpPr>
          <p:nvPr/>
        </p:nvSpPr>
        <p:spPr bwMode="auto">
          <a:xfrm>
            <a:off x="5213838" y="5729654"/>
            <a:ext cx="31066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215" i="1"/>
              <a:t>O</a:t>
            </a:r>
          </a:p>
        </p:txBody>
      </p:sp>
      <p:grpSp>
        <p:nvGrpSpPr>
          <p:cNvPr id="12341" name="Group 53"/>
          <p:cNvGrpSpPr>
            <a:grpSpLocks/>
          </p:cNvGrpSpPr>
          <p:nvPr/>
        </p:nvGrpSpPr>
        <p:grpSpPr bwMode="auto">
          <a:xfrm>
            <a:off x="5534759" y="5205047"/>
            <a:ext cx="1841988" cy="1141535"/>
            <a:chOff x="3777" y="3372"/>
            <a:chExt cx="1257" cy="779"/>
          </a:xfrm>
        </p:grpSpPr>
        <p:grpSp>
          <p:nvGrpSpPr>
            <p:cNvPr id="12342" name="Group 54"/>
            <p:cNvGrpSpPr>
              <a:grpSpLocks/>
            </p:cNvGrpSpPr>
            <p:nvPr/>
          </p:nvGrpSpPr>
          <p:grpSpPr bwMode="auto">
            <a:xfrm>
              <a:off x="3777" y="3372"/>
              <a:ext cx="635" cy="744"/>
              <a:chOff x="3777" y="3372"/>
              <a:chExt cx="635" cy="744"/>
            </a:xfrm>
          </p:grpSpPr>
          <p:sp>
            <p:nvSpPr>
              <p:cNvPr id="12343" name="Freeform 55"/>
              <p:cNvSpPr>
                <a:spLocks/>
              </p:cNvSpPr>
              <p:nvPr/>
            </p:nvSpPr>
            <p:spPr bwMode="auto">
              <a:xfrm>
                <a:off x="3777" y="3372"/>
                <a:ext cx="317" cy="375"/>
              </a:xfrm>
              <a:custGeom>
                <a:avLst/>
                <a:gdLst>
                  <a:gd name="T0" fmla="*/ 0 w 791"/>
                  <a:gd name="T1" fmla="*/ 936 h 936"/>
                  <a:gd name="T2" fmla="*/ 66 w 791"/>
                  <a:gd name="T3" fmla="*/ 682 h 936"/>
                  <a:gd name="T4" fmla="*/ 132 w 791"/>
                  <a:gd name="T5" fmla="*/ 458 h 936"/>
                  <a:gd name="T6" fmla="*/ 200 w 791"/>
                  <a:gd name="T7" fmla="*/ 268 h 936"/>
                  <a:gd name="T8" fmla="*/ 266 w 791"/>
                  <a:gd name="T9" fmla="*/ 112 h 936"/>
                  <a:gd name="T10" fmla="*/ 323 w 791"/>
                  <a:gd name="T11" fmla="*/ 29 h 936"/>
                  <a:gd name="T12" fmla="*/ 389 w 791"/>
                  <a:gd name="T13" fmla="*/ 0 h 936"/>
                  <a:gd name="T14" fmla="*/ 457 w 791"/>
                  <a:gd name="T15" fmla="*/ 29 h 936"/>
                  <a:gd name="T16" fmla="*/ 523 w 791"/>
                  <a:gd name="T17" fmla="*/ 112 h 936"/>
                  <a:gd name="T18" fmla="*/ 590 w 791"/>
                  <a:gd name="T19" fmla="*/ 268 h 936"/>
                  <a:gd name="T20" fmla="*/ 658 w 791"/>
                  <a:gd name="T21" fmla="*/ 458 h 936"/>
                  <a:gd name="T22" fmla="*/ 724 w 791"/>
                  <a:gd name="T23" fmla="*/ 697 h 936"/>
                  <a:gd name="T24" fmla="*/ 791 w 791"/>
                  <a:gd name="T25" fmla="*/ 936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1" h="936">
                    <a:moveTo>
                      <a:pt x="0" y="936"/>
                    </a:moveTo>
                    <a:lnTo>
                      <a:pt x="66" y="682"/>
                    </a:lnTo>
                    <a:lnTo>
                      <a:pt x="132" y="458"/>
                    </a:lnTo>
                    <a:lnTo>
                      <a:pt x="200" y="268"/>
                    </a:lnTo>
                    <a:lnTo>
                      <a:pt x="266" y="112"/>
                    </a:lnTo>
                    <a:lnTo>
                      <a:pt x="323" y="29"/>
                    </a:lnTo>
                    <a:lnTo>
                      <a:pt x="389" y="0"/>
                    </a:lnTo>
                    <a:lnTo>
                      <a:pt x="457" y="29"/>
                    </a:lnTo>
                    <a:lnTo>
                      <a:pt x="523" y="112"/>
                    </a:lnTo>
                    <a:lnTo>
                      <a:pt x="590" y="268"/>
                    </a:lnTo>
                    <a:lnTo>
                      <a:pt x="658" y="458"/>
                    </a:lnTo>
                    <a:lnTo>
                      <a:pt x="724" y="697"/>
                    </a:lnTo>
                    <a:lnTo>
                      <a:pt x="791" y="936"/>
                    </a:lnTo>
                  </a:path>
                </a:pathLst>
              </a:custGeom>
              <a:noFill/>
              <a:ln w="38100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44" name="Freeform 56"/>
              <p:cNvSpPr>
                <a:spLocks/>
              </p:cNvSpPr>
              <p:nvPr/>
            </p:nvSpPr>
            <p:spPr bwMode="auto">
              <a:xfrm>
                <a:off x="4095" y="3743"/>
                <a:ext cx="317" cy="373"/>
              </a:xfrm>
              <a:custGeom>
                <a:avLst/>
                <a:gdLst>
                  <a:gd name="T0" fmla="*/ 791 w 791"/>
                  <a:gd name="T1" fmla="*/ 0 h 933"/>
                  <a:gd name="T2" fmla="*/ 724 w 791"/>
                  <a:gd name="T3" fmla="*/ 252 h 933"/>
                  <a:gd name="T4" fmla="*/ 657 w 791"/>
                  <a:gd name="T5" fmla="*/ 476 h 933"/>
                  <a:gd name="T6" fmla="*/ 590 w 791"/>
                  <a:gd name="T7" fmla="*/ 661 h 933"/>
                  <a:gd name="T8" fmla="*/ 524 w 791"/>
                  <a:gd name="T9" fmla="*/ 821 h 933"/>
                  <a:gd name="T10" fmla="*/ 468 w 791"/>
                  <a:gd name="T11" fmla="*/ 904 h 933"/>
                  <a:gd name="T12" fmla="*/ 400 w 791"/>
                  <a:gd name="T13" fmla="*/ 933 h 933"/>
                  <a:gd name="T14" fmla="*/ 334 w 791"/>
                  <a:gd name="T15" fmla="*/ 904 h 933"/>
                  <a:gd name="T16" fmla="*/ 265 w 791"/>
                  <a:gd name="T17" fmla="*/ 821 h 933"/>
                  <a:gd name="T18" fmla="*/ 200 w 791"/>
                  <a:gd name="T19" fmla="*/ 661 h 933"/>
                  <a:gd name="T20" fmla="*/ 131 w 791"/>
                  <a:gd name="T21" fmla="*/ 476 h 933"/>
                  <a:gd name="T22" fmla="*/ 65 w 791"/>
                  <a:gd name="T23" fmla="*/ 238 h 933"/>
                  <a:gd name="T24" fmla="*/ 0 w 791"/>
                  <a:gd name="T25" fmla="*/ 0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1" h="933">
                    <a:moveTo>
                      <a:pt x="791" y="0"/>
                    </a:moveTo>
                    <a:lnTo>
                      <a:pt x="724" y="252"/>
                    </a:lnTo>
                    <a:lnTo>
                      <a:pt x="657" y="476"/>
                    </a:lnTo>
                    <a:lnTo>
                      <a:pt x="590" y="661"/>
                    </a:lnTo>
                    <a:lnTo>
                      <a:pt x="524" y="821"/>
                    </a:lnTo>
                    <a:lnTo>
                      <a:pt x="468" y="904"/>
                    </a:lnTo>
                    <a:lnTo>
                      <a:pt x="400" y="933"/>
                    </a:lnTo>
                    <a:lnTo>
                      <a:pt x="334" y="904"/>
                    </a:lnTo>
                    <a:lnTo>
                      <a:pt x="265" y="821"/>
                    </a:lnTo>
                    <a:lnTo>
                      <a:pt x="200" y="661"/>
                    </a:lnTo>
                    <a:lnTo>
                      <a:pt x="131" y="476"/>
                    </a:lnTo>
                    <a:lnTo>
                      <a:pt x="65" y="238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grpSp>
          <p:nvGrpSpPr>
            <p:cNvPr id="12345" name="Group 57"/>
            <p:cNvGrpSpPr>
              <a:grpSpLocks/>
            </p:cNvGrpSpPr>
            <p:nvPr/>
          </p:nvGrpSpPr>
          <p:grpSpPr bwMode="auto">
            <a:xfrm>
              <a:off x="4400" y="3407"/>
              <a:ext cx="634" cy="744"/>
              <a:chOff x="4400" y="3407"/>
              <a:chExt cx="634" cy="744"/>
            </a:xfrm>
          </p:grpSpPr>
          <p:sp>
            <p:nvSpPr>
              <p:cNvPr id="12346" name="Freeform 58"/>
              <p:cNvSpPr>
                <a:spLocks/>
              </p:cNvSpPr>
              <p:nvPr/>
            </p:nvSpPr>
            <p:spPr bwMode="auto">
              <a:xfrm>
                <a:off x="4400" y="3407"/>
                <a:ext cx="316" cy="375"/>
              </a:xfrm>
              <a:custGeom>
                <a:avLst/>
                <a:gdLst>
                  <a:gd name="T0" fmla="*/ 0 w 790"/>
                  <a:gd name="T1" fmla="*/ 936 h 936"/>
                  <a:gd name="T2" fmla="*/ 65 w 790"/>
                  <a:gd name="T3" fmla="*/ 682 h 936"/>
                  <a:gd name="T4" fmla="*/ 131 w 790"/>
                  <a:gd name="T5" fmla="*/ 458 h 936"/>
                  <a:gd name="T6" fmla="*/ 200 w 790"/>
                  <a:gd name="T7" fmla="*/ 268 h 936"/>
                  <a:gd name="T8" fmla="*/ 266 w 790"/>
                  <a:gd name="T9" fmla="*/ 112 h 936"/>
                  <a:gd name="T10" fmla="*/ 322 w 790"/>
                  <a:gd name="T11" fmla="*/ 29 h 936"/>
                  <a:gd name="T12" fmla="*/ 388 w 790"/>
                  <a:gd name="T13" fmla="*/ 0 h 936"/>
                  <a:gd name="T14" fmla="*/ 457 w 790"/>
                  <a:gd name="T15" fmla="*/ 29 h 936"/>
                  <a:gd name="T16" fmla="*/ 523 w 790"/>
                  <a:gd name="T17" fmla="*/ 112 h 936"/>
                  <a:gd name="T18" fmla="*/ 589 w 790"/>
                  <a:gd name="T19" fmla="*/ 268 h 936"/>
                  <a:gd name="T20" fmla="*/ 657 w 790"/>
                  <a:gd name="T21" fmla="*/ 458 h 936"/>
                  <a:gd name="T22" fmla="*/ 723 w 790"/>
                  <a:gd name="T23" fmla="*/ 697 h 936"/>
                  <a:gd name="T24" fmla="*/ 790 w 790"/>
                  <a:gd name="T25" fmla="*/ 936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0" h="936">
                    <a:moveTo>
                      <a:pt x="0" y="936"/>
                    </a:moveTo>
                    <a:lnTo>
                      <a:pt x="65" y="682"/>
                    </a:lnTo>
                    <a:lnTo>
                      <a:pt x="131" y="458"/>
                    </a:lnTo>
                    <a:lnTo>
                      <a:pt x="200" y="268"/>
                    </a:lnTo>
                    <a:lnTo>
                      <a:pt x="266" y="112"/>
                    </a:lnTo>
                    <a:lnTo>
                      <a:pt x="322" y="29"/>
                    </a:lnTo>
                    <a:lnTo>
                      <a:pt x="388" y="0"/>
                    </a:lnTo>
                    <a:lnTo>
                      <a:pt x="457" y="29"/>
                    </a:lnTo>
                    <a:lnTo>
                      <a:pt x="523" y="112"/>
                    </a:lnTo>
                    <a:lnTo>
                      <a:pt x="589" y="268"/>
                    </a:lnTo>
                    <a:lnTo>
                      <a:pt x="657" y="458"/>
                    </a:lnTo>
                    <a:lnTo>
                      <a:pt x="723" y="697"/>
                    </a:lnTo>
                    <a:lnTo>
                      <a:pt x="790" y="936"/>
                    </a:lnTo>
                  </a:path>
                </a:pathLst>
              </a:custGeom>
              <a:noFill/>
              <a:ln w="38100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47" name="Freeform 59"/>
              <p:cNvSpPr>
                <a:spLocks/>
              </p:cNvSpPr>
              <p:nvPr/>
            </p:nvSpPr>
            <p:spPr bwMode="auto">
              <a:xfrm>
                <a:off x="4718" y="3778"/>
                <a:ext cx="316" cy="373"/>
              </a:xfrm>
              <a:custGeom>
                <a:avLst/>
                <a:gdLst>
                  <a:gd name="T0" fmla="*/ 790 w 790"/>
                  <a:gd name="T1" fmla="*/ 0 h 933"/>
                  <a:gd name="T2" fmla="*/ 723 w 790"/>
                  <a:gd name="T3" fmla="*/ 252 h 933"/>
                  <a:gd name="T4" fmla="*/ 656 w 790"/>
                  <a:gd name="T5" fmla="*/ 476 h 933"/>
                  <a:gd name="T6" fmla="*/ 589 w 790"/>
                  <a:gd name="T7" fmla="*/ 661 h 933"/>
                  <a:gd name="T8" fmla="*/ 523 w 790"/>
                  <a:gd name="T9" fmla="*/ 821 h 933"/>
                  <a:gd name="T10" fmla="*/ 467 w 790"/>
                  <a:gd name="T11" fmla="*/ 904 h 933"/>
                  <a:gd name="T12" fmla="*/ 399 w 790"/>
                  <a:gd name="T13" fmla="*/ 933 h 933"/>
                  <a:gd name="T14" fmla="*/ 333 w 790"/>
                  <a:gd name="T15" fmla="*/ 904 h 933"/>
                  <a:gd name="T16" fmla="*/ 265 w 790"/>
                  <a:gd name="T17" fmla="*/ 821 h 933"/>
                  <a:gd name="T18" fmla="*/ 199 w 790"/>
                  <a:gd name="T19" fmla="*/ 661 h 933"/>
                  <a:gd name="T20" fmla="*/ 131 w 790"/>
                  <a:gd name="T21" fmla="*/ 476 h 933"/>
                  <a:gd name="T22" fmla="*/ 65 w 790"/>
                  <a:gd name="T23" fmla="*/ 238 h 933"/>
                  <a:gd name="T24" fmla="*/ 0 w 790"/>
                  <a:gd name="T25" fmla="*/ 0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0" h="933">
                    <a:moveTo>
                      <a:pt x="790" y="0"/>
                    </a:moveTo>
                    <a:lnTo>
                      <a:pt x="723" y="252"/>
                    </a:lnTo>
                    <a:lnTo>
                      <a:pt x="656" y="476"/>
                    </a:lnTo>
                    <a:lnTo>
                      <a:pt x="589" y="661"/>
                    </a:lnTo>
                    <a:lnTo>
                      <a:pt x="523" y="821"/>
                    </a:lnTo>
                    <a:lnTo>
                      <a:pt x="467" y="904"/>
                    </a:lnTo>
                    <a:lnTo>
                      <a:pt x="399" y="933"/>
                    </a:lnTo>
                    <a:lnTo>
                      <a:pt x="333" y="904"/>
                    </a:lnTo>
                    <a:lnTo>
                      <a:pt x="265" y="821"/>
                    </a:lnTo>
                    <a:lnTo>
                      <a:pt x="199" y="661"/>
                    </a:lnTo>
                    <a:lnTo>
                      <a:pt x="131" y="476"/>
                    </a:lnTo>
                    <a:lnTo>
                      <a:pt x="65" y="238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</p:grpSp>
      <p:grpSp>
        <p:nvGrpSpPr>
          <p:cNvPr id="12348" name="Group 60"/>
          <p:cNvGrpSpPr>
            <a:grpSpLocks/>
          </p:cNvGrpSpPr>
          <p:nvPr/>
        </p:nvGrpSpPr>
        <p:grpSpPr bwMode="auto">
          <a:xfrm>
            <a:off x="6433039" y="3358662"/>
            <a:ext cx="951035" cy="2417885"/>
            <a:chOff x="4390" y="2112"/>
            <a:chExt cx="649" cy="1650"/>
          </a:xfrm>
        </p:grpSpPr>
        <p:sp>
          <p:nvSpPr>
            <p:cNvPr id="12349" name="Line 61"/>
            <p:cNvSpPr>
              <a:spLocks noChangeShapeType="1"/>
            </p:cNvSpPr>
            <p:nvPr/>
          </p:nvSpPr>
          <p:spPr bwMode="auto">
            <a:xfrm flipH="1">
              <a:off x="4390" y="2112"/>
              <a:ext cx="0" cy="16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2350" name="Line 62"/>
            <p:cNvSpPr>
              <a:spLocks noChangeShapeType="1"/>
            </p:cNvSpPr>
            <p:nvPr/>
          </p:nvSpPr>
          <p:spPr bwMode="auto">
            <a:xfrm>
              <a:off x="5039" y="2162"/>
              <a:ext cx="0" cy="159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2351" name="Group 63"/>
          <p:cNvGrpSpPr>
            <a:grpSpLocks/>
          </p:cNvGrpSpPr>
          <p:nvPr/>
        </p:nvGrpSpPr>
        <p:grpSpPr bwMode="auto">
          <a:xfrm>
            <a:off x="5259266" y="501162"/>
            <a:ext cx="2901462" cy="3859823"/>
            <a:chOff x="3589" y="162"/>
            <a:chExt cx="1980" cy="2634"/>
          </a:xfrm>
        </p:grpSpPr>
        <p:grpSp>
          <p:nvGrpSpPr>
            <p:cNvPr id="12352" name="Group 64"/>
            <p:cNvGrpSpPr>
              <a:grpSpLocks/>
            </p:cNvGrpSpPr>
            <p:nvPr/>
          </p:nvGrpSpPr>
          <p:grpSpPr bwMode="auto">
            <a:xfrm>
              <a:off x="4390" y="797"/>
              <a:ext cx="649" cy="1314"/>
              <a:chOff x="4390" y="797"/>
              <a:chExt cx="649" cy="1314"/>
            </a:xfrm>
          </p:grpSpPr>
          <p:sp>
            <p:nvSpPr>
              <p:cNvPr id="12353" name="Line 65"/>
              <p:cNvSpPr>
                <a:spLocks noChangeShapeType="1"/>
              </p:cNvSpPr>
              <p:nvPr/>
            </p:nvSpPr>
            <p:spPr bwMode="auto">
              <a:xfrm flipH="1">
                <a:off x="4390" y="797"/>
                <a:ext cx="0" cy="131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54" name="Line 66"/>
              <p:cNvSpPr>
                <a:spLocks noChangeShapeType="1"/>
              </p:cNvSpPr>
              <p:nvPr/>
            </p:nvSpPr>
            <p:spPr bwMode="auto">
              <a:xfrm>
                <a:off x="5039" y="837"/>
                <a:ext cx="0" cy="127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sp>
          <p:nvSpPr>
            <p:cNvPr id="12355" name="Line 67"/>
            <p:cNvSpPr>
              <a:spLocks noChangeShapeType="1"/>
            </p:cNvSpPr>
            <p:nvPr/>
          </p:nvSpPr>
          <p:spPr bwMode="auto">
            <a:xfrm>
              <a:off x="3707" y="766"/>
              <a:ext cx="161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2356" name="Line 68"/>
            <p:cNvSpPr>
              <a:spLocks noChangeShapeType="1"/>
            </p:cNvSpPr>
            <p:nvPr/>
          </p:nvSpPr>
          <p:spPr bwMode="auto">
            <a:xfrm>
              <a:off x="3785" y="264"/>
              <a:ext cx="0" cy="8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2357" name="Rectangle 69"/>
            <p:cNvSpPr>
              <a:spLocks noChangeArrowheads="1"/>
            </p:cNvSpPr>
            <p:nvPr/>
          </p:nvSpPr>
          <p:spPr bwMode="auto">
            <a:xfrm>
              <a:off x="3591" y="162"/>
              <a:ext cx="234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215" i="1">
                  <a:solidFill>
                    <a:srgbClr val="FF0000"/>
                  </a:solidFill>
                </a:rPr>
                <a:t>u</a:t>
              </a:r>
              <a:endParaRPr lang="en-US" altLang="zh-CN" sz="2215" i="1"/>
            </a:p>
          </p:txBody>
        </p:sp>
        <p:grpSp>
          <p:nvGrpSpPr>
            <p:cNvPr id="12358" name="Group 70"/>
            <p:cNvGrpSpPr>
              <a:grpSpLocks/>
            </p:cNvGrpSpPr>
            <p:nvPr/>
          </p:nvGrpSpPr>
          <p:grpSpPr bwMode="auto">
            <a:xfrm>
              <a:off x="3793" y="364"/>
              <a:ext cx="1240" cy="792"/>
              <a:chOff x="3793" y="364"/>
              <a:chExt cx="1240" cy="792"/>
            </a:xfrm>
          </p:grpSpPr>
          <p:sp>
            <p:nvSpPr>
              <p:cNvPr id="12359" name="Freeform 71"/>
              <p:cNvSpPr>
                <a:spLocks/>
              </p:cNvSpPr>
              <p:nvPr/>
            </p:nvSpPr>
            <p:spPr bwMode="auto">
              <a:xfrm>
                <a:off x="3793" y="364"/>
                <a:ext cx="624" cy="407"/>
              </a:xfrm>
              <a:custGeom>
                <a:avLst/>
                <a:gdLst>
                  <a:gd name="T0" fmla="*/ 0 w 1559"/>
                  <a:gd name="T1" fmla="*/ 1017 h 1017"/>
                  <a:gd name="T2" fmla="*/ 129 w 1559"/>
                  <a:gd name="T3" fmla="*/ 738 h 1017"/>
                  <a:gd name="T4" fmla="*/ 261 w 1559"/>
                  <a:gd name="T5" fmla="*/ 498 h 1017"/>
                  <a:gd name="T6" fmla="*/ 395 w 1559"/>
                  <a:gd name="T7" fmla="*/ 293 h 1017"/>
                  <a:gd name="T8" fmla="*/ 524 w 1559"/>
                  <a:gd name="T9" fmla="*/ 120 h 1017"/>
                  <a:gd name="T10" fmla="*/ 637 w 1559"/>
                  <a:gd name="T11" fmla="*/ 31 h 1017"/>
                  <a:gd name="T12" fmla="*/ 766 w 1559"/>
                  <a:gd name="T13" fmla="*/ 0 h 1017"/>
                  <a:gd name="T14" fmla="*/ 901 w 1559"/>
                  <a:gd name="T15" fmla="*/ 31 h 1017"/>
                  <a:gd name="T16" fmla="*/ 1032 w 1559"/>
                  <a:gd name="T17" fmla="*/ 120 h 1017"/>
                  <a:gd name="T18" fmla="*/ 1162 w 1559"/>
                  <a:gd name="T19" fmla="*/ 293 h 1017"/>
                  <a:gd name="T20" fmla="*/ 1296 w 1559"/>
                  <a:gd name="T21" fmla="*/ 498 h 1017"/>
                  <a:gd name="T22" fmla="*/ 1425 w 1559"/>
                  <a:gd name="T23" fmla="*/ 756 h 1017"/>
                  <a:gd name="T24" fmla="*/ 1560 w 1559"/>
                  <a:gd name="T25" fmla="*/ 1017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9" h="1017">
                    <a:moveTo>
                      <a:pt x="0" y="1017"/>
                    </a:moveTo>
                    <a:lnTo>
                      <a:pt x="129" y="738"/>
                    </a:lnTo>
                    <a:lnTo>
                      <a:pt x="261" y="498"/>
                    </a:lnTo>
                    <a:lnTo>
                      <a:pt x="395" y="293"/>
                    </a:lnTo>
                    <a:lnTo>
                      <a:pt x="524" y="120"/>
                    </a:lnTo>
                    <a:lnTo>
                      <a:pt x="637" y="31"/>
                    </a:lnTo>
                    <a:lnTo>
                      <a:pt x="766" y="0"/>
                    </a:lnTo>
                    <a:lnTo>
                      <a:pt x="901" y="31"/>
                    </a:lnTo>
                    <a:lnTo>
                      <a:pt x="1032" y="120"/>
                    </a:lnTo>
                    <a:lnTo>
                      <a:pt x="1162" y="293"/>
                    </a:lnTo>
                    <a:lnTo>
                      <a:pt x="1296" y="498"/>
                    </a:lnTo>
                    <a:lnTo>
                      <a:pt x="1425" y="756"/>
                    </a:lnTo>
                    <a:lnTo>
                      <a:pt x="1560" y="1017"/>
                    </a:lnTo>
                  </a:path>
                </a:pathLst>
              </a:custGeom>
              <a:noFill/>
              <a:ln w="38100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60" name="Freeform 72"/>
              <p:cNvSpPr>
                <a:spLocks/>
              </p:cNvSpPr>
              <p:nvPr/>
            </p:nvSpPr>
            <p:spPr bwMode="auto">
              <a:xfrm>
                <a:off x="4410" y="748"/>
                <a:ext cx="623" cy="408"/>
              </a:xfrm>
              <a:custGeom>
                <a:avLst/>
                <a:gdLst>
                  <a:gd name="T0" fmla="*/ 1557 w 1557"/>
                  <a:gd name="T1" fmla="*/ 0 h 1019"/>
                  <a:gd name="T2" fmla="*/ 1423 w 1557"/>
                  <a:gd name="T3" fmla="*/ 272 h 1019"/>
                  <a:gd name="T4" fmla="*/ 1294 w 1557"/>
                  <a:gd name="T5" fmla="*/ 517 h 1019"/>
                  <a:gd name="T6" fmla="*/ 1160 w 1557"/>
                  <a:gd name="T7" fmla="*/ 722 h 1019"/>
                  <a:gd name="T8" fmla="*/ 1031 w 1557"/>
                  <a:gd name="T9" fmla="*/ 896 h 1019"/>
                  <a:gd name="T10" fmla="*/ 919 w 1557"/>
                  <a:gd name="T11" fmla="*/ 984 h 1019"/>
                  <a:gd name="T12" fmla="*/ 785 w 1557"/>
                  <a:gd name="T13" fmla="*/ 1020 h 1019"/>
                  <a:gd name="T14" fmla="*/ 656 w 1557"/>
                  <a:gd name="T15" fmla="*/ 984 h 1019"/>
                  <a:gd name="T16" fmla="*/ 523 w 1557"/>
                  <a:gd name="T17" fmla="*/ 896 h 1019"/>
                  <a:gd name="T18" fmla="*/ 394 w 1557"/>
                  <a:gd name="T19" fmla="*/ 722 h 1019"/>
                  <a:gd name="T20" fmla="*/ 260 w 1557"/>
                  <a:gd name="T21" fmla="*/ 517 h 1019"/>
                  <a:gd name="T22" fmla="*/ 128 w 1557"/>
                  <a:gd name="T23" fmla="*/ 258 h 1019"/>
                  <a:gd name="T24" fmla="*/ 0 w 1557"/>
                  <a:gd name="T25" fmla="*/ 0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7" h="1019">
                    <a:moveTo>
                      <a:pt x="1557" y="0"/>
                    </a:moveTo>
                    <a:lnTo>
                      <a:pt x="1423" y="272"/>
                    </a:lnTo>
                    <a:lnTo>
                      <a:pt x="1294" y="517"/>
                    </a:lnTo>
                    <a:lnTo>
                      <a:pt x="1160" y="722"/>
                    </a:lnTo>
                    <a:lnTo>
                      <a:pt x="1031" y="896"/>
                    </a:lnTo>
                    <a:lnTo>
                      <a:pt x="919" y="984"/>
                    </a:lnTo>
                    <a:lnTo>
                      <a:pt x="785" y="1020"/>
                    </a:lnTo>
                    <a:lnTo>
                      <a:pt x="656" y="984"/>
                    </a:lnTo>
                    <a:lnTo>
                      <a:pt x="523" y="896"/>
                    </a:lnTo>
                    <a:lnTo>
                      <a:pt x="394" y="722"/>
                    </a:lnTo>
                    <a:lnTo>
                      <a:pt x="260" y="517"/>
                    </a:lnTo>
                    <a:lnTo>
                      <a:pt x="128" y="258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sp>
          <p:nvSpPr>
            <p:cNvPr id="12361" name="Text Box 73"/>
            <p:cNvSpPr txBox="1">
              <a:spLocks noChangeArrowheads="1"/>
            </p:cNvSpPr>
            <p:nvPr/>
          </p:nvSpPr>
          <p:spPr bwMode="auto">
            <a:xfrm>
              <a:off x="3589" y="718"/>
              <a:ext cx="240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15" i="1"/>
                <a:t>O</a:t>
              </a:r>
            </a:p>
          </p:txBody>
        </p:sp>
        <p:sp>
          <p:nvSpPr>
            <p:cNvPr id="12362" name="Rectangle 74"/>
            <p:cNvSpPr>
              <a:spLocks noChangeArrowheads="1"/>
            </p:cNvSpPr>
            <p:nvPr/>
          </p:nvSpPr>
          <p:spPr bwMode="auto">
            <a:xfrm>
              <a:off x="5177" y="2034"/>
              <a:ext cx="392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215" i="1">
                  <a:latin typeface="宋体" panose="02010600030101010101" pitchFamily="2" charset="-122"/>
                </a:rPr>
                <a:t>ω</a:t>
              </a:r>
              <a:r>
                <a:rPr lang="en-US" altLang="zh-CN" sz="2215" i="1"/>
                <a:t>t</a:t>
              </a:r>
            </a:p>
          </p:txBody>
        </p:sp>
        <p:sp>
          <p:nvSpPr>
            <p:cNvPr id="12363" name="Line 75"/>
            <p:cNvSpPr>
              <a:spLocks noChangeShapeType="1"/>
            </p:cNvSpPr>
            <p:nvPr/>
          </p:nvSpPr>
          <p:spPr bwMode="auto">
            <a:xfrm>
              <a:off x="3783" y="1234"/>
              <a:ext cx="0" cy="156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2364" name="Rectangle 76"/>
            <p:cNvSpPr>
              <a:spLocks noChangeArrowheads="1"/>
            </p:cNvSpPr>
            <p:nvPr/>
          </p:nvSpPr>
          <p:spPr bwMode="auto">
            <a:xfrm>
              <a:off x="3594" y="973"/>
              <a:ext cx="21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3527" tIns="41031" rIns="83527" bIns="41031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215" i="1"/>
                <a:t>p</a:t>
              </a:r>
              <a:endParaRPr lang="en-US" altLang="zh-CN" sz="2215" baseline="-25000"/>
            </a:p>
          </p:txBody>
        </p:sp>
        <p:sp>
          <p:nvSpPr>
            <p:cNvPr id="12365" name="Line 77"/>
            <p:cNvSpPr>
              <a:spLocks noChangeShapeType="1"/>
            </p:cNvSpPr>
            <p:nvPr/>
          </p:nvSpPr>
          <p:spPr bwMode="auto">
            <a:xfrm>
              <a:off x="3686" y="2111"/>
              <a:ext cx="1627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2366" name="Rectangle 78"/>
            <p:cNvSpPr>
              <a:spLocks noChangeArrowheads="1"/>
            </p:cNvSpPr>
            <p:nvPr/>
          </p:nvSpPr>
          <p:spPr bwMode="auto">
            <a:xfrm>
              <a:off x="3593" y="2082"/>
              <a:ext cx="212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215" i="1"/>
                <a:t>O</a:t>
              </a:r>
            </a:p>
          </p:txBody>
        </p:sp>
        <p:grpSp>
          <p:nvGrpSpPr>
            <p:cNvPr id="12367" name="Group 79"/>
            <p:cNvGrpSpPr>
              <a:grpSpLocks/>
            </p:cNvGrpSpPr>
            <p:nvPr/>
          </p:nvGrpSpPr>
          <p:grpSpPr bwMode="auto">
            <a:xfrm flipV="1">
              <a:off x="3800" y="1491"/>
              <a:ext cx="590" cy="1213"/>
              <a:chOff x="3800" y="1491"/>
              <a:chExt cx="590" cy="1213"/>
            </a:xfrm>
          </p:grpSpPr>
          <p:sp>
            <p:nvSpPr>
              <p:cNvPr id="12368" name="Freeform 80"/>
              <p:cNvSpPr>
                <a:spLocks/>
              </p:cNvSpPr>
              <p:nvPr/>
            </p:nvSpPr>
            <p:spPr bwMode="auto">
              <a:xfrm>
                <a:off x="3800" y="1491"/>
                <a:ext cx="294" cy="611"/>
              </a:xfrm>
              <a:custGeom>
                <a:avLst/>
                <a:gdLst>
                  <a:gd name="T0" fmla="*/ 0 w 735"/>
                  <a:gd name="T1" fmla="*/ 1526 h 1526"/>
                  <a:gd name="T2" fmla="*/ 61 w 735"/>
                  <a:gd name="T3" fmla="*/ 1113 h 1526"/>
                  <a:gd name="T4" fmla="*/ 122 w 735"/>
                  <a:gd name="T5" fmla="*/ 747 h 1526"/>
                  <a:gd name="T6" fmla="*/ 186 w 735"/>
                  <a:gd name="T7" fmla="*/ 437 h 1526"/>
                  <a:gd name="T8" fmla="*/ 247 w 735"/>
                  <a:gd name="T9" fmla="*/ 182 h 1526"/>
                  <a:gd name="T10" fmla="*/ 300 w 735"/>
                  <a:gd name="T11" fmla="*/ 47 h 1526"/>
                  <a:gd name="T12" fmla="*/ 361 w 735"/>
                  <a:gd name="T13" fmla="*/ 0 h 1526"/>
                  <a:gd name="T14" fmla="*/ 425 w 735"/>
                  <a:gd name="T15" fmla="*/ 47 h 1526"/>
                  <a:gd name="T16" fmla="*/ 486 w 735"/>
                  <a:gd name="T17" fmla="*/ 182 h 1526"/>
                  <a:gd name="T18" fmla="*/ 547 w 735"/>
                  <a:gd name="T19" fmla="*/ 437 h 1526"/>
                  <a:gd name="T20" fmla="*/ 611 w 735"/>
                  <a:gd name="T21" fmla="*/ 747 h 1526"/>
                  <a:gd name="T22" fmla="*/ 672 w 735"/>
                  <a:gd name="T23" fmla="*/ 1137 h 1526"/>
                  <a:gd name="T24" fmla="*/ 735 w 735"/>
                  <a:gd name="T25" fmla="*/ 1526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5" h="1526">
                    <a:moveTo>
                      <a:pt x="0" y="1526"/>
                    </a:moveTo>
                    <a:lnTo>
                      <a:pt x="61" y="1113"/>
                    </a:lnTo>
                    <a:lnTo>
                      <a:pt x="122" y="747"/>
                    </a:lnTo>
                    <a:lnTo>
                      <a:pt x="186" y="437"/>
                    </a:lnTo>
                    <a:lnTo>
                      <a:pt x="247" y="182"/>
                    </a:lnTo>
                    <a:lnTo>
                      <a:pt x="300" y="47"/>
                    </a:lnTo>
                    <a:lnTo>
                      <a:pt x="361" y="0"/>
                    </a:lnTo>
                    <a:lnTo>
                      <a:pt x="425" y="47"/>
                    </a:lnTo>
                    <a:lnTo>
                      <a:pt x="486" y="182"/>
                    </a:lnTo>
                    <a:lnTo>
                      <a:pt x="547" y="437"/>
                    </a:lnTo>
                    <a:lnTo>
                      <a:pt x="611" y="747"/>
                    </a:lnTo>
                    <a:lnTo>
                      <a:pt x="672" y="1137"/>
                    </a:lnTo>
                    <a:lnTo>
                      <a:pt x="735" y="1526"/>
                    </a:lnTo>
                  </a:path>
                </a:pathLst>
              </a:custGeom>
              <a:noFill/>
              <a:ln w="38100" cmpd="sng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69" name="Freeform 81"/>
              <p:cNvSpPr>
                <a:spLocks/>
              </p:cNvSpPr>
              <p:nvPr/>
            </p:nvSpPr>
            <p:spPr bwMode="auto">
              <a:xfrm>
                <a:off x="4096" y="2096"/>
                <a:ext cx="294" cy="608"/>
              </a:xfrm>
              <a:custGeom>
                <a:avLst/>
                <a:gdLst>
                  <a:gd name="T0" fmla="*/ 735 w 735"/>
                  <a:gd name="T1" fmla="*/ 0 h 1521"/>
                  <a:gd name="T2" fmla="*/ 673 w 735"/>
                  <a:gd name="T3" fmla="*/ 412 h 1521"/>
                  <a:gd name="T4" fmla="*/ 610 w 735"/>
                  <a:gd name="T5" fmla="*/ 776 h 1521"/>
                  <a:gd name="T6" fmla="*/ 548 w 735"/>
                  <a:gd name="T7" fmla="*/ 1077 h 1521"/>
                  <a:gd name="T8" fmla="*/ 487 w 735"/>
                  <a:gd name="T9" fmla="*/ 1339 h 1521"/>
                  <a:gd name="T10" fmla="*/ 434 w 735"/>
                  <a:gd name="T11" fmla="*/ 1473 h 1521"/>
                  <a:gd name="T12" fmla="*/ 371 w 735"/>
                  <a:gd name="T13" fmla="*/ 1521 h 1521"/>
                  <a:gd name="T14" fmla="*/ 310 w 735"/>
                  <a:gd name="T15" fmla="*/ 1473 h 1521"/>
                  <a:gd name="T16" fmla="*/ 246 w 735"/>
                  <a:gd name="T17" fmla="*/ 1339 h 1521"/>
                  <a:gd name="T18" fmla="*/ 185 w 735"/>
                  <a:gd name="T19" fmla="*/ 1077 h 1521"/>
                  <a:gd name="T20" fmla="*/ 122 w 735"/>
                  <a:gd name="T21" fmla="*/ 776 h 1521"/>
                  <a:gd name="T22" fmla="*/ 61 w 735"/>
                  <a:gd name="T23" fmla="*/ 388 h 1521"/>
                  <a:gd name="T24" fmla="*/ 0 w 735"/>
                  <a:gd name="T25" fmla="*/ 0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5" h="1521">
                    <a:moveTo>
                      <a:pt x="735" y="0"/>
                    </a:moveTo>
                    <a:lnTo>
                      <a:pt x="673" y="412"/>
                    </a:lnTo>
                    <a:lnTo>
                      <a:pt x="610" y="776"/>
                    </a:lnTo>
                    <a:lnTo>
                      <a:pt x="548" y="1077"/>
                    </a:lnTo>
                    <a:lnTo>
                      <a:pt x="487" y="1339"/>
                    </a:lnTo>
                    <a:lnTo>
                      <a:pt x="434" y="1473"/>
                    </a:lnTo>
                    <a:lnTo>
                      <a:pt x="371" y="1521"/>
                    </a:lnTo>
                    <a:lnTo>
                      <a:pt x="310" y="1473"/>
                    </a:lnTo>
                    <a:lnTo>
                      <a:pt x="246" y="1339"/>
                    </a:lnTo>
                    <a:lnTo>
                      <a:pt x="185" y="1077"/>
                    </a:lnTo>
                    <a:lnTo>
                      <a:pt x="122" y="776"/>
                    </a:lnTo>
                    <a:lnTo>
                      <a:pt x="61" y="388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grpSp>
          <p:nvGrpSpPr>
            <p:cNvPr id="12370" name="Group 82"/>
            <p:cNvGrpSpPr>
              <a:grpSpLocks/>
            </p:cNvGrpSpPr>
            <p:nvPr/>
          </p:nvGrpSpPr>
          <p:grpSpPr bwMode="auto">
            <a:xfrm flipV="1">
              <a:off x="4390" y="1515"/>
              <a:ext cx="634" cy="1213"/>
              <a:chOff x="4390" y="1515"/>
              <a:chExt cx="634" cy="1213"/>
            </a:xfrm>
          </p:grpSpPr>
          <p:sp>
            <p:nvSpPr>
              <p:cNvPr id="12371" name="Freeform 83"/>
              <p:cNvSpPr>
                <a:spLocks/>
              </p:cNvSpPr>
              <p:nvPr/>
            </p:nvSpPr>
            <p:spPr bwMode="auto">
              <a:xfrm>
                <a:off x="4390" y="1515"/>
                <a:ext cx="316" cy="611"/>
              </a:xfrm>
              <a:custGeom>
                <a:avLst/>
                <a:gdLst>
                  <a:gd name="T0" fmla="*/ 0 w 790"/>
                  <a:gd name="T1" fmla="*/ 1526 h 1526"/>
                  <a:gd name="T2" fmla="*/ 65 w 790"/>
                  <a:gd name="T3" fmla="*/ 1113 h 1526"/>
                  <a:gd name="T4" fmla="*/ 131 w 790"/>
                  <a:gd name="T5" fmla="*/ 747 h 1526"/>
                  <a:gd name="T6" fmla="*/ 200 w 790"/>
                  <a:gd name="T7" fmla="*/ 437 h 1526"/>
                  <a:gd name="T8" fmla="*/ 266 w 790"/>
                  <a:gd name="T9" fmla="*/ 182 h 1526"/>
                  <a:gd name="T10" fmla="*/ 322 w 790"/>
                  <a:gd name="T11" fmla="*/ 47 h 1526"/>
                  <a:gd name="T12" fmla="*/ 388 w 790"/>
                  <a:gd name="T13" fmla="*/ 0 h 1526"/>
                  <a:gd name="T14" fmla="*/ 457 w 790"/>
                  <a:gd name="T15" fmla="*/ 47 h 1526"/>
                  <a:gd name="T16" fmla="*/ 523 w 790"/>
                  <a:gd name="T17" fmla="*/ 182 h 1526"/>
                  <a:gd name="T18" fmla="*/ 589 w 790"/>
                  <a:gd name="T19" fmla="*/ 437 h 1526"/>
                  <a:gd name="T20" fmla="*/ 657 w 790"/>
                  <a:gd name="T21" fmla="*/ 747 h 1526"/>
                  <a:gd name="T22" fmla="*/ 723 w 790"/>
                  <a:gd name="T23" fmla="*/ 1137 h 1526"/>
                  <a:gd name="T24" fmla="*/ 790 w 790"/>
                  <a:gd name="T25" fmla="*/ 1526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0" h="1526">
                    <a:moveTo>
                      <a:pt x="0" y="1526"/>
                    </a:moveTo>
                    <a:lnTo>
                      <a:pt x="65" y="1113"/>
                    </a:lnTo>
                    <a:lnTo>
                      <a:pt x="131" y="747"/>
                    </a:lnTo>
                    <a:lnTo>
                      <a:pt x="200" y="437"/>
                    </a:lnTo>
                    <a:lnTo>
                      <a:pt x="266" y="182"/>
                    </a:lnTo>
                    <a:lnTo>
                      <a:pt x="322" y="47"/>
                    </a:lnTo>
                    <a:lnTo>
                      <a:pt x="388" y="0"/>
                    </a:lnTo>
                    <a:lnTo>
                      <a:pt x="457" y="47"/>
                    </a:lnTo>
                    <a:lnTo>
                      <a:pt x="523" y="182"/>
                    </a:lnTo>
                    <a:lnTo>
                      <a:pt x="589" y="437"/>
                    </a:lnTo>
                    <a:lnTo>
                      <a:pt x="657" y="747"/>
                    </a:lnTo>
                    <a:lnTo>
                      <a:pt x="723" y="1137"/>
                    </a:lnTo>
                    <a:lnTo>
                      <a:pt x="790" y="1526"/>
                    </a:lnTo>
                  </a:path>
                </a:pathLst>
              </a:custGeom>
              <a:noFill/>
              <a:ln w="38100" cmpd="sng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2372" name="Freeform 84"/>
              <p:cNvSpPr>
                <a:spLocks/>
              </p:cNvSpPr>
              <p:nvPr/>
            </p:nvSpPr>
            <p:spPr bwMode="auto">
              <a:xfrm>
                <a:off x="4708" y="2119"/>
                <a:ext cx="316" cy="609"/>
              </a:xfrm>
              <a:custGeom>
                <a:avLst/>
                <a:gdLst>
                  <a:gd name="T0" fmla="*/ 790 w 790"/>
                  <a:gd name="T1" fmla="*/ 0 h 1521"/>
                  <a:gd name="T2" fmla="*/ 723 w 790"/>
                  <a:gd name="T3" fmla="*/ 412 h 1521"/>
                  <a:gd name="T4" fmla="*/ 656 w 790"/>
                  <a:gd name="T5" fmla="*/ 776 h 1521"/>
                  <a:gd name="T6" fmla="*/ 589 w 790"/>
                  <a:gd name="T7" fmla="*/ 1077 h 1521"/>
                  <a:gd name="T8" fmla="*/ 523 w 790"/>
                  <a:gd name="T9" fmla="*/ 1339 h 1521"/>
                  <a:gd name="T10" fmla="*/ 467 w 790"/>
                  <a:gd name="T11" fmla="*/ 1473 h 1521"/>
                  <a:gd name="T12" fmla="*/ 399 w 790"/>
                  <a:gd name="T13" fmla="*/ 1521 h 1521"/>
                  <a:gd name="T14" fmla="*/ 333 w 790"/>
                  <a:gd name="T15" fmla="*/ 1473 h 1521"/>
                  <a:gd name="T16" fmla="*/ 265 w 790"/>
                  <a:gd name="T17" fmla="*/ 1339 h 1521"/>
                  <a:gd name="T18" fmla="*/ 199 w 790"/>
                  <a:gd name="T19" fmla="*/ 1077 h 1521"/>
                  <a:gd name="T20" fmla="*/ 131 w 790"/>
                  <a:gd name="T21" fmla="*/ 776 h 1521"/>
                  <a:gd name="T22" fmla="*/ 65 w 790"/>
                  <a:gd name="T23" fmla="*/ 388 h 1521"/>
                  <a:gd name="T24" fmla="*/ 0 w 790"/>
                  <a:gd name="T25" fmla="*/ 0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0" h="1521">
                    <a:moveTo>
                      <a:pt x="790" y="0"/>
                    </a:moveTo>
                    <a:lnTo>
                      <a:pt x="723" y="412"/>
                    </a:lnTo>
                    <a:lnTo>
                      <a:pt x="656" y="776"/>
                    </a:lnTo>
                    <a:lnTo>
                      <a:pt x="589" y="1077"/>
                    </a:lnTo>
                    <a:lnTo>
                      <a:pt x="523" y="1339"/>
                    </a:lnTo>
                    <a:lnTo>
                      <a:pt x="467" y="1473"/>
                    </a:lnTo>
                    <a:lnTo>
                      <a:pt x="399" y="1521"/>
                    </a:lnTo>
                    <a:lnTo>
                      <a:pt x="333" y="1473"/>
                    </a:lnTo>
                    <a:lnTo>
                      <a:pt x="265" y="1339"/>
                    </a:lnTo>
                    <a:lnTo>
                      <a:pt x="199" y="1077"/>
                    </a:lnTo>
                    <a:lnTo>
                      <a:pt x="131" y="776"/>
                    </a:lnTo>
                    <a:lnTo>
                      <a:pt x="65" y="388"/>
                    </a:lnTo>
                    <a:lnTo>
                      <a:pt x="0" y="0"/>
                    </a:lnTo>
                  </a:path>
                </a:pathLst>
              </a:custGeom>
              <a:noFill/>
              <a:ln w="38100" cmpd="sng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sp>
          <p:nvSpPr>
            <p:cNvPr id="12373" name="Rectangle 85"/>
            <p:cNvSpPr>
              <a:spLocks noChangeArrowheads="1"/>
            </p:cNvSpPr>
            <p:nvPr/>
          </p:nvSpPr>
          <p:spPr bwMode="auto">
            <a:xfrm>
              <a:off x="4730" y="1240"/>
              <a:ext cx="29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3527" tIns="41031" rIns="83527" bIns="41031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215" i="1">
                  <a:solidFill>
                    <a:srgbClr val="000099"/>
                  </a:solidFill>
                </a:rPr>
                <a:t>p</a:t>
              </a:r>
              <a:r>
                <a:rPr lang="en-US" altLang="zh-CN" sz="2215" baseline="-25000">
                  <a:solidFill>
                    <a:srgbClr val="000099"/>
                  </a:solidFill>
                </a:rPr>
                <a:t>L</a:t>
              </a:r>
            </a:p>
          </p:txBody>
        </p:sp>
        <p:grpSp>
          <p:nvGrpSpPr>
            <p:cNvPr id="12374" name="Group 86"/>
            <p:cNvGrpSpPr>
              <a:grpSpLocks/>
            </p:cNvGrpSpPr>
            <p:nvPr/>
          </p:nvGrpSpPr>
          <p:grpSpPr bwMode="auto">
            <a:xfrm>
              <a:off x="3789" y="1666"/>
              <a:ext cx="1252" cy="449"/>
              <a:chOff x="3789" y="1666"/>
              <a:chExt cx="1252" cy="449"/>
            </a:xfrm>
          </p:grpSpPr>
          <p:sp>
            <p:nvSpPr>
              <p:cNvPr id="12375" name="Line 87"/>
              <p:cNvSpPr>
                <a:spLocks noChangeShapeType="1"/>
              </p:cNvSpPr>
              <p:nvPr/>
            </p:nvSpPr>
            <p:spPr bwMode="auto">
              <a:xfrm flipH="1">
                <a:off x="3789" y="1890"/>
                <a:ext cx="103" cy="224"/>
              </a:xfrm>
              <a:prstGeom prst="line">
                <a:avLst/>
              </a:prstGeom>
              <a:noFill/>
              <a:ln w="38100">
                <a:solidFill>
                  <a:srgbClr val="000099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grpSp>
            <p:nvGrpSpPr>
              <p:cNvPr id="12376" name="Group 88"/>
              <p:cNvGrpSpPr>
                <a:grpSpLocks/>
              </p:cNvGrpSpPr>
              <p:nvPr/>
            </p:nvGrpSpPr>
            <p:grpSpPr bwMode="auto">
              <a:xfrm>
                <a:off x="3892" y="1666"/>
                <a:ext cx="1149" cy="449"/>
                <a:chOff x="3892" y="1666"/>
                <a:chExt cx="1149" cy="449"/>
              </a:xfrm>
            </p:grpSpPr>
            <p:sp>
              <p:nvSpPr>
                <p:cNvPr id="12377" name="Freeform 89"/>
                <p:cNvSpPr>
                  <a:spLocks/>
                </p:cNvSpPr>
                <p:nvPr/>
              </p:nvSpPr>
              <p:spPr bwMode="auto">
                <a:xfrm>
                  <a:off x="4222" y="1890"/>
                  <a:ext cx="328" cy="225"/>
                </a:xfrm>
                <a:custGeom>
                  <a:avLst/>
                  <a:gdLst>
                    <a:gd name="T0" fmla="*/ 822 w 822"/>
                    <a:gd name="T1" fmla="*/ 0 h 561"/>
                    <a:gd name="T2" fmla="*/ 751 w 822"/>
                    <a:gd name="T3" fmla="*/ 151 h 561"/>
                    <a:gd name="T4" fmla="*/ 680 w 822"/>
                    <a:gd name="T5" fmla="*/ 285 h 561"/>
                    <a:gd name="T6" fmla="*/ 612 w 822"/>
                    <a:gd name="T7" fmla="*/ 398 h 561"/>
                    <a:gd name="T8" fmla="*/ 543 w 822"/>
                    <a:gd name="T9" fmla="*/ 492 h 561"/>
                    <a:gd name="T10" fmla="*/ 485 w 822"/>
                    <a:gd name="T11" fmla="*/ 541 h 561"/>
                    <a:gd name="T12" fmla="*/ 417 w 822"/>
                    <a:gd name="T13" fmla="*/ 561 h 561"/>
                    <a:gd name="T14" fmla="*/ 346 w 822"/>
                    <a:gd name="T15" fmla="*/ 541 h 561"/>
                    <a:gd name="T16" fmla="*/ 275 w 822"/>
                    <a:gd name="T17" fmla="*/ 492 h 561"/>
                    <a:gd name="T18" fmla="*/ 207 w 822"/>
                    <a:gd name="T19" fmla="*/ 398 h 561"/>
                    <a:gd name="T20" fmla="*/ 139 w 822"/>
                    <a:gd name="T21" fmla="*/ 285 h 561"/>
                    <a:gd name="T22" fmla="*/ 68 w 822"/>
                    <a:gd name="T23" fmla="*/ 142 h 561"/>
                    <a:gd name="T24" fmla="*/ 0 w 822"/>
                    <a:gd name="T25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22" h="561">
                      <a:moveTo>
                        <a:pt x="822" y="0"/>
                      </a:moveTo>
                      <a:lnTo>
                        <a:pt x="751" y="151"/>
                      </a:lnTo>
                      <a:lnTo>
                        <a:pt x="680" y="285"/>
                      </a:lnTo>
                      <a:lnTo>
                        <a:pt x="612" y="398"/>
                      </a:lnTo>
                      <a:lnTo>
                        <a:pt x="543" y="492"/>
                      </a:lnTo>
                      <a:lnTo>
                        <a:pt x="485" y="541"/>
                      </a:lnTo>
                      <a:lnTo>
                        <a:pt x="417" y="561"/>
                      </a:lnTo>
                      <a:lnTo>
                        <a:pt x="346" y="541"/>
                      </a:lnTo>
                      <a:lnTo>
                        <a:pt x="275" y="492"/>
                      </a:lnTo>
                      <a:lnTo>
                        <a:pt x="207" y="398"/>
                      </a:lnTo>
                      <a:lnTo>
                        <a:pt x="139" y="285"/>
                      </a:lnTo>
                      <a:lnTo>
                        <a:pt x="68" y="14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8100" cmpd="sng">
                  <a:solidFill>
                    <a:srgbClr val="000099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sp>
              <p:nvSpPr>
                <p:cNvPr id="12378" name="Freeform 90"/>
                <p:cNvSpPr>
                  <a:spLocks/>
                </p:cNvSpPr>
                <p:nvPr/>
              </p:nvSpPr>
              <p:spPr bwMode="auto">
                <a:xfrm>
                  <a:off x="3892" y="1672"/>
                  <a:ext cx="329" cy="225"/>
                </a:xfrm>
                <a:custGeom>
                  <a:avLst/>
                  <a:gdLst>
                    <a:gd name="T0" fmla="*/ 0 w 822"/>
                    <a:gd name="T1" fmla="*/ 560 h 560"/>
                    <a:gd name="T2" fmla="*/ 68 w 822"/>
                    <a:gd name="T3" fmla="*/ 406 h 560"/>
                    <a:gd name="T4" fmla="*/ 139 w 822"/>
                    <a:gd name="T5" fmla="*/ 273 h 560"/>
                    <a:gd name="T6" fmla="*/ 207 w 822"/>
                    <a:gd name="T7" fmla="*/ 159 h 560"/>
                    <a:gd name="T8" fmla="*/ 276 w 822"/>
                    <a:gd name="T9" fmla="*/ 66 h 560"/>
                    <a:gd name="T10" fmla="*/ 335 w 822"/>
                    <a:gd name="T11" fmla="*/ 17 h 560"/>
                    <a:gd name="T12" fmla="*/ 403 w 822"/>
                    <a:gd name="T13" fmla="*/ 0 h 560"/>
                    <a:gd name="T14" fmla="*/ 474 w 822"/>
                    <a:gd name="T15" fmla="*/ 17 h 560"/>
                    <a:gd name="T16" fmla="*/ 543 w 822"/>
                    <a:gd name="T17" fmla="*/ 66 h 560"/>
                    <a:gd name="T18" fmla="*/ 611 w 822"/>
                    <a:gd name="T19" fmla="*/ 159 h 560"/>
                    <a:gd name="T20" fmla="*/ 682 w 822"/>
                    <a:gd name="T21" fmla="*/ 273 h 560"/>
                    <a:gd name="T22" fmla="*/ 751 w 822"/>
                    <a:gd name="T23" fmla="*/ 418 h 560"/>
                    <a:gd name="T24" fmla="*/ 822 w 822"/>
                    <a:gd name="T25" fmla="*/ 560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22" h="560">
                      <a:moveTo>
                        <a:pt x="0" y="560"/>
                      </a:moveTo>
                      <a:lnTo>
                        <a:pt x="68" y="406"/>
                      </a:lnTo>
                      <a:lnTo>
                        <a:pt x="139" y="273"/>
                      </a:lnTo>
                      <a:lnTo>
                        <a:pt x="207" y="159"/>
                      </a:lnTo>
                      <a:lnTo>
                        <a:pt x="276" y="66"/>
                      </a:lnTo>
                      <a:lnTo>
                        <a:pt x="335" y="17"/>
                      </a:lnTo>
                      <a:lnTo>
                        <a:pt x="403" y="0"/>
                      </a:lnTo>
                      <a:lnTo>
                        <a:pt x="474" y="17"/>
                      </a:lnTo>
                      <a:lnTo>
                        <a:pt x="543" y="66"/>
                      </a:lnTo>
                      <a:lnTo>
                        <a:pt x="611" y="159"/>
                      </a:lnTo>
                      <a:lnTo>
                        <a:pt x="682" y="273"/>
                      </a:lnTo>
                      <a:lnTo>
                        <a:pt x="751" y="418"/>
                      </a:lnTo>
                      <a:lnTo>
                        <a:pt x="822" y="560"/>
                      </a:lnTo>
                    </a:path>
                  </a:pathLst>
                </a:custGeom>
                <a:noFill/>
                <a:ln w="38100" cmpd="sng">
                  <a:solidFill>
                    <a:srgbClr val="000099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sp>
              <p:nvSpPr>
                <p:cNvPr id="12379" name="Freeform 91"/>
                <p:cNvSpPr>
                  <a:spLocks/>
                </p:cNvSpPr>
                <p:nvPr/>
              </p:nvSpPr>
              <p:spPr bwMode="auto">
                <a:xfrm>
                  <a:off x="4553" y="1666"/>
                  <a:ext cx="329" cy="224"/>
                </a:xfrm>
                <a:custGeom>
                  <a:avLst/>
                  <a:gdLst>
                    <a:gd name="T0" fmla="*/ 0 w 822"/>
                    <a:gd name="T1" fmla="*/ 560 h 560"/>
                    <a:gd name="T2" fmla="*/ 68 w 822"/>
                    <a:gd name="T3" fmla="*/ 406 h 560"/>
                    <a:gd name="T4" fmla="*/ 139 w 822"/>
                    <a:gd name="T5" fmla="*/ 273 h 560"/>
                    <a:gd name="T6" fmla="*/ 207 w 822"/>
                    <a:gd name="T7" fmla="*/ 159 h 560"/>
                    <a:gd name="T8" fmla="*/ 276 w 822"/>
                    <a:gd name="T9" fmla="*/ 66 h 560"/>
                    <a:gd name="T10" fmla="*/ 335 w 822"/>
                    <a:gd name="T11" fmla="*/ 17 h 560"/>
                    <a:gd name="T12" fmla="*/ 403 w 822"/>
                    <a:gd name="T13" fmla="*/ 0 h 560"/>
                    <a:gd name="T14" fmla="*/ 474 w 822"/>
                    <a:gd name="T15" fmla="*/ 17 h 560"/>
                    <a:gd name="T16" fmla="*/ 543 w 822"/>
                    <a:gd name="T17" fmla="*/ 66 h 560"/>
                    <a:gd name="T18" fmla="*/ 611 w 822"/>
                    <a:gd name="T19" fmla="*/ 159 h 560"/>
                    <a:gd name="T20" fmla="*/ 682 w 822"/>
                    <a:gd name="T21" fmla="*/ 273 h 560"/>
                    <a:gd name="T22" fmla="*/ 751 w 822"/>
                    <a:gd name="T23" fmla="*/ 418 h 560"/>
                    <a:gd name="T24" fmla="*/ 822 w 822"/>
                    <a:gd name="T25" fmla="*/ 560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22" h="560">
                      <a:moveTo>
                        <a:pt x="0" y="560"/>
                      </a:moveTo>
                      <a:lnTo>
                        <a:pt x="68" y="406"/>
                      </a:lnTo>
                      <a:lnTo>
                        <a:pt x="139" y="273"/>
                      </a:lnTo>
                      <a:lnTo>
                        <a:pt x="207" y="159"/>
                      </a:lnTo>
                      <a:lnTo>
                        <a:pt x="276" y="66"/>
                      </a:lnTo>
                      <a:lnTo>
                        <a:pt x="335" y="17"/>
                      </a:lnTo>
                      <a:lnTo>
                        <a:pt x="403" y="0"/>
                      </a:lnTo>
                      <a:lnTo>
                        <a:pt x="474" y="17"/>
                      </a:lnTo>
                      <a:lnTo>
                        <a:pt x="543" y="66"/>
                      </a:lnTo>
                      <a:lnTo>
                        <a:pt x="611" y="159"/>
                      </a:lnTo>
                      <a:lnTo>
                        <a:pt x="682" y="273"/>
                      </a:lnTo>
                      <a:lnTo>
                        <a:pt x="751" y="418"/>
                      </a:lnTo>
                      <a:lnTo>
                        <a:pt x="822" y="560"/>
                      </a:lnTo>
                    </a:path>
                  </a:pathLst>
                </a:custGeom>
                <a:noFill/>
                <a:ln w="38100" cmpd="sng">
                  <a:solidFill>
                    <a:srgbClr val="000099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sp>
              <p:nvSpPr>
                <p:cNvPr id="12380" name="Freeform 92"/>
                <p:cNvSpPr>
                  <a:spLocks/>
                </p:cNvSpPr>
                <p:nvPr/>
              </p:nvSpPr>
              <p:spPr bwMode="auto">
                <a:xfrm>
                  <a:off x="4877" y="1884"/>
                  <a:ext cx="164" cy="227"/>
                </a:xfrm>
                <a:custGeom>
                  <a:avLst/>
                  <a:gdLst>
                    <a:gd name="T0" fmla="*/ 0 w 409"/>
                    <a:gd name="T1" fmla="*/ 0 h 566"/>
                    <a:gd name="T2" fmla="*/ 59 w 409"/>
                    <a:gd name="T3" fmla="*/ 142 h 566"/>
                    <a:gd name="T4" fmla="*/ 202 w 409"/>
                    <a:gd name="T5" fmla="*/ 396 h 566"/>
                    <a:gd name="T6" fmla="*/ 282 w 409"/>
                    <a:gd name="T7" fmla="*/ 462 h 566"/>
                    <a:gd name="T8" fmla="*/ 342 w 409"/>
                    <a:gd name="T9" fmla="*/ 529 h 566"/>
                    <a:gd name="T10" fmla="*/ 404 w 409"/>
                    <a:gd name="T11" fmla="*/ 561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9" h="566">
                      <a:moveTo>
                        <a:pt x="0" y="0"/>
                      </a:moveTo>
                      <a:cubicBezTo>
                        <a:pt x="31" y="46"/>
                        <a:pt x="33" y="94"/>
                        <a:pt x="59" y="142"/>
                      </a:cubicBezTo>
                      <a:cubicBezTo>
                        <a:pt x="106" y="227"/>
                        <a:pt x="147" y="312"/>
                        <a:pt x="202" y="396"/>
                      </a:cubicBezTo>
                      <a:cubicBezTo>
                        <a:pt x="212" y="413"/>
                        <a:pt x="267" y="447"/>
                        <a:pt x="282" y="462"/>
                      </a:cubicBezTo>
                      <a:cubicBezTo>
                        <a:pt x="313" y="495"/>
                        <a:pt x="290" y="501"/>
                        <a:pt x="342" y="529"/>
                      </a:cubicBezTo>
                      <a:cubicBezTo>
                        <a:pt x="409" y="566"/>
                        <a:pt x="404" y="533"/>
                        <a:pt x="404" y="561"/>
                      </a:cubicBezTo>
                    </a:path>
                  </a:pathLst>
                </a:custGeom>
                <a:noFill/>
                <a:ln w="38100" cmpd="sng">
                  <a:solidFill>
                    <a:srgbClr val="000099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</p:grpSp>
        </p:grpSp>
        <p:sp>
          <p:nvSpPr>
            <p:cNvPr id="12381" name="Rectangle 93"/>
            <p:cNvSpPr>
              <a:spLocks noChangeArrowheads="1"/>
            </p:cNvSpPr>
            <p:nvPr/>
          </p:nvSpPr>
          <p:spPr bwMode="auto">
            <a:xfrm>
              <a:off x="3878" y="1317"/>
              <a:ext cx="30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3527" tIns="41031" rIns="83527" bIns="41031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215" i="1">
                  <a:solidFill>
                    <a:srgbClr val="000099"/>
                  </a:solidFill>
                </a:rPr>
                <a:t>p</a:t>
              </a:r>
              <a:r>
                <a:rPr lang="en-US" altLang="zh-CN" sz="2215" baseline="-25000">
                  <a:solidFill>
                    <a:srgbClr val="000099"/>
                  </a:solidFill>
                </a:rPr>
                <a:t>R</a:t>
              </a:r>
            </a:p>
          </p:txBody>
        </p:sp>
      </p:grpSp>
      <p:sp>
        <p:nvSpPr>
          <p:cNvPr id="12382" name="Line 94"/>
          <p:cNvSpPr>
            <a:spLocks noChangeShapeType="1"/>
          </p:cNvSpPr>
          <p:nvPr/>
        </p:nvSpPr>
        <p:spPr bwMode="auto">
          <a:xfrm>
            <a:off x="5537689" y="4599843"/>
            <a:ext cx="1465" cy="18200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22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71"/>
    </mc:Choice>
    <mc:Fallback xmlns="">
      <p:transition spd="slow" advTm="138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nimBg="1"/>
      <p:bldP spid="12291" grpId="0" animBg="1"/>
      <p:bldP spid="12295" grpId="0" animBg="1"/>
      <p:bldP spid="12296" grpId="0" animBg="1"/>
      <p:bldP spid="12298" grpId="0" animBg="1"/>
      <p:bldP spid="12330" grpId="0" animBg="1"/>
      <p:bldP spid="12333" grpId="0" animBg="1"/>
      <p:bldP spid="12336" grpId="0" animBg="1"/>
      <p:bldP spid="12341" grpId="0" animBg="1"/>
      <p:bldP spid="1234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853712" y="756139"/>
            <a:ext cx="2414444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585">
                <a:solidFill>
                  <a:srgbClr val="000000"/>
                </a:solidFill>
              </a:rPr>
              <a:t>并联电容</a:t>
            </a:r>
            <a:r>
              <a:rPr lang="en-US" altLang="zh-CN" sz="2585">
                <a:solidFill>
                  <a:srgbClr val="000000"/>
                </a:solidFill>
              </a:rPr>
              <a:t>C</a:t>
            </a:r>
            <a:r>
              <a:rPr lang="zh-CN" altLang="en-US" sz="2585">
                <a:solidFill>
                  <a:srgbClr val="000000"/>
                </a:solidFill>
              </a:rPr>
              <a:t>后：</a:t>
            </a:r>
          </a:p>
        </p:txBody>
      </p:sp>
      <p:grpSp>
        <p:nvGrpSpPr>
          <p:cNvPr id="13321" name="Group 9"/>
          <p:cNvGrpSpPr>
            <a:grpSpLocks/>
          </p:cNvGrpSpPr>
          <p:nvPr/>
        </p:nvGrpSpPr>
        <p:grpSpPr bwMode="auto">
          <a:xfrm>
            <a:off x="382466" y="1318848"/>
            <a:ext cx="3402623" cy="518747"/>
            <a:chOff x="261" y="720"/>
            <a:chExt cx="2322" cy="354"/>
          </a:xfrm>
        </p:grpSpPr>
        <p:sp>
          <p:nvSpPr>
            <p:cNvPr id="13322" name="Text Box 10"/>
            <p:cNvSpPr txBox="1">
              <a:spLocks noChangeArrowheads="1"/>
            </p:cNvSpPr>
            <p:nvPr/>
          </p:nvSpPr>
          <p:spPr bwMode="auto">
            <a:xfrm>
              <a:off x="261" y="740"/>
              <a:ext cx="2123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585"/>
                <a:t>(1)  </a:t>
              </a:r>
              <a:r>
                <a:rPr lang="zh-CN" altLang="en-US" sz="2585"/>
                <a:t>电路的总电流       </a:t>
              </a:r>
              <a:endParaRPr lang="zh-CN" altLang="en-US" sz="2585">
                <a:solidFill>
                  <a:srgbClr val="3333FF"/>
                </a:solidFill>
              </a:endParaRPr>
            </a:p>
          </p:txBody>
        </p:sp>
        <p:grpSp>
          <p:nvGrpSpPr>
            <p:cNvPr id="13323" name="Group 11"/>
            <p:cNvGrpSpPr>
              <a:grpSpLocks/>
            </p:cNvGrpSpPr>
            <p:nvPr/>
          </p:nvGrpSpPr>
          <p:grpSpPr bwMode="auto">
            <a:xfrm>
              <a:off x="2229" y="720"/>
              <a:ext cx="354" cy="340"/>
              <a:chOff x="2229" y="720"/>
              <a:chExt cx="354" cy="340"/>
            </a:xfrm>
          </p:grpSpPr>
          <p:sp>
            <p:nvSpPr>
              <p:cNvPr id="13324" name="Text Box 12"/>
              <p:cNvSpPr txBox="1">
                <a:spLocks noChangeArrowheads="1"/>
              </p:cNvSpPr>
              <p:nvPr/>
            </p:nvSpPr>
            <p:spPr bwMode="auto">
              <a:xfrm>
                <a:off x="2229" y="726"/>
                <a:ext cx="214" cy="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585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I</a:t>
                </a:r>
              </a:p>
            </p:txBody>
          </p:sp>
          <p:sp>
            <p:nvSpPr>
              <p:cNvPr id="13325" name="Line 13"/>
              <p:cNvSpPr>
                <a:spLocks noChangeShapeType="1"/>
              </p:cNvSpPr>
              <p:nvPr/>
            </p:nvSpPr>
            <p:spPr bwMode="auto">
              <a:xfrm>
                <a:off x="2583" y="720"/>
                <a:ext cx="0" cy="3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</p:grpSp>
      <p:grpSp>
        <p:nvGrpSpPr>
          <p:cNvPr id="13326" name="Group 14"/>
          <p:cNvGrpSpPr>
            <a:grpSpLocks/>
          </p:cNvGrpSpPr>
          <p:nvPr/>
        </p:nvGrpSpPr>
        <p:grpSpPr bwMode="auto">
          <a:xfrm>
            <a:off x="923193" y="2313846"/>
            <a:ext cx="2939562" cy="509955"/>
            <a:chOff x="630" y="1399"/>
            <a:chExt cx="2006" cy="348"/>
          </a:xfrm>
        </p:grpSpPr>
        <p:sp>
          <p:nvSpPr>
            <p:cNvPr id="13327" name="Rectangle 15"/>
            <p:cNvSpPr>
              <a:spLocks noChangeArrowheads="1"/>
            </p:cNvSpPr>
            <p:nvPr/>
          </p:nvSpPr>
          <p:spPr bwMode="auto">
            <a:xfrm>
              <a:off x="630" y="1413"/>
              <a:ext cx="1894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585"/>
                <a:t>电路总视在功率 </a:t>
              </a:r>
              <a:r>
                <a:rPr lang="en-US" altLang="zh-CN" sz="2585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</a:t>
              </a:r>
            </a:p>
          </p:txBody>
        </p:sp>
        <p:sp>
          <p:nvSpPr>
            <p:cNvPr id="13328" name="Line 16"/>
            <p:cNvSpPr>
              <a:spLocks noChangeShapeType="1"/>
            </p:cNvSpPr>
            <p:nvPr/>
          </p:nvSpPr>
          <p:spPr bwMode="auto">
            <a:xfrm>
              <a:off x="2636" y="1399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3329" name="Group 17"/>
          <p:cNvGrpSpPr>
            <a:grpSpLocks/>
          </p:cNvGrpSpPr>
          <p:nvPr/>
        </p:nvGrpSpPr>
        <p:grpSpPr bwMode="auto">
          <a:xfrm>
            <a:off x="908539" y="1742343"/>
            <a:ext cx="3796812" cy="570034"/>
            <a:chOff x="620" y="1009"/>
            <a:chExt cx="2591" cy="389"/>
          </a:xfrm>
        </p:grpSpPr>
        <p:sp>
          <p:nvSpPr>
            <p:cNvPr id="13330" name="Line 18"/>
            <p:cNvSpPr>
              <a:spLocks noChangeShapeType="1"/>
            </p:cNvSpPr>
            <p:nvPr/>
          </p:nvSpPr>
          <p:spPr bwMode="auto">
            <a:xfrm flipV="1">
              <a:off x="3211" y="1009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3331" name="Picture 19" descr="639504221426594189171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" y="1105"/>
              <a:ext cx="675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32" name="Rectangle 20"/>
            <p:cNvSpPr>
              <a:spLocks noChangeArrowheads="1"/>
            </p:cNvSpPr>
            <p:nvPr/>
          </p:nvSpPr>
          <p:spPr bwMode="auto">
            <a:xfrm>
              <a:off x="620" y="1045"/>
              <a:ext cx="1711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585"/>
                <a:t>电路总功率因数</a:t>
              </a:r>
            </a:p>
          </p:txBody>
        </p:sp>
      </p:grp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584689" y="747346"/>
            <a:ext cx="1248508" cy="490134"/>
          </a:xfrm>
          <a:prstGeom prst="rect">
            <a:avLst/>
          </a:prstGeom>
          <a:solidFill>
            <a:schemeClr val="accent1">
              <a:alpha val="50000"/>
            </a:schemeClr>
          </a:solidFill>
          <a:ln w="158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585"/>
              <a:t>结论</a:t>
            </a:r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5811715" y="3500804"/>
            <a:ext cx="1600200" cy="1617785"/>
          </a:xfrm>
          <a:prstGeom prst="line">
            <a:avLst/>
          </a:prstGeom>
          <a:noFill/>
          <a:ln w="381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grpSp>
        <p:nvGrpSpPr>
          <p:cNvPr id="13336" name="Group 24"/>
          <p:cNvGrpSpPr>
            <a:grpSpLocks/>
          </p:cNvGrpSpPr>
          <p:nvPr/>
        </p:nvGrpSpPr>
        <p:grpSpPr bwMode="auto">
          <a:xfrm>
            <a:off x="5811715" y="3289789"/>
            <a:ext cx="685800" cy="1305657"/>
            <a:chOff x="3966" y="2065"/>
            <a:chExt cx="468" cy="891"/>
          </a:xfrm>
        </p:grpSpPr>
        <p:sp>
          <p:nvSpPr>
            <p:cNvPr id="13337" name="Line 25"/>
            <p:cNvSpPr>
              <a:spLocks noChangeShapeType="1"/>
            </p:cNvSpPr>
            <p:nvPr/>
          </p:nvSpPr>
          <p:spPr bwMode="auto">
            <a:xfrm flipV="1">
              <a:off x="3966" y="2188"/>
              <a:ext cx="0" cy="768"/>
            </a:xfrm>
            <a:prstGeom prst="line">
              <a:avLst/>
            </a:prstGeom>
            <a:noFill/>
            <a:ln w="3175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3338" name="Picture 26" descr="579608300142659418915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6" y="2065"/>
              <a:ext cx="348" cy="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3339" name="Group 27"/>
          <p:cNvGrpSpPr>
            <a:grpSpLocks/>
          </p:cNvGrpSpPr>
          <p:nvPr/>
        </p:nvGrpSpPr>
        <p:grpSpPr bwMode="auto">
          <a:xfrm>
            <a:off x="5811716" y="4555881"/>
            <a:ext cx="1962150" cy="562708"/>
            <a:chOff x="3966" y="2929"/>
            <a:chExt cx="1339" cy="384"/>
          </a:xfrm>
        </p:grpSpPr>
        <p:sp>
          <p:nvSpPr>
            <p:cNvPr id="13340" name="Line 28"/>
            <p:cNvSpPr>
              <a:spLocks noChangeShapeType="1"/>
            </p:cNvSpPr>
            <p:nvPr/>
          </p:nvSpPr>
          <p:spPr bwMode="auto">
            <a:xfrm>
              <a:off x="3966" y="2929"/>
              <a:ext cx="1092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3341" name="Picture 29" descr="609093565142659418915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" y="3025"/>
              <a:ext cx="2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3342" name="Group 30"/>
          <p:cNvGrpSpPr>
            <a:grpSpLocks/>
          </p:cNvGrpSpPr>
          <p:nvPr/>
        </p:nvGrpSpPr>
        <p:grpSpPr bwMode="auto">
          <a:xfrm>
            <a:off x="6268916" y="4555881"/>
            <a:ext cx="559777" cy="357554"/>
            <a:chOff x="4278" y="2929"/>
            <a:chExt cx="382" cy="244"/>
          </a:xfrm>
        </p:grpSpPr>
        <p:sp>
          <p:nvSpPr>
            <p:cNvPr id="13343" name="AutoShape 31"/>
            <p:cNvSpPr>
              <a:spLocks noChangeArrowheads="1"/>
            </p:cNvSpPr>
            <p:nvPr/>
          </p:nvSpPr>
          <p:spPr bwMode="auto">
            <a:xfrm>
              <a:off x="4278" y="2933"/>
              <a:ext cx="104" cy="96"/>
            </a:xfrm>
            <a:custGeom>
              <a:avLst/>
              <a:gdLst>
                <a:gd name="T0" fmla="*/ 260 w 260"/>
                <a:gd name="T1" fmla="*/ 0 h 239"/>
                <a:gd name="T2" fmla="*/ 0 w 260"/>
                <a:gd name="T3" fmla="*/ 240 h 239"/>
                <a:gd name="T4" fmla="*/ 0 60000 65536"/>
                <a:gd name="T5" fmla="*/ 0 60000 65536"/>
                <a:gd name="T6" fmla="*/ 0 w 260"/>
                <a:gd name="T7" fmla="*/ 0 h 239"/>
                <a:gd name="T8" fmla="*/ 260 w 260"/>
                <a:gd name="T9" fmla="*/ 239 h 23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0" h="239">
                  <a:moveTo>
                    <a:pt x="260" y="0"/>
                  </a:moveTo>
                  <a:cubicBezTo>
                    <a:pt x="151" y="98"/>
                    <a:pt x="42" y="199"/>
                    <a:pt x="0" y="24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3344" name="Picture 32" descr="374848806142659418915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4" y="2929"/>
              <a:ext cx="226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3345" name="Line 33"/>
          <p:cNvSpPr>
            <a:spLocks noChangeShapeType="1"/>
          </p:cNvSpPr>
          <p:nvPr/>
        </p:nvSpPr>
        <p:spPr bwMode="auto">
          <a:xfrm flipV="1">
            <a:off x="7363558" y="5023339"/>
            <a:ext cx="0" cy="1125415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grpSp>
        <p:nvGrpSpPr>
          <p:cNvPr id="13346" name="Group 34"/>
          <p:cNvGrpSpPr>
            <a:grpSpLocks/>
          </p:cNvGrpSpPr>
          <p:nvPr/>
        </p:nvGrpSpPr>
        <p:grpSpPr bwMode="auto">
          <a:xfrm>
            <a:off x="5792666" y="4339004"/>
            <a:ext cx="2834054" cy="2080846"/>
            <a:chOff x="3953" y="2781"/>
            <a:chExt cx="1934" cy="1420"/>
          </a:xfrm>
        </p:grpSpPr>
        <p:grpSp>
          <p:nvGrpSpPr>
            <p:cNvPr id="13347" name="Group 35"/>
            <p:cNvGrpSpPr>
              <a:grpSpLocks/>
            </p:cNvGrpSpPr>
            <p:nvPr/>
          </p:nvGrpSpPr>
          <p:grpSpPr bwMode="auto">
            <a:xfrm>
              <a:off x="3953" y="2781"/>
              <a:ext cx="1934" cy="1420"/>
              <a:chOff x="3953" y="2781"/>
              <a:chExt cx="1934" cy="1420"/>
            </a:xfrm>
          </p:grpSpPr>
          <p:grpSp>
            <p:nvGrpSpPr>
              <p:cNvPr id="13348" name="Group 36"/>
              <p:cNvGrpSpPr>
                <a:grpSpLocks/>
              </p:cNvGrpSpPr>
              <p:nvPr/>
            </p:nvGrpSpPr>
            <p:grpSpPr bwMode="auto">
              <a:xfrm>
                <a:off x="3953" y="2781"/>
                <a:ext cx="1934" cy="304"/>
                <a:chOff x="3953" y="2781"/>
                <a:chExt cx="1934" cy="304"/>
              </a:xfrm>
            </p:grpSpPr>
            <p:sp>
              <p:nvSpPr>
                <p:cNvPr id="13349" name="Line 37"/>
                <p:cNvSpPr>
                  <a:spLocks noChangeShapeType="1"/>
                </p:cNvSpPr>
                <p:nvPr/>
              </p:nvSpPr>
              <p:spPr bwMode="auto">
                <a:xfrm>
                  <a:off x="3953" y="2941"/>
                  <a:ext cx="1560" cy="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pic>
              <p:nvPicPr>
                <p:cNvPr id="13350" name="Picture 38" descr="93317503142659418915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5" y="2781"/>
                  <a:ext cx="322" cy="3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3351" name="Group 39"/>
              <p:cNvGrpSpPr>
                <a:grpSpLocks/>
              </p:cNvGrpSpPr>
              <p:nvPr/>
            </p:nvGrpSpPr>
            <p:grpSpPr bwMode="auto">
              <a:xfrm>
                <a:off x="3960" y="2943"/>
                <a:ext cx="1092" cy="1258"/>
                <a:chOff x="3960" y="2943"/>
                <a:chExt cx="1092" cy="1258"/>
              </a:xfrm>
            </p:grpSpPr>
            <p:sp>
              <p:nvSpPr>
                <p:cNvPr id="13352" name="Line 40"/>
                <p:cNvSpPr>
                  <a:spLocks noChangeShapeType="1"/>
                </p:cNvSpPr>
                <p:nvPr/>
              </p:nvSpPr>
              <p:spPr bwMode="auto">
                <a:xfrm>
                  <a:off x="3960" y="2943"/>
                  <a:ext cx="1092" cy="1104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pic>
              <p:nvPicPr>
                <p:cNvPr id="13353" name="Picture 41" descr="2746134811426594189156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40" y="3855"/>
                  <a:ext cx="275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3354" name="Group 42"/>
            <p:cNvGrpSpPr>
              <a:grpSpLocks/>
            </p:cNvGrpSpPr>
            <p:nvPr/>
          </p:nvGrpSpPr>
          <p:grpSpPr bwMode="auto">
            <a:xfrm>
              <a:off x="4116" y="2929"/>
              <a:ext cx="498" cy="494"/>
              <a:chOff x="4116" y="2929"/>
              <a:chExt cx="498" cy="494"/>
            </a:xfrm>
          </p:grpSpPr>
          <p:sp>
            <p:nvSpPr>
              <p:cNvPr id="13355" name="AutoShape 43"/>
              <p:cNvSpPr>
                <a:spLocks noChangeArrowheads="1"/>
              </p:cNvSpPr>
              <p:nvPr/>
            </p:nvSpPr>
            <p:spPr bwMode="auto">
              <a:xfrm>
                <a:off x="4116" y="2929"/>
                <a:ext cx="104" cy="144"/>
              </a:xfrm>
              <a:custGeom>
                <a:avLst/>
                <a:gdLst>
                  <a:gd name="T0" fmla="*/ 259 w 259"/>
                  <a:gd name="T1" fmla="*/ 0 h 359"/>
                  <a:gd name="T2" fmla="*/ 0 w 259"/>
                  <a:gd name="T3" fmla="*/ 360 h 359"/>
                  <a:gd name="T4" fmla="*/ 0 60000 65536"/>
                  <a:gd name="T5" fmla="*/ 0 60000 65536"/>
                  <a:gd name="T6" fmla="*/ 0 w 259"/>
                  <a:gd name="T7" fmla="*/ 0 h 359"/>
                  <a:gd name="T8" fmla="*/ 259 w 259"/>
                  <a:gd name="T9" fmla="*/ 359 h 35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59" h="359">
                    <a:moveTo>
                      <a:pt x="259" y="0"/>
                    </a:moveTo>
                    <a:cubicBezTo>
                      <a:pt x="161" y="159"/>
                      <a:pt x="64" y="320"/>
                      <a:pt x="0" y="3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pic>
            <p:nvPicPr>
              <p:cNvPr id="13356" name="Picture 44" descr="3446159121426594189156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" y="3073"/>
                <a:ext cx="290" cy="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3357" name="Group 45"/>
          <p:cNvGrpSpPr>
            <a:grpSpLocks/>
          </p:cNvGrpSpPr>
          <p:nvPr/>
        </p:nvGrpSpPr>
        <p:grpSpPr bwMode="auto">
          <a:xfrm>
            <a:off x="6692412" y="1005254"/>
            <a:ext cx="1336431" cy="1758462"/>
            <a:chOff x="4567" y="506"/>
            <a:chExt cx="912" cy="1200"/>
          </a:xfrm>
        </p:grpSpPr>
        <p:pic>
          <p:nvPicPr>
            <p:cNvPr id="13358" name="Picture 46" descr="439819156142659418915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4" y="1124"/>
              <a:ext cx="245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59" name="Line 47"/>
            <p:cNvSpPr>
              <a:spLocks noChangeShapeType="1"/>
            </p:cNvSpPr>
            <p:nvPr/>
          </p:nvSpPr>
          <p:spPr bwMode="auto">
            <a:xfrm>
              <a:off x="4567" y="1706"/>
              <a:ext cx="573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grpSp>
          <p:nvGrpSpPr>
            <p:cNvPr id="13360" name="Group 48"/>
            <p:cNvGrpSpPr>
              <a:grpSpLocks/>
            </p:cNvGrpSpPr>
            <p:nvPr/>
          </p:nvGrpSpPr>
          <p:grpSpPr bwMode="auto">
            <a:xfrm>
              <a:off x="5035" y="1034"/>
              <a:ext cx="208" cy="70"/>
              <a:chOff x="5035" y="1034"/>
              <a:chExt cx="208" cy="70"/>
            </a:xfrm>
          </p:grpSpPr>
          <p:sp>
            <p:nvSpPr>
              <p:cNvPr id="13361" name="Line 49"/>
              <p:cNvSpPr>
                <a:spLocks noChangeShapeType="1"/>
              </p:cNvSpPr>
              <p:nvPr/>
            </p:nvSpPr>
            <p:spPr bwMode="auto">
              <a:xfrm>
                <a:off x="5035" y="1034"/>
                <a:ext cx="20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3362" name="Line 50"/>
              <p:cNvSpPr>
                <a:spLocks noChangeShapeType="1"/>
              </p:cNvSpPr>
              <p:nvPr/>
            </p:nvSpPr>
            <p:spPr bwMode="auto">
              <a:xfrm>
                <a:off x="5035" y="1104"/>
                <a:ext cx="20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pic>
          <p:nvPicPr>
            <p:cNvPr id="13363" name="Picture 51" descr="796646857142659418915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" y="986"/>
              <a:ext cx="21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64" name="Line 52"/>
            <p:cNvSpPr>
              <a:spLocks noChangeShapeType="1"/>
            </p:cNvSpPr>
            <p:nvPr/>
          </p:nvSpPr>
          <p:spPr bwMode="auto">
            <a:xfrm flipV="1">
              <a:off x="5139" y="506"/>
              <a:ext cx="0" cy="52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65" name="Line 53"/>
            <p:cNvSpPr>
              <a:spLocks noChangeShapeType="1"/>
            </p:cNvSpPr>
            <p:nvPr/>
          </p:nvSpPr>
          <p:spPr bwMode="auto">
            <a:xfrm>
              <a:off x="4567" y="506"/>
              <a:ext cx="57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66" name="Line 54"/>
            <p:cNvSpPr>
              <a:spLocks noChangeShapeType="1"/>
            </p:cNvSpPr>
            <p:nvPr/>
          </p:nvSpPr>
          <p:spPr bwMode="auto">
            <a:xfrm>
              <a:off x="5347" y="794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67" name="Line 55"/>
            <p:cNvSpPr>
              <a:spLocks noChangeShapeType="1"/>
            </p:cNvSpPr>
            <p:nvPr/>
          </p:nvSpPr>
          <p:spPr bwMode="auto">
            <a:xfrm flipV="1">
              <a:off x="5139" y="1106"/>
              <a:ext cx="0" cy="59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3368" name="Group 56"/>
          <p:cNvGrpSpPr>
            <a:grpSpLocks/>
          </p:cNvGrpSpPr>
          <p:nvPr/>
        </p:nvGrpSpPr>
        <p:grpSpPr bwMode="auto">
          <a:xfrm>
            <a:off x="5542085" y="504093"/>
            <a:ext cx="1613389" cy="2390043"/>
            <a:chOff x="3782" y="164"/>
            <a:chExt cx="1101" cy="1631"/>
          </a:xfrm>
        </p:grpSpPr>
        <p:sp>
          <p:nvSpPr>
            <p:cNvPr id="13369" name="Oval 57"/>
            <p:cNvSpPr>
              <a:spLocks noChangeArrowheads="1"/>
            </p:cNvSpPr>
            <p:nvPr/>
          </p:nvSpPr>
          <p:spPr bwMode="auto">
            <a:xfrm>
              <a:off x="3930" y="1676"/>
              <a:ext cx="51" cy="5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70" name="Oval 58"/>
            <p:cNvSpPr>
              <a:spLocks noChangeArrowheads="1"/>
            </p:cNvSpPr>
            <p:nvPr/>
          </p:nvSpPr>
          <p:spPr bwMode="auto">
            <a:xfrm>
              <a:off x="3910" y="475"/>
              <a:ext cx="67" cy="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71" name="Text Box 59"/>
            <p:cNvSpPr txBox="1">
              <a:spLocks noChangeArrowheads="1"/>
            </p:cNvSpPr>
            <p:nvPr/>
          </p:nvSpPr>
          <p:spPr bwMode="auto">
            <a:xfrm>
              <a:off x="3794" y="500"/>
              <a:ext cx="179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215">
                  <a:solidFill>
                    <a:srgbClr val="FF0000"/>
                  </a:solidFill>
                </a:rPr>
                <a:t>+</a:t>
              </a:r>
            </a:p>
          </p:txBody>
        </p:sp>
        <p:pic>
          <p:nvPicPr>
            <p:cNvPr id="13372" name="Picture 60" descr="3398766441426594189156"/>
            <p:cNvPicPr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4" y="980"/>
              <a:ext cx="24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73" name="Text Box 61"/>
            <p:cNvSpPr txBox="1">
              <a:spLocks noChangeArrowheads="1"/>
            </p:cNvSpPr>
            <p:nvPr/>
          </p:nvSpPr>
          <p:spPr bwMode="auto">
            <a:xfrm>
              <a:off x="3782" y="1461"/>
              <a:ext cx="23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585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3374" name="Line 62"/>
            <p:cNvSpPr>
              <a:spLocks noChangeShapeType="1"/>
            </p:cNvSpPr>
            <p:nvPr/>
          </p:nvSpPr>
          <p:spPr bwMode="auto">
            <a:xfrm>
              <a:off x="3973" y="1700"/>
              <a:ext cx="62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3375" name="Picture 63" descr="7702355731426594189156"/>
            <p:cNvPicPr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2" y="770"/>
              <a:ext cx="24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376" name="Picture 64" descr="2370862211426594189156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3" y="1220"/>
              <a:ext cx="22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77" name="AutoShape 65"/>
            <p:cNvSpPr>
              <a:spLocks noChangeArrowheads="1"/>
            </p:cNvSpPr>
            <p:nvPr/>
          </p:nvSpPr>
          <p:spPr bwMode="auto">
            <a:xfrm flipH="1">
              <a:off x="4578" y="1248"/>
              <a:ext cx="53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78" name="AutoShape 66"/>
            <p:cNvSpPr>
              <a:spLocks noChangeArrowheads="1"/>
            </p:cNvSpPr>
            <p:nvPr/>
          </p:nvSpPr>
          <p:spPr bwMode="auto">
            <a:xfrm flipH="1">
              <a:off x="4578" y="1172"/>
              <a:ext cx="53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79" name="AutoShape 67"/>
            <p:cNvSpPr>
              <a:spLocks noChangeArrowheads="1"/>
            </p:cNvSpPr>
            <p:nvPr/>
          </p:nvSpPr>
          <p:spPr bwMode="auto">
            <a:xfrm flipH="1">
              <a:off x="4584" y="1334"/>
              <a:ext cx="54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80" name="Line 68"/>
            <p:cNvSpPr>
              <a:spLocks noChangeShapeType="1"/>
            </p:cNvSpPr>
            <p:nvPr/>
          </p:nvSpPr>
          <p:spPr bwMode="auto">
            <a:xfrm flipH="1">
              <a:off x="4578" y="1412"/>
              <a:ext cx="0" cy="2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81" name="Line 69"/>
            <p:cNvSpPr>
              <a:spLocks noChangeShapeType="1"/>
            </p:cNvSpPr>
            <p:nvPr/>
          </p:nvSpPr>
          <p:spPr bwMode="auto">
            <a:xfrm>
              <a:off x="4580" y="954"/>
              <a:ext cx="0" cy="21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82" name="Rectangle 70"/>
            <p:cNvSpPr>
              <a:spLocks noChangeArrowheads="1"/>
            </p:cNvSpPr>
            <p:nvPr/>
          </p:nvSpPr>
          <p:spPr bwMode="auto">
            <a:xfrm>
              <a:off x="4518" y="740"/>
              <a:ext cx="122" cy="20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83" name="Line 71"/>
            <p:cNvSpPr>
              <a:spLocks noChangeShapeType="1"/>
            </p:cNvSpPr>
            <p:nvPr/>
          </p:nvSpPr>
          <p:spPr bwMode="auto">
            <a:xfrm flipV="1">
              <a:off x="4578" y="500"/>
              <a:ext cx="0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3384" name="Line 72"/>
            <p:cNvSpPr>
              <a:spLocks noChangeShapeType="1"/>
            </p:cNvSpPr>
            <p:nvPr/>
          </p:nvSpPr>
          <p:spPr bwMode="auto">
            <a:xfrm>
              <a:off x="3973" y="500"/>
              <a:ext cx="59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3385" name="Picture 73" descr="7147950201426594189156"/>
            <p:cNvPicPr>
              <a:picLocks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2" y="164"/>
              <a:ext cx="18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86" name="Line 74"/>
            <p:cNvSpPr>
              <a:spLocks noChangeShapeType="1"/>
            </p:cNvSpPr>
            <p:nvPr/>
          </p:nvSpPr>
          <p:spPr bwMode="auto">
            <a:xfrm>
              <a:off x="4093" y="452"/>
              <a:ext cx="35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3387" name="Picture 75" descr="9984234211426594189156"/>
            <p:cNvPicPr>
              <a:picLocks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" y="1124"/>
              <a:ext cx="242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88" name="Line 76"/>
            <p:cNvSpPr>
              <a:spLocks noChangeShapeType="1"/>
            </p:cNvSpPr>
            <p:nvPr/>
          </p:nvSpPr>
          <p:spPr bwMode="auto">
            <a:xfrm>
              <a:off x="4750" y="788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sp>
        <p:nvSpPr>
          <p:cNvPr id="77" name="Text Box 1029"/>
          <p:cNvSpPr txBox="1">
            <a:spLocks noChangeArrowheads="1"/>
          </p:cNvSpPr>
          <p:nvPr/>
        </p:nvSpPr>
        <p:spPr bwMode="auto">
          <a:xfrm>
            <a:off x="280989" y="3019979"/>
            <a:ext cx="54721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(2)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原感性支路的工作状态不变</a:t>
            </a:r>
            <a:r>
              <a:rPr lang="en-US" altLang="zh-CN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8" name="AutoShape 1030"/>
          <p:cNvSpPr>
            <a:spLocks/>
          </p:cNvSpPr>
          <p:nvPr/>
        </p:nvSpPr>
        <p:spPr bwMode="auto">
          <a:xfrm>
            <a:off x="738189" y="3759754"/>
            <a:ext cx="150813" cy="1104900"/>
          </a:xfrm>
          <a:prstGeom prst="leftBrace">
            <a:avLst>
              <a:gd name="adj1" fmla="val 61052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en-US" altLang="zh-CN" b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pSp>
        <p:nvGrpSpPr>
          <p:cNvPr id="79" name="Group 1077"/>
          <p:cNvGrpSpPr>
            <a:grpSpLocks/>
          </p:cNvGrpSpPr>
          <p:nvPr/>
        </p:nvGrpSpPr>
        <p:grpSpPr bwMode="auto">
          <a:xfrm>
            <a:off x="890589" y="3666094"/>
            <a:ext cx="5367338" cy="646113"/>
            <a:chOff x="452" y="1909"/>
            <a:chExt cx="3381" cy="407"/>
          </a:xfrm>
        </p:grpSpPr>
        <p:graphicFrame>
          <p:nvGraphicFramePr>
            <p:cNvPr id="80" name="Object 10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3908810"/>
                </p:ext>
              </p:extLst>
            </p:nvPr>
          </p:nvGraphicFramePr>
          <p:xfrm>
            <a:off x="2516" y="1909"/>
            <a:ext cx="680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192" name="公式" r:id="rId18" imgW="393480" imgH="228600" progId="Equation.3">
                    <p:embed/>
                  </p:oleObj>
                </mc:Choice>
                <mc:Fallback>
                  <p:oleObj name="公式" r:id="rId18" imgW="393480" imgH="228600" progId="Equation.3">
                    <p:embed/>
                    <p:pic>
                      <p:nvPicPr>
                        <p:cNvPr id="235527" name="Object 10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6" y="1909"/>
                          <a:ext cx="680" cy="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Text Box 1032"/>
            <p:cNvSpPr txBox="1">
              <a:spLocks noChangeArrowheads="1"/>
            </p:cNvSpPr>
            <p:nvPr/>
          </p:nvSpPr>
          <p:spPr bwMode="auto">
            <a:xfrm>
              <a:off x="3140" y="1968"/>
              <a:ext cx="69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>
                  <a:solidFill>
                    <a:schemeClr val="tx1"/>
                  </a:solidFill>
                  <a:ea typeface="宋体" panose="02010600030101010101" pitchFamily="2" charset="-122"/>
                </a:rPr>
                <a:t>不变</a:t>
              </a:r>
            </a:p>
          </p:txBody>
        </p:sp>
        <p:sp>
          <p:nvSpPr>
            <p:cNvPr id="82" name="Text Box 1033"/>
            <p:cNvSpPr txBox="1">
              <a:spLocks noChangeArrowheads="1"/>
            </p:cNvSpPr>
            <p:nvPr/>
          </p:nvSpPr>
          <p:spPr bwMode="auto">
            <a:xfrm>
              <a:off x="452" y="1934"/>
              <a:ext cx="187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感性支路的</a:t>
              </a:r>
              <a:r>
                <a:rPr lang="zh-CN" altLang="en-US">
                  <a:solidFill>
                    <a:schemeClr val="tx1"/>
                  </a:solidFill>
                  <a:ea typeface="宋体" panose="02010600030101010101" pitchFamily="2" charset="-122"/>
                </a:rPr>
                <a:t>功率因数</a:t>
              </a:r>
            </a:p>
          </p:txBody>
        </p:sp>
      </p:grpSp>
      <p:sp>
        <p:nvSpPr>
          <p:cNvPr id="83" name="Text Box 1037"/>
          <p:cNvSpPr txBox="1">
            <a:spLocks noChangeArrowheads="1"/>
          </p:cNvSpPr>
          <p:nvPr/>
        </p:nvSpPr>
        <p:spPr bwMode="auto">
          <a:xfrm>
            <a:off x="357189" y="5131354"/>
            <a:ext cx="37144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(3)</a:t>
            </a:r>
            <a:r>
              <a:rPr lang="en-US" altLang="zh-CN">
                <a:solidFill>
                  <a:srgbClr val="000099"/>
                </a:solidFill>
                <a:ea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CC0000"/>
                </a:solidFill>
                <a:ea typeface="宋体" panose="02010600030101010101" pitchFamily="2" charset="-122"/>
              </a:rPr>
              <a:t>电路总的有功功率不变</a:t>
            </a:r>
          </a:p>
        </p:txBody>
      </p:sp>
      <p:sp>
        <p:nvSpPr>
          <p:cNvPr id="84" name="Rectangle 1061"/>
          <p:cNvSpPr>
            <a:spLocks noChangeArrowheads="1"/>
          </p:cNvSpPr>
          <p:nvPr/>
        </p:nvSpPr>
        <p:spPr bwMode="auto">
          <a:xfrm>
            <a:off x="890589" y="5664754"/>
            <a:ext cx="3587842" cy="93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>
                <a:solidFill>
                  <a:srgbClr val="000099"/>
                </a:solidFill>
                <a:ea typeface="宋体" panose="02010600030101010101" pitchFamily="2" charset="-122"/>
              </a:rPr>
              <a:t>因为电路中电阻没有变，</a:t>
            </a:r>
          </a:p>
          <a:p>
            <a:pPr eaLnBrk="0" hangingPunct="0">
              <a:lnSpc>
                <a:spcPct val="120000"/>
              </a:lnSpc>
            </a:pPr>
            <a:r>
              <a:rPr lang="zh-CN" altLang="en-US">
                <a:solidFill>
                  <a:srgbClr val="000099"/>
                </a:solidFill>
                <a:ea typeface="宋体" panose="02010600030101010101" pitchFamily="2" charset="-122"/>
              </a:rPr>
              <a:t>所以消耗的功率也不变。</a:t>
            </a:r>
          </a:p>
        </p:txBody>
      </p:sp>
      <p:grpSp>
        <p:nvGrpSpPr>
          <p:cNvPr id="85" name="Group 1078"/>
          <p:cNvGrpSpPr>
            <a:grpSpLocks/>
          </p:cNvGrpSpPr>
          <p:nvPr/>
        </p:nvGrpSpPr>
        <p:grpSpPr bwMode="auto">
          <a:xfrm>
            <a:off x="889002" y="4421742"/>
            <a:ext cx="4000500" cy="579437"/>
            <a:chOff x="451" y="2385"/>
            <a:chExt cx="2520" cy="365"/>
          </a:xfrm>
        </p:grpSpPr>
        <p:sp>
          <p:nvSpPr>
            <p:cNvPr id="86" name="Text Box 1034"/>
            <p:cNvSpPr txBox="1">
              <a:spLocks noChangeArrowheads="1"/>
            </p:cNvSpPr>
            <p:nvPr/>
          </p:nvSpPr>
          <p:spPr bwMode="auto">
            <a:xfrm>
              <a:off x="2276" y="2400"/>
              <a:ext cx="69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>
                  <a:solidFill>
                    <a:schemeClr val="tx1"/>
                  </a:solidFill>
                  <a:ea typeface="宋体" panose="02010600030101010101" pitchFamily="2" charset="-122"/>
                </a:rPr>
                <a:t>不变</a:t>
              </a:r>
            </a:p>
          </p:txBody>
        </p:sp>
        <p:sp>
          <p:nvSpPr>
            <p:cNvPr id="87" name="Text Box 1035"/>
            <p:cNvSpPr txBox="1">
              <a:spLocks noChangeArrowheads="1"/>
            </p:cNvSpPr>
            <p:nvPr/>
          </p:nvSpPr>
          <p:spPr bwMode="auto">
            <a:xfrm>
              <a:off x="451" y="2385"/>
              <a:ext cx="148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感性支路的电流</a:t>
              </a:r>
            </a:p>
          </p:txBody>
        </p:sp>
        <p:graphicFrame>
          <p:nvGraphicFramePr>
            <p:cNvPr id="88" name="Object 1075"/>
            <p:cNvGraphicFramePr>
              <a:graphicFrameLocks noChangeAspect="1"/>
            </p:cNvGraphicFramePr>
            <p:nvPr/>
          </p:nvGraphicFramePr>
          <p:xfrm>
            <a:off x="2109" y="2388"/>
            <a:ext cx="241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193" name="公式" r:id="rId20" imgW="152280" imgH="228600" progId="Equation.3">
                    <p:embed/>
                  </p:oleObj>
                </mc:Choice>
                <mc:Fallback>
                  <p:oleObj name="公式" r:id="rId20" imgW="152280" imgH="228600" progId="Equation.3">
                    <p:embed/>
                    <p:pic>
                      <p:nvPicPr>
                        <p:cNvPr id="235571" name="Object 10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2388"/>
                          <a:ext cx="241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"/>
    </p:custDataLst>
    <p:extLst>
      <p:ext uri="{BB962C8B-B14F-4D97-AF65-F5344CB8AC3E}">
        <p14:creationId xmlns:p14="http://schemas.microsoft.com/office/powerpoint/2010/main" val="250073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1" grpId="0" animBg="1"/>
      <p:bldP spid="13326" grpId="0" animBg="1"/>
      <p:bldP spid="13329" grpId="0" animBg="1"/>
      <p:bldP spid="13335" grpId="0" animBg="1"/>
      <p:bldP spid="13336" grpId="0" animBg="1"/>
      <p:bldP spid="13339" grpId="0" animBg="1"/>
      <p:bldP spid="13342" grpId="0" animBg="1"/>
      <p:bldP spid="13345" grpId="0" animBg="1"/>
      <p:bldP spid="13346" grpId="0" animBg="1"/>
      <p:bldP spid="13357" grpId="0" animBg="1"/>
      <p:bldP spid="77" grpId="0"/>
      <p:bldP spid="78" grpId="0" animBg="1"/>
      <p:bldP spid="83" grpId="0" autoUpdateAnimBg="0"/>
      <p:bldP spid="84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40677" y="474784"/>
            <a:ext cx="4360985" cy="56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954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sym typeface="Symbol" panose="05050102010706020507" pitchFamily="18" charset="2"/>
              </a:rPr>
              <a:t>四、</a:t>
            </a:r>
            <a:r>
              <a:rPr lang="zh-CN" altLang="zh-CN" sz="2954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并联电容值的计算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515815" y="4004897"/>
            <a:ext cx="335280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215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由相量图可得：</a:t>
            </a:r>
          </a:p>
        </p:txBody>
      </p:sp>
      <p:pic>
        <p:nvPicPr>
          <p:cNvPr id="14340" name="Picture 4" descr="7376781414265941891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38" y="3991708"/>
            <a:ext cx="3864220" cy="56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341" name="Group 5"/>
          <p:cNvGrpSpPr>
            <a:grpSpLocks/>
          </p:cNvGrpSpPr>
          <p:nvPr/>
        </p:nvGrpSpPr>
        <p:grpSpPr bwMode="auto">
          <a:xfrm>
            <a:off x="3779227" y="3295651"/>
            <a:ext cx="1524000" cy="492369"/>
            <a:chOff x="2579" y="2069"/>
            <a:chExt cx="1040" cy="336"/>
          </a:xfrm>
        </p:grpSpPr>
        <p:sp>
          <p:nvSpPr>
            <p:cNvPr id="14342" name="AutoShape 6"/>
            <p:cNvSpPr>
              <a:spLocks noChangeArrowheads="1"/>
            </p:cNvSpPr>
            <p:nvPr/>
          </p:nvSpPr>
          <p:spPr bwMode="auto">
            <a:xfrm>
              <a:off x="2579" y="2069"/>
              <a:ext cx="1040" cy="336"/>
            </a:xfrm>
            <a:prstGeom prst="wedgeRoundRectCallout">
              <a:avLst>
                <a:gd name="adj1" fmla="val 86667"/>
                <a:gd name="adj2" fmla="val -189583"/>
                <a:gd name="adj3" fmla="val 16667"/>
              </a:avLst>
            </a:prstGeom>
            <a:solidFill>
              <a:srgbClr val="CCFFFF"/>
            </a:solidFill>
            <a:ln w="25400" cmpd="sng">
              <a:solidFill>
                <a:srgbClr val="008000"/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zh-CN" altLang="zh-CN" sz="443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14343" name="Picture 7" descr="101143886142659418918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" y="2069"/>
              <a:ext cx="91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4344" name="Group 8"/>
          <p:cNvGrpSpPr>
            <a:grpSpLocks/>
          </p:cNvGrpSpPr>
          <p:nvPr/>
        </p:nvGrpSpPr>
        <p:grpSpPr bwMode="auto">
          <a:xfrm>
            <a:off x="6534150" y="2831123"/>
            <a:ext cx="1295400" cy="422031"/>
            <a:chOff x="4459" y="1752"/>
            <a:chExt cx="884" cy="288"/>
          </a:xfrm>
        </p:grpSpPr>
        <p:sp>
          <p:nvSpPr>
            <p:cNvPr id="14345" name="AutoShape 9"/>
            <p:cNvSpPr>
              <a:spLocks noChangeArrowheads="1"/>
            </p:cNvSpPr>
            <p:nvPr/>
          </p:nvSpPr>
          <p:spPr bwMode="auto">
            <a:xfrm>
              <a:off x="4459" y="1752"/>
              <a:ext cx="884" cy="257"/>
            </a:xfrm>
            <a:prstGeom prst="wedgeRoundRectCallout">
              <a:avLst>
                <a:gd name="adj1" fmla="val -94329"/>
                <a:gd name="adj2" fmla="val -239583"/>
                <a:gd name="adj3" fmla="val 16667"/>
              </a:avLst>
            </a:prstGeom>
            <a:solidFill>
              <a:schemeClr val="bg1"/>
            </a:solidFill>
            <a:ln w="25400" cmpd="sng">
              <a:solidFill>
                <a:srgbClr val="339966"/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zh-CN" altLang="zh-CN" sz="443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14346" name="Picture 10" descr="488006816142659418918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8" y="1752"/>
              <a:ext cx="7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4347" name="Group 11"/>
          <p:cNvGrpSpPr>
            <a:grpSpLocks/>
          </p:cNvGrpSpPr>
          <p:nvPr/>
        </p:nvGrpSpPr>
        <p:grpSpPr bwMode="auto">
          <a:xfrm>
            <a:off x="5901105" y="2373923"/>
            <a:ext cx="439615" cy="1121020"/>
            <a:chOff x="4027" y="1440"/>
            <a:chExt cx="300" cy="765"/>
          </a:xfrm>
        </p:grpSpPr>
        <p:sp>
          <p:nvSpPr>
            <p:cNvPr id="14348" name="Line 12"/>
            <p:cNvSpPr>
              <a:spLocks noChangeShapeType="1"/>
            </p:cNvSpPr>
            <p:nvPr/>
          </p:nvSpPr>
          <p:spPr bwMode="auto">
            <a:xfrm>
              <a:off x="4027" y="1440"/>
              <a:ext cx="0" cy="765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4349" name="Picture 13" descr="344812217142659418918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" y="1568"/>
              <a:ext cx="254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4350" name="Line 14"/>
          <p:cNvSpPr>
            <a:spLocks noChangeShapeType="1"/>
          </p:cNvSpPr>
          <p:nvPr/>
        </p:nvSpPr>
        <p:spPr bwMode="auto">
          <a:xfrm flipH="1">
            <a:off x="5901105" y="1900605"/>
            <a:ext cx="7326" cy="1594338"/>
          </a:xfrm>
          <a:prstGeom prst="line">
            <a:avLst/>
          </a:prstGeom>
          <a:noFill/>
          <a:ln w="38100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5901105" y="1900604"/>
            <a:ext cx="7326" cy="473319"/>
          </a:xfrm>
          <a:prstGeom prst="line">
            <a:avLst/>
          </a:prstGeom>
          <a:noFill/>
          <a:ln w="38100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grpSp>
        <p:nvGrpSpPr>
          <p:cNvPr id="14352" name="Group 16"/>
          <p:cNvGrpSpPr>
            <a:grpSpLocks/>
          </p:cNvGrpSpPr>
          <p:nvPr/>
        </p:nvGrpSpPr>
        <p:grpSpPr bwMode="auto">
          <a:xfrm>
            <a:off x="562708" y="4413739"/>
            <a:ext cx="6468208" cy="942243"/>
            <a:chOff x="384" y="2832"/>
            <a:chExt cx="4414" cy="643"/>
          </a:xfrm>
        </p:grpSpPr>
        <p:sp>
          <p:nvSpPr>
            <p:cNvPr id="14353" name="Text Box 17"/>
            <p:cNvSpPr txBox="1">
              <a:spLocks noChangeArrowheads="1"/>
            </p:cNvSpPr>
            <p:nvPr/>
          </p:nvSpPr>
          <p:spPr bwMode="auto">
            <a:xfrm>
              <a:off x="384" y="2935"/>
              <a:ext cx="418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215">
                  <a:solidFill>
                    <a:srgbClr val="000000"/>
                  </a:solidFill>
                  <a:latin typeface="宋体" panose="02010600030101010101" pitchFamily="2" charset="-122"/>
                </a:rPr>
                <a:t>即:</a:t>
              </a:r>
            </a:p>
          </p:txBody>
        </p:sp>
        <p:pic>
          <p:nvPicPr>
            <p:cNvPr id="14354" name="Picture 18" descr="457762300142659418918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" y="2832"/>
              <a:ext cx="3901" cy="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4355" name="Picture 19" descr="35265804614265941891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468816"/>
            <a:ext cx="4882662" cy="1028700"/>
          </a:xfrm>
          <a:prstGeom prst="rect">
            <a:avLst/>
          </a:prstGeom>
          <a:solidFill>
            <a:srgbClr val="99CCFF"/>
          </a:solidFill>
          <a:ln w="19050" cmpd="sng">
            <a:solidFill>
              <a:srgbClr val="333300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357" name="Group 21"/>
          <p:cNvGrpSpPr>
            <a:grpSpLocks/>
          </p:cNvGrpSpPr>
          <p:nvPr/>
        </p:nvGrpSpPr>
        <p:grpSpPr bwMode="auto">
          <a:xfrm>
            <a:off x="783982" y="981808"/>
            <a:ext cx="2486757" cy="2338755"/>
            <a:chOff x="535" y="490"/>
            <a:chExt cx="1697" cy="1596"/>
          </a:xfrm>
        </p:grpSpPr>
        <p:grpSp>
          <p:nvGrpSpPr>
            <p:cNvPr id="14358" name="Group 22"/>
            <p:cNvGrpSpPr>
              <a:grpSpLocks/>
            </p:cNvGrpSpPr>
            <p:nvPr/>
          </p:nvGrpSpPr>
          <p:grpSpPr bwMode="auto">
            <a:xfrm>
              <a:off x="1320" y="832"/>
              <a:ext cx="912" cy="1200"/>
              <a:chOff x="1320" y="832"/>
              <a:chExt cx="912" cy="1200"/>
            </a:xfrm>
          </p:grpSpPr>
          <p:pic>
            <p:nvPicPr>
              <p:cNvPr id="14359" name="Picture 23" descr="439819156142659418915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7" y="1450"/>
                <a:ext cx="245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4360" name="Line 24"/>
              <p:cNvSpPr>
                <a:spLocks noChangeShapeType="1"/>
              </p:cNvSpPr>
              <p:nvPr/>
            </p:nvSpPr>
            <p:spPr bwMode="auto">
              <a:xfrm>
                <a:off x="1320" y="2032"/>
                <a:ext cx="573" cy="0"/>
              </a:xfrm>
              <a:prstGeom prst="line">
                <a:avLst/>
              </a:prstGeom>
              <a:noFill/>
              <a:ln w="38100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grpSp>
            <p:nvGrpSpPr>
              <p:cNvPr id="14361" name="Group 25"/>
              <p:cNvGrpSpPr>
                <a:grpSpLocks/>
              </p:cNvGrpSpPr>
              <p:nvPr/>
            </p:nvGrpSpPr>
            <p:grpSpPr bwMode="auto">
              <a:xfrm>
                <a:off x="1788" y="1360"/>
                <a:ext cx="208" cy="70"/>
                <a:chOff x="1788" y="1360"/>
                <a:chExt cx="208" cy="70"/>
              </a:xfrm>
            </p:grpSpPr>
            <p:sp>
              <p:nvSpPr>
                <p:cNvPr id="14362" name="Line 26"/>
                <p:cNvSpPr>
                  <a:spLocks noChangeShapeType="1"/>
                </p:cNvSpPr>
                <p:nvPr/>
              </p:nvSpPr>
              <p:spPr bwMode="auto">
                <a:xfrm>
                  <a:off x="1788" y="1360"/>
                  <a:ext cx="208" cy="0"/>
                </a:xfrm>
                <a:prstGeom prst="line">
                  <a:avLst/>
                </a:prstGeom>
                <a:noFill/>
                <a:ln w="38100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sp>
              <p:nvSpPr>
                <p:cNvPr id="14363" name="Line 27"/>
                <p:cNvSpPr>
                  <a:spLocks noChangeShapeType="1"/>
                </p:cNvSpPr>
                <p:nvPr/>
              </p:nvSpPr>
              <p:spPr bwMode="auto">
                <a:xfrm>
                  <a:off x="1788" y="1430"/>
                  <a:ext cx="208" cy="0"/>
                </a:xfrm>
                <a:prstGeom prst="line">
                  <a:avLst/>
                </a:prstGeom>
                <a:noFill/>
                <a:ln w="38100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</p:grpSp>
          <p:pic>
            <p:nvPicPr>
              <p:cNvPr id="14364" name="Picture 28" descr="7966468571426594189156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" y="1312"/>
                <a:ext cx="213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4365" name="Line 29"/>
              <p:cNvSpPr>
                <a:spLocks noChangeShapeType="1"/>
              </p:cNvSpPr>
              <p:nvPr/>
            </p:nvSpPr>
            <p:spPr bwMode="auto">
              <a:xfrm flipV="1">
                <a:off x="1892" y="832"/>
                <a:ext cx="0" cy="528"/>
              </a:xfrm>
              <a:prstGeom prst="line">
                <a:avLst/>
              </a:prstGeom>
              <a:noFill/>
              <a:ln w="38100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4366" name="Line 30"/>
              <p:cNvSpPr>
                <a:spLocks noChangeShapeType="1"/>
              </p:cNvSpPr>
              <p:nvPr/>
            </p:nvSpPr>
            <p:spPr bwMode="auto">
              <a:xfrm>
                <a:off x="1320" y="832"/>
                <a:ext cx="572" cy="0"/>
              </a:xfrm>
              <a:prstGeom prst="line">
                <a:avLst/>
              </a:prstGeom>
              <a:noFill/>
              <a:ln w="38100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4367" name="Line 31"/>
              <p:cNvSpPr>
                <a:spLocks noChangeShapeType="1"/>
              </p:cNvSpPr>
              <p:nvPr/>
            </p:nvSpPr>
            <p:spPr bwMode="auto">
              <a:xfrm>
                <a:off x="2100" y="1120"/>
                <a:ext cx="0" cy="336"/>
              </a:xfrm>
              <a:prstGeom prst="line">
                <a:avLst/>
              </a:prstGeom>
              <a:noFill/>
              <a:ln w="38100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4368" name="Line 32"/>
              <p:cNvSpPr>
                <a:spLocks noChangeShapeType="1"/>
              </p:cNvSpPr>
              <p:nvPr/>
            </p:nvSpPr>
            <p:spPr bwMode="auto">
              <a:xfrm flipV="1">
                <a:off x="1892" y="1432"/>
                <a:ext cx="0" cy="598"/>
              </a:xfrm>
              <a:prstGeom prst="line">
                <a:avLst/>
              </a:prstGeom>
              <a:noFill/>
              <a:ln w="38100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sp>
          <p:nvSpPr>
            <p:cNvPr id="14369" name="Oval 33"/>
            <p:cNvSpPr>
              <a:spLocks noChangeArrowheads="1"/>
            </p:cNvSpPr>
            <p:nvPr/>
          </p:nvSpPr>
          <p:spPr bwMode="auto">
            <a:xfrm>
              <a:off x="683" y="2002"/>
              <a:ext cx="51" cy="57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215"/>
            </a:p>
          </p:txBody>
        </p:sp>
        <p:sp>
          <p:nvSpPr>
            <p:cNvPr id="14370" name="Text Box 34"/>
            <p:cNvSpPr txBox="1">
              <a:spLocks noChangeArrowheads="1"/>
            </p:cNvSpPr>
            <p:nvPr/>
          </p:nvSpPr>
          <p:spPr bwMode="auto">
            <a:xfrm>
              <a:off x="537" y="786"/>
              <a:ext cx="179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zh-CN" sz="2215">
                  <a:solidFill>
                    <a:srgbClr val="FF00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  <p:pic>
          <p:nvPicPr>
            <p:cNvPr id="14371" name="Picture 35" descr="3398766441426594189156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" y="1306"/>
              <a:ext cx="24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72" name="Text Box 36"/>
            <p:cNvSpPr txBox="1">
              <a:spLocks noChangeArrowheads="1"/>
            </p:cNvSpPr>
            <p:nvPr/>
          </p:nvSpPr>
          <p:spPr bwMode="auto">
            <a:xfrm>
              <a:off x="535" y="1752"/>
              <a:ext cx="23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zh-CN" sz="2585">
                  <a:solidFill>
                    <a:srgbClr val="FF0000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14373" name="Line 37"/>
            <p:cNvSpPr>
              <a:spLocks noChangeShapeType="1"/>
            </p:cNvSpPr>
            <p:nvPr/>
          </p:nvSpPr>
          <p:spPr bwMode="auto">
            <a:xfrm>
              <a:off x="726" y="2026"/>
              <a:ext cx="627" cy="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4374" name="Picture 38" descr="7702355731426594189156"/>
            <p:cNvPicPr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" y="1096"/>
              <a:ext cx="24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4375" name="Picture 39" descr="2370862211426594189156"/>
            <p:cNvPicPr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" y="1546"/>
              <a:ext cx="22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76" name="AutoShape 40"/>
            <p:cNvSpPr>
              <a:spLocks noChangeArrowheads="1"/>
            </p:cNvSpPr>
            <p:nvPr/>
          </p:nvSpPr>
          <p:spPr bwMode="auto">
            <a:xfrm flipH="1">
              <a:off x="1331" y="1574"/>
              <a:ext cx="53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215"/>
            </a:p>
          </p:txBody>
        </p:sp>
        <p:sp>
          <p:nvSpPr>
            <p:cNvPr id="14377" name="AutoShape 41"/>
            <p:cNvSpPr>
              <a:spLocks noChangeArrowheads="1"/>
            </p:cNvSpPr>
            <p:nvPr/>
          </p:nvSpPr>
          <p:spPr bwMode="auto">
            <a:xfrm flipH="1">
              <a:off x="1331" y="1498"/>
              <a:ext cx="53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215"/>
            </a:p>
          </p:txBody>
        </p:sp>
        <p:sp>
          <p:nvSpPr>
            <p:cNvPr id="14378" name="AutoShape 42"/>
            <p:cNvSpPr>
              <a:spLocks noChangeArrowheads="1"/>
            </p:cNvSpPr>
            <p:nvPr/>
          </p:nvSpPr>
          <p:spPr bwMode="auto">
            <a:xfrm flipH="1">
              <a:off x="1337" y="1660"/>
              <a:ext cx="54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215"/>
            </a:p>
          </p:txBody>
        </p:sp>
        <p:sp>
          <p:nvSpPr>
            <p:cNvPr id="14379" name="Line 43"/>
            <p:cNvSpPr>
              <a:spLocks noChangeShapeType="1"/>
            </p:cNvSpPr>
            <p:nvPr/>
          </p:nvSpPr>
          <p:spPr bwMode="auto">
            <a:xfrm flipH="1">
              <a:off x="1331" y="1738"/>
              <a:ext cx="0" cy="286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4380" name="Line 44"/>
            <p:cNvSpPr>
              <a:spLocks noChangeShapeType="1"/>
            </p:cNvSpPr>
            <p:nvPr/>
          </p:nvSpPr>
          <p:spPr bwMode="auto">
            <a:xfrm>
              <a:off x="1333" y="1280"/>
              <a:ext cx="0" cy="215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4381" name="Rectangle 45"/>
            <p:cNvSpPr>
              <a:spLocks noChangeArrowheads="1"/>
            </p:cNvSpPr>
            <p:nvPr/>
          </p:nvSpPr>
          <p:spPr bwMode="auto">
            <a:xfrm>
              <a:off x="1271" y="1066"/>
              <a:ext cx="122" cy="202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215"/>
            </a:p>
          </p:txBody>
        </p:sp>
        <p:sp>
          <p:nvSpPr>
            <p:cNvPr id="14382" name="Line 46"/>
            <p:cNvSpPr>
              <a:spLocks noChangeShapeType="1"/>
            </p:cNvSpPr>
            <p:nvPr/>
          </p:nvSpPr>
          <p:spPr bwMode="auto">
            <a:xfrm flipV="1">
              <a:off x="1331" y="826"/>
              <a:ext cx="0" cy="24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4383" name="Line 47"/>
            <p:cNvSpPr>
              <a:spLocks noChangeShapeType="1"/>
            </p:cNvSpPr>
            <p:nvPr/>
          </p:nvSpPr>
          <p:spPr bwMode="auto">
            <a:xfrm>
              <a:off x="726" y="826"/>
              <a:ext cx="598" cy="0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4384" name="Picture 48" descr="7147950201426594189156"/>
            <p:cNvPicPr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" y="490"/>
              <a:ext cx="18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85" name="Line 49"/>
            <p:cNvSpPr>
              <a:spLocks noChangeShapeType="1"/>
            </p:cNvSpPr>
            <p:nvPr/>
          </p:nvSpPr>
          <p:spPr bwMode="auto">
            <a:xfrm>
              <a:off x="846" y="778"/>
              <a:ext cx="358" cy="0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4386" name="Picture 50" descr="9984234211426594189156"/>
            <p:cNvPicPr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1450"/>
              <a:ext cx="242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387" name="Line 51"/>
            <p:cNvSpPr>
              <a:spLocks noChangeShapeType="1"/>
            </p:cNvSpPr>
            <p:nvPr/>
          </p:nvSpPr>
          <p:spPr bwMode="auto">
            <a:xfrm>
              <a:off x="1503" y="1114"/>
              <a:ext cx="0" cy="336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4388" name="Oval 52"/>
            <p:cNvSpPr>
              <a:spLocks noChangeArrowheads="1"/>
            </p:cNvSpPr>
            <p:nvPr/>
          </p:nvSpPr>
          <p:spPr bwMode="auto">
            <a:xfrm>
              <a:off x="671" y="799"/>
              <a:ext cx="51" cy="57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215"/>
            </a:p>
          </p:txBody>
        </p:sp>
      </p:grpSp>
      <p:grpSp>
        <p:nvGrpSpPr>
          <p:cNvPr id="14389" name="Group 53"/>
          <p:cNvGrpSpPr>
            <a:grpSpLocks/>
          </p:cNvGrpSpPr>
          <p:nvPr/>
        </p:nvGrpSpPr>
        <p:grpSpPr bwMode="auto">
          <a:xfrm>
            <a:off x="4306766" y="649166"/>
            <a:ext cx="2834054" cy="3112477"/>
            <a:chOff x="2939" y="263"/>
            <a:chExt cx="1934" cy="2124"/>
          </a:xfrm>
        </p:grpSpPr>
        <p:sp>
          <p:nvSpPr>
            <p:cNvPr id="14390" name="Text Box 54"/>
            <p:cNvSpPr txBox="1">
              <a:spLocks noChangeArrowheads="1"/>
            </p:cNvSpPr>
            <p:nvPr/>
          </p:nvSpPr>
          <p:spPr bwMode="auto">
            <a:xfrm>
              <a:off x="3572" y="435"/>
              <a:ext cx="808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215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</a:rPr>
                <a:t>相量图:</a:t>
              </a:r>
            </a:p>
          </p:txBody>
        </p:sp>
        <p:grpSp>
          <p:nvGrpSpPr>
            <p:cNvPr id="14391" name="Group 55"/>
            <p:cNvGrpSpPr>
              <a:grpSpLocks/>
            </p:cNvGrpSpPr>
            <p:nvPr/>
          </p:nvGrpSpPr>
          <p:grpSpPr bwMode="auto">
            <a:xfrm>
              <a:off x="2939" y="263"/>
              <a:ext cx="1934" cy="2124"/>
              <a:chOff x="2939" y="263"/>
              <a:chExt cx="1934" cy="2124"/>
            </a:xfrm>
          </p:grpSpPr>
          <p:sp>
            <p:nvSpPr>
              <p:cNvPr id="14392" name="Line 56"/>
              <p:cNvSpPr>
                <a:spLocks noChangeShapeType="1"/>
              </p:cNvSpPr>
              <p:nvPr/>
            </p:nvSpPr>
            <p:spPr bwMode="auto">
              <a:xfrm flipV="1">
                <a:off x="4044" y="1463"/>
                <a:ext cx="0" cy="768"/>
              </a:xfrm>
              <a:prstGeom prst="line">
                <a:avLst/>
              </a:prstGeom>
              <a:noFill/>
              <a:ln w="31750" cmpd="sng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4393" name="Line 57"/>
              <p:cNvSpPr>
                <a:spLocks noChangeShapeType="1"/>
              </p:cNvSpPr>
              <p:nvPr/>
            </p:nvSpPr>
            <p:spPr bwMode="auto">
              <a:xfrm>
                <a:off x="2952" y="407"/>
                <a:ext cx="1092" cy="1104"/>
              </a:xfrm>
              <a:prstGeom prst="line">
                <a:avLst/>
              </a:prstGeom>
              <a:noFill/>
              <a:ln w="38100" cmpd="sng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grpSp>
            <p:nvGrpSpPr>
              <p:cNvPr id="14394" name="Group 58"/>
              <p:cNvGrpSpPr>
                <a:grpSpLocks/>
              </p:cNvGrpSpPr>
              <p:nvPr/>
            </p:nvGrpSpPr>
            <p:grpSpPr bwMode="auto">
              <a:xfrm>
                <a:off x="2952" y="263"/>
                <a:ext cx="468" cy="891"/>
                <a:chOff x="2952" y="263"/>
                <a:chExt cx="468" cy="891"/>
              </a:xfrm>
            </p:grpSpPr>
            <p:sp>
              <p:nvSpPr>
                <p:cNvPr id="14395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952" y="386"/>
                  <a:ext cx="0" cy="768"/>
                </a:xfrm>
                <a:prstGeom prst="line">
                  <a:avLst/>
                </a:prstGeom>
                <a:noFill/>
                <a:ln w="31750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pic>
              <p:nvPicPr>
                <p:cNvPr id="14396" name="Picture 60" descr="5796083001426594189156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72" y="263"/>
                  <a:ext cx="348" cy="3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4397" name="Group 61"/>
              <p:cNvGrpSpPr>
                <a:grpSpLocks/>
              </p:cNvGrpSpPr>
              <p:nvPr/>
            </p:nvGrpSpPr>
            <p:grpSpPr bwMode="auto">
              <a:xfrm>
                <a:off x="2952" y="1127"/>
                <a:ext cx="1339" cy="384"/>
                <a:chOff x="2952" y="1127"/>
                <a:chExt cx="1339" cy="384"/>
              </a:xfrm>
            </p:grpSpPr>
            <p:sp>
              <p:nvSpPr>
                <p:cNvPr id="14398" name="Line 62"/>
                <p:cNvSpPr>
                  <a:spLocks noChangeShapeType="1"/>
                </p:cNvSpPr>
                <p:nvPr/>
              </p:nvSpPr>
              <p:spPr bwMode="auto">
                <a:xfrm>
                  <a:off x="2952" y="1127"/>
                  <a:ext cx="1092" cy="336"/>
                </a:xfrm>
                <a:prstGeom prst="line">
                  <a:avLst/>
                </a:prstGeom>
                <a:noFill/>
                <a:ln w="38100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pic>
              <p:nvPicPr>
                <p:cNvPr id="14399" name="Picture 63" descr="6090935651426594189156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44" y="1223"/>
                  <a:ext cx="24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4400" name="Group 64"/>
              <p:cNvGrpSpPr>
                <a:grpSpLocks/>
              </p:cNvGrpSpPr>
              <p:nvPr/>
            </p:nvGrpSpPr>
            <p:grpSpPr bwMode="auto">
              <a:xfrm>
                <a:off x="3264" y="1127"/>
                <a:ext cx="382" cy="244"/>
                <a:chOff x="3264" y="1127"/>
                <a:chExt cx="382" cy="244"/>
              </a:xfrm>
            </p:grpSpPr>
            <p:sp>
              <p:nvSpPr>
                <p:cNvPr id="14401" name="AutoShape 65"/>
                <p:cNvSpPr>
                  <a:spLocks noChangeArrowheads="1"/>
                </p:cNvSpPr>
                <p:nvPr/>
              </p:nvSpPr>
              <p:spPr bwMode="auto">
                <a:xfrm>
                  <a:off x="3264" y="1131"/>
                  <a:ext cx="104" cy="96"/>
                </a:xfrm>
                <a:custGeom>
                  <a:avLst/>
                  <a:gdLst>
                    <a:gd name="T0" fmla="*/ 260 w 260"/>
                    <a:gd name="T1" fmla="*/ 0 h 239"/>
                    <a:gd name="T2" fmla="*/ 0 w 260"/>
                    <a:gd name="T3" fmla="*/ 240 h 239"/>
                    <a:gd name="T4" fmla="*/ 0 60000 65536"/>
                    <a:gd name="T5" fmla="*/ 0 60000 65536"/>
                    <a:gd name="T6" fmla="*/ 0 w 260"/>
                    <a:gd name="T7" fmla="*/ 0 h 239"/>
                    <a:gd name="T8" fmla="*/ 260 w 260"/>
                    <a:gd name="T9" fmla="*/ 239 h 23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60" h="239">
                      <a:moveTo>
                        <a:pt x="260" y="0"/>
                      </a:moveTo>
                      <a:cubicBezTo>
                        <a:pt x="151" y="98"/>
                        <a:pt x="42" y="199"/>
                        <a:pt x="0" y="240"/>
                      </a:cubicBezTo>
                    </a:path>
                  </a:pathLst>
                </a:custGeom>
                <a:noFill/>
                <a:ln w="38100" cmpd="sng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 sz="2215"/>
                </a:p>
              </p:txBody>
            </p:sp>
            <p:pic>
              <p:nvPicPr>
                <p:cNvPr id="14402" name="Picture 66" descr="3748488061426594189156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0" y="1127"/>
                  <a:ext cx="226" cy="2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4403" name="Group 67"/>
              <p:cNvGrpSpPr>
                <a:grpSpLocks/>
              </p:cNvGrpSpPr>
              <p:nvPr/>
            </p:nvGrpSpPr>
            <p:grpSpPr bwMode="auto">
              <a:xfrm>
                <a:off x="2939" y="967"/>
                <a:ext cx="1934" cy="1420"/>
                <a:chOff x="2939" y="967"/>
                <a:chExt cx="1934" cy="1420"/>
              </a:xfrm>
            </p:grpSpPr>
            <p:grpSp>
              <p:nvGrpSpPr>
                <p:cNvPr id="14404" name="Group 68"/>
                <p:cNvGrpSpPr>
                  <a:grpSpLocks/>
                </p:cNvGrpSpPr>
                <p:nvPr/>
              </p:nvGrpSpPr>
              <p:grpSpPr bwMode="auto">
                <a:xfrm>
                  <a:off x="2939" y="967"/>
                  <a:ext cx="1934" cy="304"/>
                  <a:chOff x="2939" y="967"/>
                  <a:chExt cx="1934" cy="304"/>
                </a:xfrm>
              </p:grpSpPr>
              <p:sp>
                <p:nvSpPr>
                  <p:cNvPr id="14405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2939" y="1127"/>
                    <a:ext cx="1560" cy="0"/>
                  </a:xfrm>
                  <a:prstGeom prst="line">
                    <a:avLst/>
                  </a:prstGeom>
                  <a:noFill/>
                  <a:ln w="31750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215"/>
                  </a:p>
                </p:txBody>
              </p:sp>
              <p:pic>
                <p:nvPicPr>
                  <p:cNvPr id="14406" name="Picture 70" descr="933175031426594189156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51" y="967"/>
                    <a:ext cx="322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4407" name="Group 71"/>
                <p:cNvGrpSpPr>
                  <a:grpSpLocks/>
                </p:cNvGrpSpPr>
                <p:nvPr/>
              </p:nvGrpSpPr>
              <p:grpSpPr bwMode="auto">
                <a:xfrm>
                  <a:off x="2962" y="1129"/>
                  <a:ext cx="1092" cy="1258"/>
                  <a:chOff x="2962" y="1129"/>
                  <a:chExt cx="1092" cy="1258"/>
                </a:xfrm>
              </p:grpSpPr>
              <p:sp>
                <p:nvSpPr>
                  <p:cNvPr id="14408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2962" y="1129"/>
                    <a:ext cx="1092" cy="1104"/>
                  </a:xfrm>
                  <a:prstGeom prst="line">
                    <a:avLst/>
                  </a:prstGeom>
                  <a:noFill/>
                  <a:ln w="31750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215"/>
                  </a:p>
                </p:txBody>
              </p:sp>
              <p:pic>
                <p:nvPicPr>
                  <p:cNvPr id="14409" name="Picture 73" descr="2746134811426594189156"/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42" y="2041"/>
                    <a:ext cx="275" cy="3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grpSp>
            <p:nvGrpSpPr>
              <p:cNvPr id="14410" name="Group 74"/>
              <p:cNvGrpSpPr>
                <a:grpSpLocks/>
              </p:cNvGrpSpPr>
              <p:nvPr/>
            </p:nvGrpSpPr>
            <p:grpSpPr bwMode="auto">
              <a:xfrm>
                <a:off x="3102" y="1127"/>
                <a:ext cx="498" cy="494"/>
                <a:chOff x="3102" y="1127"/>
                <a:chExt cx="498" cy="494"/>
              </a:xfrm>
            </p:grpSpPr>
            <p:sp>
              <p:nvSpPr>
                <p:cNvPr id="14411" name="AutoShape 75"/>
                <p:cNvSpPr>
                  <a:spLocks noChangeArrowheads="1"/>
                </p:cNvSpPr>
                <p:nvPr/>
              </p:nvSpPr>
              <p:spPr bwMode="auto">
                <a:xfrm>
                  <a:off x="3102" y="1127"/>
                  <a:ext cx="104" cy="144"/>
                </a:xfrm>
                <a:custGeom>
                  <a:avLst/>
                  <a:gdLst>
                    <a:gd name="T0" fmla="*/ 259 w 259"/>
                    <a:gd name="T1" fmla="*/ 0 h 359"/>
                    <a:gd name="T2" fmla="*/ 0 w 259"/>
                    <a:gd name="T3" fmla="*/ 360 h 359"/>
                    <a:gd name="T4" fmla="*/ 0 60000 65536"/>
                    <a:gd name="T5" fmla="*/ 0 60000 65536"/>
                    <a:gd name="T6" fmla="*/ 0 w 259"/>
                    <a:gd name="T7" fmla="*/ 0 h 359"/>
                    <a:gd name="T8" fmla="*/ 259 w 259"/>
                    <a:gd name="T9" fmla="*/ 359 h 35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59" h="359">
                      <a:moveTo>
                        <a:pt x="259" y="0"/>
                      </a:moveTo>
                      <a:cubicBezTo>
                        <a:pt x="161" y="159"/>
                        <a:pt x="64" y="320"/>
                        <a:pt x="0" y="360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 sz="2215"/>
                </a:p>
              </p:txBody>
            </p:sp>
            <p:pic>
              <p:nvPicPr>
                <p:cNvPr id="14412" name="Picture 76" descr="3446159121426594189156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10" y="1271"/>
                  <a:ext cx="290" cy="3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3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45"/>
    </mc:Choice>
    <mc:Fallback xmlns="">
      <p:transition spd="slow" advTm="81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143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14340" grpId="0" animBg="1"/>
      <p:bldP spid="14341" grpId="0" animBg="1"/>
      <p:bldP spid="14344" grpId="0" animBg="1"/>
      <p:bldP spid="14347" grpId="0" animBg="1"/>
      <p:bldP spid="14350" grpId="0" animBg="1"/>
      <p:bldP spid="14351" grpId="0" animBg="1"/>
      <p:bldP spid="14352" grpId="0" animBg="1"/>
      <p:bldP spid="14355" grpId="0" animBg="1"/>
      <p:bldP spid="1438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62708" y="688731"/>
            <a:ext cx="1471246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585">
                <a:solidFill>
                  <a:srgbClr val="005200"/>
                </a:solidFill>
              </a:rPr>
              <a:t>讨论</a:t>
            </a:r>
            <a:r>
              <a:rPr lang="en-US" altLang="zh-CN" sz="2585">
                <a:solidFill>
                  <a:srgbClr val="005200"/>
                </a:solidFill>
              </a:rPr>
              <a:t>: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62708" y="1280746"/>
            <a:ext cx="3868615" cy="84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</a:pPr>
            <a:r>
              <a:rPr lang="zh-CN" altLang="en-US" sz="2215">
                <a:effectLst>
                  <a:outerShdw blurRad="38100" dist="38100" dir="2700000" algn="tl">
                    <a:srgbClr val="C0C0C0"/>
                  </a:outerShdw>
                </a:effectLst>
              </a:rPr>
              <a:t>是否并联的电容值越大，功率因数越高？</a:t>
            </a:r>
          </a:p>
        </p:txBody>
      </p:sp>
      <p:pic>
        <p:nvPicPr>
          <p:cNvPr id="19462" name="Picture 6" descr="55689105814265941890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3322" r="7463"/>
          <a:stretch>
            <a:fillRect/>
          </a:stretch>
        </p:blipFill>
        <p:spPr bwMode="auto">
          <a:xfrm>
            <a:off x="5134708" y="2866292"/>
            <a:ext cx="4009292" cy="316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3" name="Picture 7" descr="51300635414265941890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4134" r="7048" b="6247"/>
          <a:stretch>
            <a:fillRect/>
          </a:stretch>
        </p:blipFill>
        <p:spPr bwMode="auto">
          <a:xfrm>
            <a:off x="5064370" y="2936631"/>
            <a:ext cx="4054720" cy="2858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7696200" y="1173774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7696200" y="1173774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7684477" y="1014046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7696200" y="1595804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graphicFrame>
        <p:nvGraphicFramePr>
          <p:cNvPr id="19468" name="Group 12"/>
          <p:cNvGraphicFramePr>
            <a:graphicFrameLocks noGrp="1"/>
          </p:cNvGraphicFramePr>
          <p:nvPr/>
        </p:nvGraphicFramePr>
        <p:xfrm>
          <a:off x="51289" y="3217985"/>
          <a:ext cx="4983774" cy="2712427"/>
        </p:xfrm>
        <a:graphic>
          <a:graphicData uri="http://schemas.openxmlformats.org/drawingml/2006/table">
            <a:tbl>
              <a:tblPr/>
              <a:tblGrid>
                <a:gridCol w="902677">
                  <a:extLst>
                    <a:ext uri="{9D8B030D-6E8A-4147-A177-3AD203B41FA5}">
                      <a16:colId xmlns:a16="http://schemas.microsoft.com/office/drawing/2014/main" val="3958250765"/>
                    </a:ext>
                  </a:extLst>
                </a:gridCol>
                <a:gridCol w="487973">
                  <a:extLst>
                    <a:ext uri="{9D8B030D-6E8A-4147-A177-3AD203B41FA5}">
                      <a16:colId xmlns:a16="http://schemas.microsoft.com/office/drawing/2014/main" val="485599240"/>
                    </a:ext>
                  </a:extLst>
                </a:gridCol>
                <a:gridCol w="487974">
                  <a:extLst>
                    <a:ext uri="{9D8B030D-6E8A-4147-A177-3AD203B41FA5}">
                      <a16:colId xmlns:a16="http://schemas.microsoft.com/office/drawing/2014/main" val="748264356"/>
                    </a:ext>
                  </a:extLst>
                </a:gridCol>
                <a:gridCol w="490903">
                  <a:extLst>
                    <a:ext uri="{9D8B030D-6E8A-4147-A177-3AD203B41FA5}">
                      <a16:colId xmlns:a16="http://schemas.microsoft.com/office/drawing/2014/main" val="2970220179"/>
                    </a:ext>
                  </a:extLst>
                </a:gridCol>
                <a:gridCol w="487974">
                  <a:extLst>
                    <a:ext uri="{9D8B030D-6E8A-4147-A177-3AD203B41FA5}">
                      <a16:colId xmlns:a16="http://schemas.microsoft.com/office/drawing/2014/main" val="2656417682"/>
                    </a:ext>
                  </a:extLst>
                </a:gridCol>
                <a:gridCol w="492369">
                  <a:extLst>
                    <a:ext uri="{9D8B030D-6E8A-4147-A177-3AD203B41FA5}">
                      <a16:colId xmlns:a16="http://schemas.microsoft.com/office/drawing/2014/main" val="1483633765"/>
                    </a:ext>
                  </a:extLst>
                </a:gridCol>
                <a:gridCol w="487973">
                  <a:extLst>
                    <a:ext uri="{9D8B030D-6E8A-4147-A177-3AD203B41FA5}">
                      <a16:colId xmlns:a16="http://schemas.microsoft.com/office/drawing/2014/main" val="469734273"/>
                    </a:ext>
                  </a:extLst>
                </a:gridCol>
                <a:gridCol w="487974">
                  <a:extLst>
                    <a:ext uri="{9D8B030D-6E8A-4147-A177-3AD203B41FA5}">
                      <a16:colId xmlns:a16="http://schemas.microsoft.com/office/drawing/2014/main" val="945386744"/>
                    </a:ext>
                  </a:extLst>
                </a:gridCol>
                <a:gridCol w="657957">
                  <a:extLst>
                    <a:ext uri="{9D8B030D-6E8A-4147-A177-3AD203B41FA5}">
                      <a16:colId xmlns:a16="http://schemas.microsoft.com/office/drawing/2014/main" val="1457444097"/>
                    </a:ext>
                  </a:extLst>
                </a:gridCol>
              </a:tblGrid>
              <a:tr h="225083">
                <a:tc rowSpan="3">
                  <a:txBody>
                    <a:bodyPr/>
                    <a:lstStyle>
                      <a:lvl1pPr marL="342900" indent="-20955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2095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数据</a:t>
                      </a:r>
                      <a:endParaRPr kumimoji="0" lang="zh-CN" alt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  <a:p>
                      <a:pPr marL="342900" marR="0" lvl="0" indent="-2095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项目</a:t>
                      </a: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测量值</a:t>
                      </a: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计算值</a:t>
                      </a:r>
                      <a:endParaRPr kumimoji="0" lang="zh-CN" altLang="en-US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304370"/>
                  </a:ext>
                </a:extLst>
              </a:tr>
              <a:tr h="2250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U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U</a:t>
                      </a:r>
                      <a:r>
                        <a:rPr kumimoji="0" lang="en-US" altLang="zh-CN" sz="9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R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U</a:t>
                      </a:r>
                      <a:r>
                        <a:rPr kumimoji="0" lang="en-US" altLang="zh-CN" sz="9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S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I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I</a:t>
                      </a:r>
                      <a:r>
                        <a:rPr kumimoji="0" lang="en-US" altLang="zh-CN" sz="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I</a:t>
                      </a:r>
                      <a:r>
                        <a:rPr kumimoji="0" lang="en-US" altLang="zh-CN" sz="9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 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P 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cos </a:t>
                      </a:r>
                      <a:r>
                        <a:rPr kumimoji="0" lang="en-US" altLang="zh-CN" sz="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Symbol" panose="05050102010706020507" pitchFamily="18" charset="2"/>
                        </a:rPr>
                        <a:t></a:t>
                      </a: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738967"/>
                  </a:ext>
                </a:extLst>
              </a:tr>
              <a:tr h="4615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A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W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371130"/>
                  </a:ext>
                </a:extLst>
              </a:tr>
              <a:tr h="225083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未投</a:t>
                      </a: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230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212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0.435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805913"/>
                  </a:ext>
                </a:extLst>
              </a:tr>
              <a:tr h="225083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C=2μF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230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212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0.48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0.15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0.562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69241"/>
                  </a:ext>
                </a:extLst>
              </a:tr>
              <a:tr h="225083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C=4μF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230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212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0.38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0.29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0.709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376356"/>
                  </a:ext>
                </a:extLst>
              </a:tr>
              <a:tr h="225083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C=6μF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230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212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0.30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0.45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0.899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996262"/>
                  </a:ext>
                </a:extLst>
              </a:tr>
              <a:tr h="225083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C=7μF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230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212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0.28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0.55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0.963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2651"/>
                  </a:ext>
                </a:extLst>
              </a:tr>
              <a:tr h="225083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C=8μF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230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212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0.29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0.59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0.930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912350"/>
                  </a:ext>
                </a:extLst>
              </a:tr>
              <a:tr h="225083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C=10μF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230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212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0.35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0.72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0.770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70795"/>
                  </a:ext>
                </a:extLst>
              </a:tr>
              <a:tr h="225083"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C=12μF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230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55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212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0.44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0.89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62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0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0.613</a:t>
                      </a:r>
                      <a:endParaRPr kumimoji="0" lang="en-US" altLang="zh-CN" sz="1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513638"/>
                  </a:ext>
                </a:extLst>
              </a:tr>
            </a:tbl>
          </a:graphicData>
        </a:graphic>
      </p:graphicFrame>
      <p:grpSp>
        <p:nvGrpSpPr>
          <p:cNvPr id="19750" name="Group 294"/>
          <p:cNvGrpSpPr>
            <a:grpSpLocks/>
          </p:cNvGrpSpPr>
          <p:nvPr/>
        </p:nvGrpSpPr>
        <p:grpSpPr bwMode="auto">
          <a:xfrm>
            <a:off x="5864470" y="4171950"/>
            <a:ext cx="143608" cy="1516673"/>
            <a:chOff x="4002" y="2667"/>
            <a:chExt cx="98" cy="1035"/>
          </a:xfrm>
        </p:grpSpPr>
        <p:sp>
          <p:nvSpPr>
            <p:cNvPr id="19751" name="Oval 295"/>
            <p:cNvSpPr>
              <a:spLocks noChangeArrowheads="1"/>
            </p:cNvSpPr>
            <p:nvPr/>
          </p:nvSpPr>
          <p:spPr bwMode="auto">
            <a:xfrm>
              <a:off x="4002" y="3653"/>
              <a:ext cx="96" cy="49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52" name="Line 296"/>
            <p:cNvSpPr>
              <a:spLocks noChangeShapeType="1"/>
            </p:cNvSpPr>
            <p:nvPr/>
          </p:nvSpPr>
          <p:spPr bwMode="auto">
            <a:xfrm>
              <a:off x="4098" y="2699"/>
              <a:ext cx="0" cy="9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53" name="Rectangle 297"/>
            <p:cNvSpPr>
              <a:spLocks noChangeArrowheads="1"/>
            </p:cNvSpPr>
            <p:nvPr/>
          </p:nvSpPr>
          <p:spPr bwMode="auto">
            <a:xfrm>
              <a:off x="4004" y="2706"/>
              <a:ext cx="96" cy="971"/>
            </a:xfrm>
            <a:prstGeom prst="rect">
              <a:avLst/>
            </a:prstGeom>
            <a:solidFill>
              <a:schemeClr val="accent1">
                <a:alpha val="7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54" name="Line 298"/>
            <p:cNvSpPr>
              <a:spLocks noChangeShapeType="1"/>
            </p:cNvSpPr>
            <p:nvPr/>
          </p:nvSpPr>
          <p:spPr bwMode="auto">
            <a:xfrm>
              <a:off x="4002" y="2699"/>
              <a:ext cx="0" cy="9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55" name="Oval 299"/>
            <p:cNvSpPr>
              <a:spLocks noChangeArrowheads="1"/>
            </p:cNvSpPr>
            <p:nvPr/>
          </p:nvSpPr>
          <p:spPr bwMode="auto">
            <a:xfrm>
              <a:off x="4002" y="2667"/>
              <a:ext cx="96" cy="49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9756" name="Group 300"/>
          <p:cNvGrpSpPr>
            <a:grpSpLocks/>
          </p:cNvGrpSpPr>
          <p:nvPr/>
        </p:nvGrpSpPr>
        <p:grpSpPr bwMode="auto">
          <a:xfrm>
            <a:off x="5413131" y="4510454"/>
            <a:ext cx="143608" cy="1173774"/>
            <a:chOff x="3694" y="2898"/>
            <a:chExt cx="98" cy="801"/>
          </a:xfrm>
        </p:grpSpPr>
        <p:sp>
          <p:nvSpPr>
            <p:cNvPr id="19757" name="Oval 301"/>
            <p:cNvSpPr>
              <a:spLocks noChangeArrowheads="1"/>
            </p:cNvSpPr>
            <p:nvPr/>
          </p:nvSpPr>
          <p:spPr bwMode="auto">
            <a:xfrm>
              <a:off x="3694" y="3661"/>
              <a:ext cx="96" cy="38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58" name="Line 302"/>
            <p:cNvSpPr>
              <a:spLocks noChangeShapeType="1"/>
            </p:cNvSpPr>
            <p:nvPr/>
          </p:nvSpPr>
          <p:spPr bwMode="auto">
            <a:xfrm>
              <a:off x="3790" y="2923"/>
              <a:ext cx="0" cy="7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59" name="Rectangle 303"/>
            <p:cNvSpPr>
              <a:spLocks noChangeArrowheads="1"/>
            </p:cNvSpPr>
            <p:nvPr/>
          </p:nvSpPr>
          <p:spPr bwMode="auto">
            <a:xfrm>
              <a:off x="3696" y="2928"/>
              <a:ext cx="96" cy="752"/>
            </a:xfrm>
            <a:prstGeom prst="rect">
              <a:avLst/>
            </a:prstGeom>
            <a:solidFill>
              <a:schemeClr val="accent1">
                <a:alpha val="7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60" name="Line 304"/>
            <p:cNvSpPr>
              <a:spLocks noChangeShapeType="1"/>
            </p:cNvSpPr>
            <p:nvPr/>
          </p:nvSpPr>
          <p:spPr bwMode="auto">
            <a:xfrm>
              <a:off x="3694" y="2923"/>
              <a:ext cx="0" cy="7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61" name="Oval 305"/>
            <p:cNvSpPr>
              <a:spLocks noChangeArrowheads="1"/>
            </p:cNvSpPr>
            <p:nvPr/>
          </p:nvSpPr>
          <p:spPr bwMode="auto">
            <a:xfrm>
              <a:off x="3694" y="2898"/>
              <a:ext cx="96" cy="38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9762" name="Group 306"/>
          <p:cNvGrpSpPr>
            <a:grpSpLocks/>
          </p:cNvGrpSpPr>
          <p:nvPr/>
        </p:nvGrpSpPr>
        <p:grpSpPr bwMode="auto">
          <a:xfrm>
            <a:off x="6378820" y="3804138"/>
            <a:ext cx="143608" cy="1893277"/>
            <a:chOff x="4353" y="2416"/>
            <a:chExt cx="98" cy="1292"/>
          </a:xfrm>
        </p:grpSpPr>
        <p:sp>
          <p:nvSpPr>
            <p:cNvPr id="19763" name="Oval 307"/>
            <p:cNvSpPr>
              <a:spLocks noChangeArrowheads="1"/>
            </p:cNvSpPr>
            <p:nvPr/>
          </p:nvSpPr>
          <p:spPr bwMode="auto">
            <a:xfrm>
              <a:off x="4353" y="3646"/>
              <a:ext cx="96" cy="62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64" name="Line 308"/>
            <p:cNvSpPr>
              <a:spLocks noChangeShapeType="1"/>
            </p:cNvSpPr>
            <p:nvPr/>
          </p:nvSpPr>
          <p:spPr bwMode="auto">
            <a:xfrm>
              <a:off x="4449" y="2456"/>
              <a:ext cx="0" cy="1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65" name="Rectangle 309"/>
            <p:cNvSpPr>
              <a:spLocks noChangeArrowheads="1"/>
            </p:cNvSpPr>
            <p:nvPr/>
          </p:nvSpPr>
          <p:spPr bwMode="auto">
            <a:xfrm>
              <a:off x="4355" y="2465"/>
              <a:ext cx="96" cy="1212"/>
            </a:xfrm>
            <a:prstGeom prst="rect">
              <a:avLst/>
            </a:prstGeom>
            <a:solidFill>
              <a:schemeClr val="accent1">
                <a:alpha val="7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66" name="Line 310"/>
            <p:cNvSpPr>
              <a:spLocks noChangeShapeType="1"/>
            </p:cNvSpPr>
            <p:nvPr/>
          </p:nvSpPr>
          <p:spPr bwMode="auto">
            <a:xfrm>
              <a:off x="4353" y="2456"/>
              <a:ext cx="0" cy="1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67" name="Oval 311"/>
            <p:cNvSpPr>
              <a:spLocks noChangeArrowheads="1"/>
            </p:cNvSpPr>
            <p:nvPr/>
          </p:nvSpPr>
          <p:spPr bwMode="auto">
            <a:xfrm>
              <a:off x="4353" y="2416"/>
              <a:ext cx="96" cy="62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9768" name="Group 312"/>
          <p:cNvGrpSpPr>
            <a:grpSpLocks/>
          </p:cNvGrpSpPr>
          <p:nvPr/>
        </p:nvGrpSpPr>
        <p:grpSpPr bwMode="auto">
          <a:xfrm>
            <a:off x="6903428" y="3301513"/>
            <a:ext cx="143608" cy="2398834"/>
            <a:chOff x="4711" y="2073"/>
            <a:chExt cx="98" cy="1637"/>
          </a:xfrm>
        </p:grpSpPr>
        <p:sp>
          <p:nvSpPr>
            <p:cNvPr id="19769" name="Oval 313"/>
            <p:cNvSpPr>
              <a:spLocks noChangeArrowheads="1"/>
            </p:cNvSpPr>
            <p:nvPr/>
          </p:nvSpPr>
          <p:spPr bwMode="auto">
            <a:xfrm>
              <a:off x="4711" y="3632"/>
              <a:ext cx="96" cy="78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70" name="Line 314"/>
            <p:cNvSpPr>
              <a:spLocks noChangeShapeType="1"/>
            </p:cNvSpPr>
            <p:nvPr/>
          </p:nvSpPr>
          <p:spPr bwMode="auto">
            <a:xfrm>
              <a:off x="4807" y="2123"/>
              <a:ext cx="0" cy="1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71" name="Rectangle 315"/>
            <p:cNvSpPr>
              <a:spLocks noChangeArrowheads="1"/>
            </p:cNvSpPr>
            <p:nvPr/>
          </p:nvSpPr>
          <p:spPr bwMode="auto">
            <a:xfrm>
              <a:off x="4713" y="2135"/>
              <a:ext cx="96" cy="1536"/>
            </a:xfrm>
            <a:prstGeom prst="rect">
              <a:avLst/>
            </a:prstGeom>
            <a:solidFill>
              <a:schemeClr val="accent1">
                <a:alpha val="7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72" name="Line 316"/>
            <p:cNvSpPr>
              <a:spLocks noChangeShapeType="1"/>
            </p:cNvSpPr>
            <p:nvPr/>
          </p:nvSpPr>
          <p:spPr bwMode="auto">
            <a:xfrm>
              <a:off x="4711" y="2123"/>
              <a:ext cx="0" cy="1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73" name="Oval 317"/>
            <p:cNvSpPr>
              <a:spLocks noChangeArrowheads="1"/>
            </p:cNvSpPr>
            <p:nvPr/>
          </p:nvSpPr>
          <p:spPr bwMode="auto">
            <a:xfrm>
              <a:off x="4711" y="2073"/>
              <a:ext cx="96" cy="78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9774" name="Group 318"/>
          <p:cNvGrpSpPr>
            <a:grpSpLocks/>
          </p:cNvGrpSpPr>
          <p:nvPr/>
        </p:nvGrpSpPr>
        <p:grpSpPr bwMode="auto">
          <a:xfrm>
            <a:off x="7165731" y="3143251"/>
            <a:ext cx="143608" cy="2574680"/>
            <a:chOff x="4890" y="1965"/>
            <a:chExt cx="98" cy="1757"/>
          </a:xfrm>
        </p:grpSpPr>
        <p:sp>
          <p:nvSpPr>
            <p:cNvPr id="19775" name="Oval 319"/>
            <p:cNvSpPr>
              <a:spLocks noChangeArrowheads="1"/>
            </p:cNvSpPr>
            <p:nvPr/>
          </p:nvSpPr>
          <p:spPr bwMode="auto">
            <a:xfrm>
              <a:off x="4890" y="3638"/>
              <a:ext cx="96" cy="84"/>
            </a:xfrm>
            <a:prstGeom prst="ellipse">
              <a:avLst/>
            </a:prstGeom>
            <a:solidFill>
              <a:srgbClr val="FF99CC">
                <a:alpha val="7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76" name="Line 320"/>
            <p:cNvSpPr>
              <a:spLocks noChangeShapeType="1"/>
            </p:cNvSpPr>
            <p:nvPr/>
          </p:nvSpPr>
          <p:spPr bwMode="auto">
            <a:xfrm>
              <a:off x="4986" y="2019"/>
              <a:ext cx="0" cy="1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77" name="Rectangle 321"/>
            <p:cNvSpPr>
              <a:spLocks noChangeArrowheads="1"/>
            </p:cNvSpPr>
            <p:nvPr/>
          </p:nvSpPr>
          <p:spPr bwMode="auto">
            <a:xfrm>
              <a:off x="4892" y="2031"/>
              <a:ext cx="96" cy="1649"/>
            </a:xfrm>
            <a:prstGeom prst="rect">
              <a:avLst/>
            </a:prstGeom>
            <a:solidFill>
              <a:srgbClr val="FF99CC">
                <a:alpha val="7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78" name="Line 322"/>
            <p:cNvSpPr>
              <a:spLocks noChangeShapeType="1"/>
            </p:cNvSpPr>
            <p:nvPr/>
          </p:nvSpPr>
          <p:spPr bwMode="auto">
            <a:xfrm>
              <a:off x="4890" y="2019"/>
              <a:ext cx="0" cy="1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79" name="Oval 323"/>
            <p:cNvSpPr>
              <a:spLocks noChangeArrowheads="1"/>
            </p:cNvSpPr>
            <p:nvPr/>
          </p:nvSpPr>
          <p:spPr bwMode="auto">
            <a:xfrm>
              <a:off x="4890" y="1965"/>
              <a:ext cx="96" cy="84"/>
            </a:xfrm>
            <a:prstGeom prst="ellipse">
              <a:avLst/>
            </a:prstGeom>
            <a:solidFill>
              <a:srgbClr val="FF99CC">
                <a:alpha val="7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9780" name="Group 324"/>
          <p:cNvGrpSpPr>
            <a:grpSpLocks/>
          </p:cNvGrpSpPr>
          <p:nvPr/>
        </p:nvGrpSpPr>
        <p:grpSpPr bwMode="auto">
          <a:xfrm>
            <a:off x="7419243" y="3223846"/>
            <a:ext cx="143608" cy="2485292"/>
            <a:chOff x="5063" y="2020"/>
            <a:chExt cx="98" cy="1696"/>
          </a:xfrm>
        </p:grpSpPr>
        <p:sp>
          <p:nvSpPr>
            <p:cNvPr id="19781" name="Oval 325"/>
            <p:cNvSpPr>
              <a:spLocks noChangeArrowheads="1"/>
            </p:cNvSpPr>
            <p:nvPr/>
          </p:nvSpPr>
          <p:spPr bwMode="auto">
            <a:xfrm>
              <a:off x="5063" y="3635"/>
              <a:ext cx="96" cy="81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82" name="Line 326"/>
            <p:cNvSpPr>
              <a:spLocks noChangeShapeType="1"/>
            </p:cNvSpPr>
            <p:nvPr/>
          </p:nvSpPr>
          <p:spPr bwMode="auto">
            <a:xfrm>
              <a:off x="5159" y="2072"/>
              <a:ext cx="0" cy="1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83" name="Rectangle 327"/>
            <p:cNvSpPr>
              <a:spLocks noChangeArrowheads="1"/>
            </p:cNvSpPr>
            <p:nvPr/>
          </p:nvSpPr>
          <p:spPr bwMode="auto">
            <a:xfrm>
              <a:off x="5065" y="2084"/>
              <a:ext cx="96" cy="1592"/>
            </a:xfrm>
            <a:prstGeom prst="rect">
              <a:avLst/>
            </a:prstGeom>
            <a:solidFill>
              <a:schemeClr val="accent1">
                <a:alpha val="7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84" name="Line 328"/>
            <p:cNvSpPr>
              <a:spLocks noChangeShapeType="1"/>
            </p:cNvSpPr>
            <p:nvPr/>
          </p:nvSpPr>
          <p:spPr bwMode="auto">
            <a:xfrm>
              <a:off x="5063" y="2072"/>
              <a:ext cx="0" cy="1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85" name="Oval 329"/>
            <p:cNvSpPr>
              <a:spLocks noChangeArrowheads="1"/>
            </p:cNvSpPr>
            <p:nvPr/>
          </p:nvSpPr>
          <p:spPr bwMode="auto">
            <a:xfrm>
              <a:off x="5063" y="2020"/>
              <a:ext cx="96" cy="81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9786" name="Group 330"/>
          <p:cNvGrpSpPr>
            <a:grpSpLocks/>
          </p:cNvGrpSpPr>
          <p:nvPr/>
        </p:nvGrpSpPr>
        <p:grpSpPr bwMode="auto">
          <a:xfrm>
            <a:off x="7943851" y="3650274"/>
            <a:ext cx="143608" cy="2060331"/>
            <a:chOff x="5421" y="2311"/>
            <a:chExt cx="98" cy="1406"/>
          </a:xfrm>
        </p:grpSpPr>
        <p:sp>
          <p:nvSpPr>
            <p:cNvPr id="19787" name="Oval 331"/>
            <p:cNvSpPr>
              <a:spLocks noChangeArrowheads="1"/>
            </p:cNvSpPr>
            <p:nvPr/>
          </p:nvSpPr>
          <p:spPr bwMode="auto">
            <a:xfrm>
              <a:off x="5421" y="3650"/>
              <a:ext cx="96" cy="67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88" name="Line 332"/>
            <p:cNvSpPr>
              <a:spLocks noChangeShapeType="1"/>
            </p:cNvSpPr>
            <p:nvPr/>
          </p:nvSpPr>
          <p:spPr bwMode="auto">
            <a:xfrm>
              <a:off x="5517" y="2354"/>
              <a:ext cx="0" cy="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89" name="Rectangle 333"/>
            <p:cNvSpPr>
              <a:spLocks noChangeArrowheads="1"/>
            </p:cNvSpPr>
            <p:nvPr/>
          </p:nvSpPr>
          <p:spPr bwMode="auto">
            <a:xfrm>
              <a:off x="5423" y="2364"/>
              <a:ext cx="96" cy="1320"/>
            </a:xfrm>
            <a:prstGeom prst="rect">
              <a:avLst/>
            </a:prstGeom>
            <a:solidFill>
              <a:schemeClr val="accent1">
                <a:alpha val="7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90" name="Line 334"/>
            <p:cNvSpPr>
              <a:spLocks noChangeShapeType="1"/>
            </p:cNvSpPr>
            <p:nvPr/>
          </p:nvSpPr>
          <p:spPr bwMode="auto">
            <a:xfrm>
              <a:off x="5421" y="2354"/>
              <a:ext cx="0" cy="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91" name="Oval 335"/>
            <p:cNvSpPr>
              <a:spLocks noChangeArrowheads="1"/>
            </p:cNvSpPr>
            <p:nvPr/>
          </p:nvSpPr>
          <p:spPr bwMode="auto">
            <a:xfrm>
              <a:off x="5421" y="2311"/>
              <a:ext cx="96" cy="67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9792" name="Group 336"/>
          <p:cNvGrpSpPr>
            <a:grpSpLocks/>
          </p:cNvGrpSpPr>
          <p:nvPr/>
        </p:nvGrpSpPr>
        <p:grpSpPr bwMode="auto">
          <a:xfrm>
            <a:off x="8462597" y="4059115"/>
            <a:ext cx="143608" cy="1641231"/>
            <a:chOff x="5775" y="2590"/>
            <a:chExt cx="98" cy="1120"/>
          </a:xfrm>
        </p:grpSpPr>
        <p:sp>
          <p:nvSpPr>
            <p:cNvPr id="19793" name="Oval 337"/>
            <p:cNvSpPr>
              <a:spLocks noChangeArrowheads="1"/>
            </p:cNvSpPr>
            <p:nvPr/>
          </p:nvSpPr>
          <p:spPr bwMode="auto">
            <a:xfrm>
              <a:off x="5775" y="3657"/>
              <a:ext cx="96" cy="53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94" name="Line 338"/>
            <p:cNvSpPr>
              <a:spLocks noChangeShapeType="1"/>
            </p:cNvSpPr>
            <p:nvPr/>
          </p:nvSpPr>
          <p:spPr bwMode="auto">
            <a:xfrm>
              <a:off x="5871" y="2624"/>
              <a:ext cx="0" cy="10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95" name="Rectangle 339"/>
            <p:cNvSpPr>
              <a:spLocks noChangeArrowheads="1"/>
            </p:cNvSpPr>
            <p:nvPr/>
          </p:nvSpPr>
          <p:spPr bwMode="auto">
            <a:xfrm>
              <a:off x="5777" y="2632"/>
              <a:ext cx="96" cy="1051"/>
            </a:xfrm>
            <a:prstGeom prst="rect">
              <a:avLst/>
            </a:prstGeom>
            <a:solidFill>
              <a:schemeClr val="accent1">
                <a:alpha val="7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96" name="Line 340"/>
            <p:cNvSpPr>
              <a:spLocks noChangeShapeType="1"/>
            </p:cNvSpPr>
            <p:nvPr/>
          </p:nvSpPr>
          <p:spPr bwMode="auto">
            <a:xfrm>
              <a:off x="5775" y="2624"/>
              <a:ext cx="0" cy="10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797" name="Oval 341"/>
            <p:cNvSpPr>
              <a:spLocks noChangeArrowheads="1"/>
            </p:cNvSpPr>
            <p:nvPr/>
          </p:nvSpPr>
          <p:spPr bwMode="auto">
            <a:xfrm>
              <a:off x="5775" y="2590"/>
              <a:ext cx="96" cy="53"/>
            </a:xfrm>
            <a:prstGeom prst="ellipse">
              <a:avLst/>
            </a:prstGeom>
            <a:solidFill>
              <a:schemeClr val="accent1">
                <a:alpha val="7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  <p:grpSp>
        <p:nvGrpSpPr>
          <p:cNvPr id="19798" name="Group 342"/>
          <p:cNvGrpSpPr>
            <a:grpSpLocks/>
          </p:cNvGrpSpPr>
          <p:nvPr/>
        </p:nvGrpSpPr>
        <p:grpSpPr bwMode="auto">
          <a:xfrm>
            <a:off x="73270" y="4132385"/>
            <a:ext cx="4897315" cy="211015"/>
            <a:chOff x="50" y="2640"/>
            <a:chExt cx="3342" cy="144"/>
          </a:xfrm>
        </p:grpSpPr>
        <p:sp>
          <p:nvSpPr>
            <p:cNvPr id="19799" name="Rectangle 343"/>
            <p:cNvSpPr>
              <a:spLocks noChangeArrowheads="1"/>
            </p:cNvSpPr>
            <p:nvPr/>
          </p:nvSpPr>
          <p:spPr bwMode="auto">
            <a:xfrm>
              <a:off x="50" y="2640"/>
              <a:ext cx="525" cy="144"/>
            </a:xfrm>
            <a:prstGeom prst="rect">
              <a:avLst/>
            </a:prstGeom>
            <a:solidFill>
              <a:srgbClr val="FFFF66">
                <a:alpha val="20000"/>
              </a:srgbClr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FF66"/>
              </a:extrusionClr>
              <a:contourClr>
                <a:srgbClr val="FFFF66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zh-CN" altLang="en-US" sz="2215"/>
            </a:p>
          </p:txBody>
        </p:sp>
        <p:sp>
          <p:nvSpPr>
            <p:cNvPr id="19800" name="Rectangle 344"/>
            <p:cNvSpPr>
              <a:spLocks noChangeArrowheads="1"/>
            </p:cNvSpPr>
            <p:nvPr/>
          </p:nvSpPr>
          <p:spPr bwMode="auto">
            <a:xfrm>
              <a:off x="575" y="2640"/>
              <a:ext cx="2387" cy="14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zh-CN" altLang="en-US" sz="2215"/>
            </a:p>
          </p:txBody>
        </p:sp>
        <p:sp>
          <p:nvSpPr>
            <p:cNvPr id="19801" name="Rectangle 345"/>
            <p:cNvSpPr>
              <a:spLocks noChangeArrowheads="1"/>
            </p:cNvSpPr>
            <p:nvPr/>
          </p:nvSpPr>
          <p:spPr bwMode="auto">
            <a:xfrm>
              <a:off x="2962" y="2640"/>
              <a:ext cx="430" cy="144"/>
            </a:xfrm>
            <a:prstGeom prst="rect">
              <a:avLst/>
            </a:prstGeom>
            <a:solidFill>
              <a:srgbClr val="FFFF66">
                <a:alpha val="20000"/>
              </a:srgbClr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FF66"/>
              </a:extrusionClr>
              <a:contourClr>
                <a:srgbClr val="FFFF66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zh-CN" altLang="en-US" sz="2215"/>
            </a:p>
          </p:txBody>
        </p:sp>
      </p:grpSp>
      <p:sp>
        <p:nvSpPr>
          <p:cNvPr id="19802" name="Rectangle 346"/>
          <p:cNvSpPr>
            <a:spLocks noChangeArrowheads="1"/>
          </p:cNvSpPr>
          <p:nvPr/>
        </p:nvSpPr>
        <p:spPr bwMode="auto">
          <a:xfrm>
            <a:off x="70339" y="5046785"/>
            <a:ext cx="4923692" cy="211015"/>
          </a:xfrm>
          <a:prstGeom prst="rect">
            <a:avLst/>
          </a:prstGeom>
          <a:solidFill>
            <a:srgbClr val="FF99CC">
              <a:alpha val="18999"/>
            </a:srgbClr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 sz="2215"/>
          </a:p>
        </p:txBody>
      </p:sp>
      <p:grpSp>
        <p:nvGrpSpPr>
          <p:cNvPr id="19803" name="Group 347"/>
          <p:cNvGrpSpPr>
            <a:grpSpLocks/>
          </p:cNvGrpSpPr>
          <p:nvPr/>
        </p:nvGrpSpPr>
        <p:grpSpPr bwMode="auto">
          <a:xfrm>
            <a:off x="79131" y="5257800"/>
            <a:ext cx="4914900" cy="211015"/>
            <a:chOff x="54" y="3408"/>
            <a:chExt cx="3354" cy="144"/>
          </a:xfrm>
        </p:grpSpPr>
        <p:sp>
          <p:nvSpPr>
            <p:cNvPr id="19804" name="Rectangle 348"/>
            <p:cNvSpPr>
              <a:spLocks noChangeArrowheads="1"/>
            </p:cNvSpPr>
            <p:nvPr/>
          </p:nvSpPr>
          <p:spPr bwMode="auto">
            <a:xfrm>
              <a:off x="54" y="3408"/>
              <a:ext cx="527" cy="144"/>
            </a:xfrm>
            <a:prstGeom prst="rect">
              <a:avLst/>
            </a:prstGeom>
            <a:solidFill>
              <a:srgbClr val="FFFF66">
                <a:alpha val="20000"/>
              </a:srgbClr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FF66"/>
              </a:extrusionClr>
              <a:contourClr>
                <a:srgbClr val="FFFF66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zh-CN" altLang="en-US" sz="2215"/>
            </a:p>
          </p:txBody>
        </p:sp>
        <p:sp>
          <p:nvSpPr>
            <p:cNvPr id="19805" name="Rectangle 349"/>
            <p:cNvSpPr>
              <a:spLocks noChangeArrowheads="1"/>
            </p:cNvSpPr>
            <p:nvPr/>
          </p:nvSpPr>
          <p:spPr bwMode="auto">
            <a:xfrm>
              <a:off x="581" y="3408"/>
              <a:ext cx="2396" cy="14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zh-CN" altLang="en-US" sz="2215"/>
            </a:p>
          </p:txBody>
        </p:sp>
        <p:sp>
          <p:nvSpPr>
            <p:cNvPr id="19806" name="Rectangle 350"/>
            <p:cNvSpPr>
              <a:spLocks noChangeArrowheads="1"/>
            </p:cNvSpPr>
            <p:nvPr/>
          </p:nvSpPr>
          <p:spPr bwMode="auto">
            <a:xfrm>
              <a:off x="2977" y="3408"/>
              <a:ext cx="431" cy="144"/>
            </a:xfrm>
            <a:prstGeom prst="rect">
              <a:avLst/>
            </a:prstGeom>
            <a:solidFill>
              <a:srgbClr val="FFFF66">
                <a:alpha val="20000"/>
              </a:srgbClr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FF66"/>
              </a:extrusionClr>
              <a:contourClr>
                <a:srgbClr val="FFFF66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zh-CN" altLang="en-US" sz="2215"/>
            </a:p>
          </p:txBody>
        </p:sp>
      </p:grpSp>
      <p:pic>
        <p:nvPicPr>
          <p:cNvPr id="19807" name="Picture 351" descr="926373377142659418907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61" y="3077308"/>
            <a:ext cx="562708" cy="263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808" name="Picture 352" descr="187965352142659418907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697" y="5750169"/>
            <a:ext cx="643303" cy="263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9810" name="Group 354"/>
          <p:cNvGrpSpPr>
            <a:grpSpLocks/>
          </p:cNvGrpSpPr>
          <p:nvPr/>
        </p:nvGrpSpPr>
        <p:grpSpPr bwMode="auto">
          <a:xfrm>
            <a:off x="4837236" y="435220"/>
            <a:ext cx="2488223" cy="2338754"/>
            <a:chOff x="3301" y="117"/>
            <a:chExt cx="1698" cy="1596"/>
          </a:xfrm>
        </p:grpSpPr>
        <p:grpSp>
          <p:nvGrpSpPr>
            <p:cNvPr id="19811" name="Group 355"/>
            <p:cNvGrpSpPr>
              <a:grpSpLocks/>
            </p:cNvGrpSpPr>
            <p:nvPr/>
          </p:nvGrpSpPr>
          <p:grpSpPr bwMode="auto">
            <a:xfrm>
              <a:off x="4087" y="459"/>
              <a:ext cx="912" cy="1200"/>
              <a:chOff x="4087" y="459"/>
              <a:chExt cx="912" cy="1200"/>
            </a:xfrm>
          </p:grpSpPr>
          <p:pic>
            <p:nvPicPr>
              <p:cNvPr id="19812" name="Picture 356" descr="439819156142659418915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4" y="1077"/>
                <a:ext cx="245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9813" name="Line 357"/>
              <p:cNvSpPr>
                <a:spLocks noChangeShapeType="1"/>
              </p:cNvSpPr>
              <p:nvPr/>
            </p:nvSpPr>
            <p:spPr bwMode="auto">
              <a:xfrm>
                <a:off x="4087" y="1659"/>
                <a:ext cx="573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grpSp>
            <p:nvGrpSpPr>
              <p:cNvPr id="19814" name="Group 358"/>
              <p:cNvGrpSpPr>
                <a:grpSpLocks/>
              </p:cNvGrpSpPr>
              <p:nvPr/>
            </p:nvGrpSpPr>
            <p:grpSpPr bwMode="auto">
              <a:xfrm>
                <a:off x="4555" y="987"/>
                <a:ext cx="208" cy="70"/>
                <a:chOff x="4555" y="987"/>
                <a:chExt cx="208" cy="70"/>
              </a:xfrm>
            </p:grpSpPr>
            <p:sp>
              <p:nvSpPr>
                <p:cNvPr id="19815" name="Line 359"/>
                <p:cNvSpPr>
                  <a:spLocks noChangeShapeType="1"/>
                </p:cNvSpPr>
                <p:nvPr/>
              </p:nvSpPr>
              <p:spPr bwMode="auto">
                <a:xfrm>
                  <a:off x="4555" y="987"/>
                  <a:ext cx="208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sp>
              <p:nvSpPr>
                <p:cNvPr id="19816" name="Line 360"/>
                <p:cNvSpPr>
                  <a:spLocks noChangeShapeType="1"/>
                </p:cNvSpPr>
                <p:nvPr/>
              </p:nvSpPr>
              <p:spPr bwMode="auto">
                <a:xfrm>
                  <a:off x="4555" y="1057"/>
                  <a:ext cx="208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</p:grpSp>
          <p:pic>
            <p:nvPicPr>
              <p:cNvPr id="19817" name="Picture 361" descr="796646857142659418915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9" y="939"/>
                <a:ext cx="213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9818" name="Line 362"/>
              <p:cNvSpPr>
                <a:spLocks noChangeShapeType="1"/>
              </p:cNvSpPr>
              <p:nvPr/>
            </p:nvSpPr>
            <p:spPr bwMode="auto">
              <a:xfrm flipV="1">
                <a:off x="4659" y="459"/>
                <a:ext cx="0" cy="52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9819" name="Line 363"/>
              <p:cNvSpPr>
                <a:spLocks noChangeShapeType="1"/>
              </p:cNvSpPr>
              <p:nvPr/>
            </p:nvSpPr>
            <p:spPr bwMode="auto">
              <a:xfrm>
                <a:off x="4087" y="459"/>
                <a:ext cx="572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9820" name="Line 364"/>
              <p:cNvSpPr>
                <a:spLocks noChangeShapeType="1"/>
              </p:cNvSpPr>
              <p:nvPr/>
            </p:nvSpPr>
            <p:spPr bwMode="auto">
              <a:xfrm>
                <a:off x="4867" y="747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19821" name="Line 365"/>
              <p:cNvSpPr>
                <a:spLocks noChangeShapeType="1"/>
              </p:cNvSpPr>
              <p:nvPr/>
            </p:nvSpPr>
            <p:spPr bwMode="auto">
              <a:xfrm flipV="1">
                <a:off x="4659" y="1059"/>
                <a:ext cx="0" cy="59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  <p:sp>
          <p:nvSpPr>
            <p:cNvPr id="19822" name="Oval 366"/>
            <p:cNvSpPr>
              <a:spLocks noChangeArrowheads="1"/>
            </p:cNvSpPr>
            <p:nvPr/>
          </p:nvSpPr>
          <p:spPr bwMode="auto">
            <a:xfrm>
              <a:off x="3450" y="1629"/>
              <a:ext cx="51" cy="5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823" name="Text Box 367"/>
            <p:cNvSpPr txBox="1">
              <a:spLocks noChangeArrowheads="1"/>
            </p:cNvSpPr>
            <p:nvPr/>
          </p:nvSpPr>
          <p:spPr bwMode="auto">
            <a:xfrm>
              <a:off x="3304" y="413"/>
              <a:ext cx="179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215">
                  <a:solidFill>
                    <a:srgbClr val="FF0000"/>
                  </a:solidFill>
                </a:rPr>
                <a:t>+</a:t>
              </a:r>
            </a:p>
          </p:txBody>
        </p:sp>
        <p:pic>
          <p:nvPicPr>
            <p:cNvPr id="19824" name="Picture 368" descr="3398766441426594189156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" y="933"/>
              <a:ext cx="243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825" name="Text Box 369"/>
            <p:cNvSpPr txBox="1">
              <a:spLocks noChangeArrowheads="1"/>
            </p:cNvSpPr>
            <p:nvPr/>
          </p:nvSpPr>
          <p:spPr bwMode="auto">
            <a:xfrm>
              <a:off x="3301" y="1379"/>
              <a:ext cx="23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2585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9826" name="Line 370"/>
            <p:cNvSpPr>
              <a:spLocks noChangeShapeType="1"/>
            </p:cNvSpPr>
            <p:nvPr/>
          </p:nvSpPr>
          <p:spPr bwMode="auto">
            <a:xfrm>
              <a:off x="3493" y="1653"/>
              <a:ext cx="62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9827" name="Picture 371" descr="7702355731426594189156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" y="723"/>
              <a:ext cx="24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828" name="Picture 372" descr="2370862211426594189156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3" y="1173"/>
              <a:ext cx="22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829" name="AutoShape 373"/>
            <p:cNvSpPr>
              <a:spLocks noChangeArrowheads="1"/>
            </p:cNvSpPr>
            <p:nvPr/>
          </p:nvSpPr>
          <p:spPr bwMode="auto">
            <a:xfrm flipH="1">
              <a:off x="4098" y="1201"/>
              <a:ext cx="53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830" name="AutoShape 374"/>
            <p:cNvSpPr>
              <a:spLocks noChangeArrowheads="1"/>
            </p:cNvSpPr>
            <p:nvPr/>
          </p:nvSpPr>
          <p:spPr bwMode="auto">
            <a:xfrm flipH="1">
              <a:off x="4098" y="1125"/>
              <a:ext cx="53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831" name="AutoShape 375"/>
            <p:cNvSpPr>
              <a:spLocks noChangeArrowheads="1"/>
            </p:cNvSpPr>
            <p:nvPr/>
          </p:nvSpPr>
          <p:spPr bwMode="auto">
            <a:xfrm flipH="1">
              <a:off x="4104" y="1287"/>
              <a:ext cx="54" cy="81"/>
            </a:xfrm>
            <a:prstGeom prst="moon">
              <a:avLst>
                <a:gd name="adj" fmla="val 0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832" name="Line 376"/>
            <p:cNvSpPr>
              <a:spLocks noChangeShapeType="1"/>
            </p:cNvSpPr>
            <p:nvPr/>
          </p:nvSpPr>
          <p:spPr bwMode="auto">
            <a:xfrm flipH="1">
              <a:off x="4098" y="1365"/>
              <a:ext cx="0" cy="2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833" name="Line 377"/>
            <p:cNvSpPr>
              <a:spLocks noChangeShapeType="1"/>
            </p:cNvSpPr>
            <p:nvPr/>
          </p:nvSpPr>
          <p:spPr bwMode="auto">
            <a:xfrm>
              <a:off x="4100" y="907"/>
              <a:ext cx="0" cy="21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834" name="Rectangle 378"/>
            <p:cNvSpPr>
              <a:spLocks noChangeArrowheads="1"/>
            </p:cNvSpPr>
            <p:nvPr/>
          </p:nvSpPr>
          <p:spPr bwMode="auto">
            <a:xfrm>
              <a:off x="4038" y="693"/>
              <a:ext cx="122" cy="20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835" name="Line 379"/>
            <p:cNvSpPr>
              <a:spLocks noChangeShapeType="1"/>
            </p:cNvSpPr>
            <p:nvPr/>
          </p:nvSpPr>
          <p:spPr bwMode="auto">
            <a:xfrm flipV="1">
              <a:off x="4098" y="453"/>
              <a:ext cx="0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836" name="Line 380"/>
            <p:cNvSpPr>
              <a:spLocks noChangeShapeType="1"/>
            </p:cNvSpPr>
            <p:nvPr/>
          </p:nvSpPr>
          <p:spPr bwMode="auto">
            <a:xfrm>
              <a:off x="3493" y="453"/>
              <a:ext cx="59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9837" name="Picture 381" descr="7147950201426594189156"/>
            <p:cNvPicPr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2" y="117"/>
              <a:ext cx="18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838" name="Line 382"/>
            <p:cNvSpPr>
              <a:spLocks noChangeShapeType="1"/>
            </p:cNvSpPr>
            <p:nvPr/>
          </p:nvSpPr>
          <p:spPr bwMode="auto">
            <a:xfrm>
              <a:off x="3613" y="405"/>
              <a:ext cx="35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pic>
          <p:nvPicPr>
            <p:cNvPr id="19839" name="Picture 383" descr="9984234211426594189156"/>
            <p:cNvPicPr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1" y="1077"/>
              <a:ext cx="242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840" name="Line 384"/>
            <p:cNvSpPr>
              <a:spLocks noChangeShapeType="1"/>
            </p:cNvSpPr>
            <p:nvPr/>
          </p:nvSpPr>
          <p:spPr bwMode="auto">
            <a:xfrm>
              <a:off x="4270" y="741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  <p:sp>
          <p:nvSpPr>
            <p:cNvPr id="19841" name="Oval 385"/>
            <p:cNvSpPr>
              <a:spLocks noChangeArrowheads="1"/>
            </p:cNvSpPr>
            <p:nvPr/>
          </p:nvSpPr>
          <p:spPr bwMode="auto">
            <a:xfrm>
              <a:off x="3437" y="426"/>
              <a:ext cx="51" cy="5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215"/>
            </a:p>
          </p:txBody>
        </p:sp>
      </p:grpSp>
    </p:spTree>
    <p:extLst>
      <p:ext uri="{BB962C8B-B14F-4D97-AF65-F5344CB8AC3E}">
        <p14:creationId xmlns:p14="http://schemas.microsoft.com/office/powerpoint/2010/main" val="31206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0.10972056" pathEditMode="relative" ptsTypes="">
                                      <p:cBhvr>
                                        <p:cTn id="25" dur="5000" fill="hold"/>
                                        <p:tgtEl>
                                          <p:spTgt spid="19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1000"/>
                                        <p:tgtEl>
                                          <p:spTgt spid="19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19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0.07776271" pathEditMode="relative" ptsTypes="">
                                      <p:cBhvr>
                                        <p:cTn id="61" dur="3000" fill="hold"/>
                                        <p:tgtEl>
                                          <p:spTgt spid="198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9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9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9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97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9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9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9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9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nimBg="1"/>
      <p:bldP spid="19463" grpId="0" animBg="1"/>
      <p:bldP spid="19468" grpId="0" animBg="1"/>
      <p:bldP spid="19750" grpId="0" animBg="1"/>
      <p:bldP spid="19750" grpId="1" animBg="1"/>
      <p:bldP spid="19756" grpId="0" animBg="1"/>
      <p:bldP spid="19756" grpId="1" animBg="1"/>
      <p:bldP spid="19762" grpId="0" animBg="1"/>
      <p:bldP spid="19762" grpId="1" animBg="1"/>
      <p:bldP spid="19768" grpId="0" animBg="1"/>
      <p:bldP spid="19768" grpId="1" animBg="1"/>
      <p:bldP spid="19774" grpId="0" animBg="1"/>
      <p:bldP spid="19774" grpId="1" animBg="1"/>
      <p:bldP spid="19780" grpId="0" animBg="1"/>
      <p:bldP spid="19780" grpId="1" animBg="1"/>
      <p:bldP spid="19786" grpId="0" animBg="1"/>
      <p:bldP spid="19786" grpId="1" animBg="1"/>
      <p:bldP spid="19792" grpId="0" animBg="1"/>
      <p:bldP spid="19792" grpId="1" animBg="1"/>
      <p:bldP spid="19798" grpId="0" animBg="1"/>
      <p:bldP spid="19798" grpId="1" animBg="1"/>
      <p:bldP spid="19798" grpId="2" animBg="1"/>
      <p:bldP spid="19802" grpId="0" animBg="1"/>
      <p:bldP spid="19802" grpId="1" animBg="1"/>
      <p:bldP spid="19803" grpId="0" animBg="1"/>
      <p:bldP spid="19803" grpId="1" animBg="1"/>
      <p:bldP spid="19807" grpId="0" animBg="1"/>
      <p:bldP spid="198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ext Box 77"/>
          <p:cNvSpPr txBox="1">
            <a:spLocks noChangeArrowheads="1"/>
          </p:cNvSpPr>
          <p:nvPr/>
        </p:nvSpPr>
        <p:spPr bwMode="auto">
          <a:xfrm>
            <a:off x="4211638" y="832277"/>
            <a:ext cx="4105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rgbClr val="CC0000"/>
                </a:solidFill>
                <a:latin typeface="Times New Roman" panose="02020603050405020304" pitchFamily="18" charset="0"/>
              </a:rPr>
              <a:t>相位差</a:t>
            </a:r>
            <a:r>
              <a:rPr lang="zh-CN" altLang="en-US" b="1" dirty="0">
                <a:latin typeface="Times New Roman" panose="02020603050405020304" pitchFamily="18" charset="0"/>
              </a:rPr>
              <a:t>：</a:t>
            </a:r>
            <a:r>
              <a:rPr lang="zh-CN" altLang="en-US" b="1" dirty="0">
                <a:highlight>
                  <a:srgbClr val="FFFF00"/>
                </a:highlight>
                <a:latin typeface="Times New Roman" panose="02020603050405020304" pitchFamily="18" charset="0"/>
              </a:rPr>
              <a:t>同频率</a:t>
            </a:r>
            <a:r>
              <a:rPr lang="zh-CN" altLang="en-US" b="1" dirty="0">
                <a:latin typeface="Times New Roman" panose="02020603050405020304" pitchFamily="18" charset="0"/>
              </a:rPr>
              <a:t>正弦量的相位角之差，用 </a:t>
            </a:r>
            <a:r>
              <a:rPr lang="zh-CN" altLang="en-US" b="1" i="1" dirty="0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lang="zh-CN" altLang="en-US" b="1" dirty="0">
                <a:latin typeface="Times New Roman" panose="02020603050405020304" pitchFamily="18" charset="0"/>
                <a:sym typeface="Symbol" panose="05050102010706020507" pitchFamily="18" charset="2"/>
              </a:rPr>
              <a:t>表示</a:t>
            </a:r>
            <a:r>
              <a:rPr lang="zh-CN" altLang="en-US" b="1" dirty="0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69710" name="Object 78"/>
          <p:cNvGraphicFramePr>
            <a:graphicFrameLocks noChangeAspect="1"/>
          </p:cNvGraphicFramePr>
          <p:nvPr/>
        </p:nvGraphicFramePr>
        <p:xfrm>
          <a:off x="4859338" y="2492375"/>
          <a:ext cx="332898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078" name="Equation" r:id="rId3" imgW="1676160" imgH="457200" progId="Equation.DSMT4">
                  <p:embed/>
                </p:oleObj>
              </mc:Choice>
              <mc:Fallback>
                <p:oleObj name="Equation" r:id="rId3" imgW="1676160" imgH="457200" progId="Equation.DSMT4">
                  <p:embed/>
                  <p:pic>
                    <p:nvPicPr>
                      <p:cNvPr id="6971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492375"/>
                        <a:ext cx="3328987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711" name="Object 79"/>
          <p:cNvGraphicFramePr>
            <a:graphicFrameLocks noChangeAspect="1"/>
          </p:cNvGraphicFramePr>
          <p:nvPr/>
        </p:nvGraphicFramePr>
        <p:xfrm>
          <a:off x="5078413" y="3716338"/>
          <a:ext cx="2506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079" name="公式" r:id="rId5" imgW="977760" imgH="215640" progId="Equation.3">
                  <p:embed/>
                </p:oleObj>
              </mc:Choice>
              <mc:Fallback>
                <p:oleObj name="公式" r:id="rId5" imgW="977760" imgH="215640" progId="Equation.3">
                  <p:embed/>
                  <p:pic>
                    <p:nvPicPr>
                      <p:cNvPr id="69711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413" y="3716338"/>
                        <a:ext cx="2506662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12" name="Text Box 80"/>
          <p:cNvSpPr txBox="1">
            <a:spLocks noChangeArrowheads="1"/>
          </p:cNvSpPr>
          <p:nvPr/>
        </p:nvSpPr>
        <p:spPr bwMode="auto">
          <a:xfrm>
            <a:off x="5076825" y="4322763"/>
            <a:ext cx="3240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solidFill>
                  <a:schemeClr val="tx2"/>
                </a:solidFill>
              </a:rPr>
              <a:t>称之为</a:t>
            </a:r>
            <a:r>
              <a:rPr lang="en-US" altLang="zh-CN" b="1" i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>
                <a:solidFill>
                  <a:srgbClr val="FF3300"/>
                </a:solidFill>
                <a:latin typeface="Times New Roman" panose="02020603050405020304" pitchFamily="18" charset="0"/>
              </a:rPr>
              <a:t>超前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</a:rPr>
              <a:t>于</a:t>
            </a:r>
            <a:r>
              <a:rPr lang="en-US" altLang="zh-CN" b="1" i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baseline="-25000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i="1">
                <a:solidFill>
                  <a:srgbClr val="FF3300"/>
                </a:solidFill>
                <a:latin typeface="Symbol" panose="05050102010706020507" pitchFamily="18" charset="2"/>
              </a:rPr>
              <a:t>j </a:t>
            </a:r>
            <a:r>
              <a:rPr lang="zh-CN" altLang="en-US" b="1">
                <a:solidFill>
                  <a:schemeClr val="tx2"/>
                </a:solidFill>
              </a:rPr>
              <a:t>角。</a:t>
            </a:r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250825" y="908050"/>
            <a:ext cx="3635375" cy="2527300"/>
            <a:chOff x="204" y="391"/>
            <a:chExt cx="2290" cy="1592"/>
          </a:xfrm>
        </p:grpSpPr>
        <p:grpSp>
          <p:nvGrpSpPr>
            <p:cNvPr id="6166" name="Group 75"/>
            <p:cNvGrpSpPr>
              <a:grpSpLocks/>
            </p:cNvGrpSpPr>
            <p:nvPr/>
          </p:nvGrpSpPr>
          <p:grpSpPr bwMode="auto">
            <a:xfrm>
              <a:off x="204" y="391"/>
              <a:ext cx="2038" cy="1592"/>
              <a:chOff x="113" y="754"/>
              <a:chExt cx="2038" cy="1592"/>
            </a:xfrm>
          </p:grpSpPr>
          <p:sp>
            <p:nvSpPr>
              <p:cNvPr id="6167" name="未知"/>
              <p:cNvSpPr>
                <a:spLocks/>
              </p:cNvSpPr>
              <p:nvPr/>
            </p:nvSpPr>
            <p:spPr bwMode="auto">
              <a:xfrm>
                <a:off x="476" y="1026"/>
                <a:ext cx="1243" cy="1320"/>
              </a:xfrm>
              <a:custGeom>
                <a:avLst/>
                <a:gdLst>
                  <a:gd name="T0" fmla="*/ 0 w 2152"/>
                  <a:gd name="T1" fmla="*/ 637 h 2024"/>
                  <a:gd name="T2" fmla="*/ 345 w 2152"/>
                  <a:gd name="T3" fmla="*/ 99 h 2024"/>
                  <a:gd name="T4" fmla="*/ 880 w 2152"/>
                  <a:gd name="T5" fmla="*/ 1231 h 2024"/>
                  <a:gd name="T6" fmla="*/ 1243 w 2152"/>
                  <a:gd name="T7" fmla="*/ 633 h 20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52"/>
                  <a:gd name="T13" fmla="*/ 0 h 2024"/>
                  <a:gd name="T14" fmla="*/ 2152 w 2152"/>
                  <a:gd name="T15" fmla="*/ 2024 h 20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52" h="2024">
                    <a:moveTo>
                      <a:pt x="0" y="977"/>
                    </a:moveTo>
                    <a:cubicBezTo>
                      <a:pt x="99" y="840"/>
                      <a:pt x="343" y="0"/>
                      <a:pt x="597" y="152"/>
                    </a:cubicBezTo>
                    <a:cubicBezTo>
                      <a:pt x="851" y="304"/>
                      <a:pt x="1265" y="1752"/>
                      <a:pt x="1524" y="1888"/>
                    </a:cubicBezTo>
                    <a:cubicBezTo>
                      <a:pt x="1783" y="2024"/>
                      <a:pt x="2021" y="1161"/>
                      <a:pt x="2152" y="970"/>
                    </a:cubicBez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168" name="Group 65"/>
              <p:cNvGrpSpPr>
                <a:grpSpLocks/>
              </p:cNvGrpSpPr>
              <p:nvPr/>
            </p:nvGrpSpPr>
            <p:grpSpPr bwMode="auto">
              <a:xfrm>
                <a:off x="385" y="754"/>
                <a:ext cx="1766" cy="1521"/>
                <a:chOff x="0" y="-23"/>
                <a:chExt cx="2445" cy="1889"/>
              </a:xfrm>
            </p:grpSpPr>
            <p:sp>
              <p:nvSpPr>
                <p:cNvPr id="6172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396" y="1034"/>
                  <a:ext cx="282" cy="3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latin typeface="Times New Roman" panose="02020603050405020304" pitchFamily="18" charset="0"/>
                    </a:rPr>
                    <a:t>0</a:t>
                  </a:r>
                  <a:endParaRPr lang="en-US" altLang="zh-CN" sz="2200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173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459" y="150"/>
                  <a:ext cx="0" cy="171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7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1988" y="1026"/>
                  <a:ext cx="457" cy="3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200" b="1" i="1">
                      <a:solidFill>
                        <a:schemeClr val="tx2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</a:t>
                  </a:r>
                  <a:r>
                    <a:rPr lang="zh-CN" altLang="en-US" sz="2200" b="1" i="1">
                      <a:latin typeface="Times New Roman" panose="02020603050405020304" pitchFamily="18" charset="0"/>
                    </a:rPr>
                    <a:t> </a:t>
                  </a:r>
                  <a:r>
                    <a:rPr lang="en-US" altLang="zh-CN" sz="2200" b="1" i="1">
                      <a:latin typeface="Times New Roman" panose="02020603050405020304" pitchFamily="18" charset="0"/>
                    </a:rPr>
                    <a:t>t</a:t>
                  </a:r>
                </a:p>
              </p:txBody>
            </p:sp>
            <p:sp>
              <p:nvSpPr>
                <p:cNvPr id="6175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457" y="7"/>
                  <a:ext cx="228" cy="3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i</a:t>
                  </a:r>
                  <a:endParaRPr lang="en-US" altLang="zh-CN" sz="22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176" name="Line 70"/>
                <p:cNvSpPr>
                  <a:spLocks noChangeShapeType="1"/>
                </p:cNvSpPr>
                <p:nvPr/>
              </p:nvSpPr>
              <p:spPr bwMode="auto">
                <a:xfrm>
                  <a:off x="0" y="1080"/>
                  <a:ext cx="242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7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231" y="-23"/>
                  <a:ext cx="161" cy="3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en-US" altLang="zh-CN" sz="2200" b="1" i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169" name="AutoShape 72"/>
              <p:cNvSpPr>
                <a:spLocks noChangeArrowheads="1"/>
              </p:cNvSpPr>
              <p:nvPr/>
            </p:nvSpPr>
            <p:spPr bwMode="auto">
              <a:xfrm>
                <a:off x="1185" y="1207"/>
                <a:ext cx="116" cy="213"/>
              </a:xfrm>
              <a:prstGeom prst="wedgeRoundRectCallout">
                <a:avLst>
                  <a:gd name="adj1" fmla="val -92255"/>
                  <a:gd name="adj2" fmla="val 28051"/>
                  <a:gd name="adj3" fmla="val 16667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200" b="1" baseline="-2500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70" name="Line 73"/>
              <p:cNvSpPr>
                <a:spLocks noChangeShapeType="1"/>
              </p:cNvSpPr>
              <p:nvPr/>
            </p:nvSpPr>
            <p:spPr bwMode="auto">
              <a:xfrm>
                <a:off x="476" y="1616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71" name="AutoShape 74"/>
              <p:cNvSpPr>
                <a:spLocks noChangeArrowheads="1"/>
              </p:cNvSpPr>
              <p:nvPr/>
            </p:nvSpPr>
            <p:spPr bwMode="auto">
              <a:xfrm>
                <a:off x="113" y="1838"/>
                <a:ext cx="329" cy="300"/>
              </a:xfrm>
              <a:prstGeom prst="wedgeRoundRectCallout">
                <a:avLst>
                  <a:gd name="adj1" fmla="val 103106"/>
                  <a:gd name="adj2" fmla="val -72602"/>
                  <a:gd name="adj3" fmla="val 16667"/>
                </a:avLst>
              </a:prstGeom>
              <a:solidFill>
                <a:srgbClr val="FFFFCC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</a:t>
                </a:r>
                <a:r>
                  <a:rPr lang="en-US" altLang="zh-CN" sz="22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</a:p>
            </p:txBody>
          </p:sp>
        </p:grpSp>
        <p:graphicFrame>
          <p:nvGraphicFramePr>
            <p:cNvPr id="6149" name="Object 81"/>
            <p:cNvGraphicFramePr>
              <a:graphicFrameLocks noChangeAspect="1"/>
            </p:cNvGraphicFramePr>
            <p:nvPr/>
          </p:nvGraphicFramePr>
          <p:xfrm>
            <a:off x="1202" y="845"/>
            <a:ext cx="1292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80" name="Equation" r:id="rId7" imgW="1180800" imgH="228600" progId="Equation.DSMT4">
                    <p:embed/>
                  </p:oleObj>
                </mc:Choice>
                <mc:Fallback>
                  <p:oleObj name="Equation" r:id="rId7" imgW="1180800" imgH="228600" progId="Equation.DSMT4">
                    <p:embed/>
                    <p:pic>
                      <p:nvPicPr>
                        <p:cNvPr id="6149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845"/>
                          <a:ext cx="1292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250825" y="3644900"/>
            <a:ext cx="3887788" cy="2478088"/>
            <a:chOff x="158" y="2432"/>
            <a:chExt cx="2449" cy="1561"/>
          </a:xfrm>
        </p:grpSpPr>
        <p:grpSp>
          <p:nvGrpSpPr>
            <p:cNvPr id="6154" name="Group 76"/>
            <p:cNvGrpSpPr>
              <a:grpSpLocks/>
            </p:cNvGrpSpPr>
            <p:nvPr/>
          </p:nvGrpSpPr>
          <p:grpSpPr bwMode="auto">
            <a:xfrm>
              <a:off x="158" y="2432"/>
              <a:ext cx="2042" cy="1561"/>
              <a:chOff x="158" y="2296"/>
              <a:chExt cx="2042" cy="1561"/>
            </a:xfrm>
          </p:grpSpPr>
          <p:sp>
            <p:nvSpPr>
              <p:cNvPr id="6155" name="未知"/>
              <p:cNvSpPr>
                <a:spLocks/>
              </p:cNvSpPr>
              <p:nvPr/>
            </p:nvSpPr>
            <p:spPr bwMode="auto">
              <a:xfrm>
                <a:off x="675" y="2537"/>
                <a:ext cx="1243" cy="1320"/>
              </a:xfrm>
              <a:custGeom>
                <a:avLst/>
                <a:gdLst>
                  <a:gd name="T0" fmla="*/ 0 w 2152"/>
                  <a:gd name="T1" fmla="*/ 637 h 2024"/>
                  <a:gd name="T2" fmla="*/ 345 w 2152"/>
                  <a:gd name="T3" fmla="*/ 99 h 2024"/>
                  <a:gd name="T4" fmla="*/ 880 w 2152"/>
                  <a:gd name="T5" fmla="*/ 1231 h 2024"/>
                  <a:gd name="T6" fmla="*/ 1243 w 2152"/>
                  <a:gd name="T7" fmla="*/ 633 h 20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52"/>
                  <a:gd name="T13" fmla="*/ 0 h 2024"/>
                  <a:gd name="T14" fmla="*/ 2152 w 2152"/>
                  <a:gd name="T15" fmla="*/ 2024 h 20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52" h="2024">
                    <a:moveTo>
                      <a:pt x="0" y="977"/>
                    </a:moveTo>
                    <a:cubicBezTo>
                      <a:pt x="99" y="840"/>
                      <a:pt x="343" y="0"/>
                      <a:pt x="597" y="152"/>
                    </a:cubicBezTo>
                    <a:cubicBezTo>
                      <a:pt x="851" y="304"/>
                      <a:pt x="1265" y="1752"/>
                      <a:pt x="1524" y="1888"/>
                    </a:cubicBezTo>
                    <a:cubicBezTo>
                      <a:pt x="1783" y="2024"/>
                      <a:pt x="2021" y="1161"/>
                      <a:pt x="2152" y="970"/>
                    </a:cubicBezTo>
                  </a:path>
                </a:pathLst>
              </a:custGeom>
              <a:noFill/>
              <a:ln w="38100" cap="flat" cmpd="sng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156" name="Group 39"/>
              <p:cNvGrpSpPr>
                <a:grpSpLocks/>
              </p:cNvGrpSpPr>
              <p:nvPr/>
            </p:nvGrpSpPr>
            <p:grpSpPr bwMode="auto">
              <a:xfrm>
                <a:off x="434" y="2296"/>
                <a:ext cx="1766" cy="1521"/>
                <a:chOff x="0" y="-23"/>
                <a:chExt cx="2445" cy="1889"/>
              </a:xfrm>
            </p:grpSpPr>
            <p:sp>
              <p:nvSpPr>
                <p:cNvPr id="616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96" y="1034"/>
                  <a:ext cx="282" cy="3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latin typeface="Times New Roman" panose="02020603050405020304" pitchFamily="18" charset="0"/>
                    </a:rPr>
                    <a:t>0</a:t>
                  </a:r>
                  <a:endParaRPr lang="en-US" altLang="zh-CN" sz="2200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161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459" y="150"/>
                  <a:ext cx="0" cy="171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62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1988" y="1026"/>
                  <a:ext cx="457" cy="3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200" b="1" i="1">
                      <a:solidFill>
                        <a:schemeClr val="tx2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</a:t>
                  </a:r>
                  <a:r>
                    <a:rPr lang="zh-CN" altLang="en-US" sz="2200" b="1" i="1">
                      <a:latin typeface="Times New Roman" panose="02020603050405020304" pitchFamily="18" charset="0"/>
                    </a:rPr>
                    <a:t> </a:t>
                  </a:r>
                  <a:r>
                    <a:rPr lang="en-US" altLang="zh-CN" sz="2200" b="1" i="1">
                      <a:latin typeface="Times New Roman" panose="02020603050405020304" pitchFamily="18" charset="0"/>
                    </a:rPr>
                    <a:t>t</a:t>
                  </a:r>
                </a:p>
              </p:txBody>
            </p:sp>
            <p:sp>
              <p:nvSpPr>
                <p:cNvPr id="6163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457" y="7"/>
                  <a:ext cx="228" cy="3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200" b="1" i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i</a:t>
                  </a:r>
                  <a:endParaRPr lang="en-US" altLang="zh-CN" sz="2200" b="1" i="1" baseline="-2500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164" name="Line 44"/>
                <p:cNvSpPr>
                  <a:spLocks noChangeShapeType="1"/>
                </p:cNvSpPr>
                <p:nvPr/>
              </p:nvSpPr>
              <p:spPr bwMode="auto">
                <a:xfrm>
                  <a:off x="0" y="1080"/>
                  <a:ext cx="2424" cy="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65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31" y="-23"/>
                  <a:ext cx="161" cy="3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en-US" altLang="zh-CN" sz="2200" b="1" i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157" name="AutoShape 46"/>
              <p:cNvSpPr>
                <a:spLocks noChangeArrowheads="1"/>
              </p:cNvSpPr>
              <p:nvPr/>
            </p:nvSpPr>
            <p:spPr bwMode="auto">
              <a:xfrm>
                <a:off x="1234" y="2749"/>
                <a:ext cx="116" cy="213"/>
              </a:xfrm>
              <a:prstGeom prst="wedgeRoundRectCallout">
                <a:avLst>
                  <a:gd name="adj1" fmla="val -92255"/>
                  <a:gd name="adj2" fmla="val 28051"/>
                  <a:gd name="adj3" fmla="val 16667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200" b="1" baseline="-2500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58" name="Line 48"/>
              <p:cNvSpPr>
                <a:spLocks noChangeShapeType="1"/>
              </p:cNvSpPr>
              <p:nvPr/>
            </p:nvSpPr>
            <p:spPr bwMode="auto">
              <a:xfrm>
                <a:off x="675" y="3198"/>
                <a:ext cx="0" cy="31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59" name="AutoShape 49"/>
              <p:cNvSpPr>
                <a:spLocks noChangeArrowheads="1"/>
              </p:cNvSpPr>
              <p:nvPr/>
            </p:nvSpPr>
            <p:spPr bwMode="auto">
              <a:xfrm>
                <a:off x="158" y="3385"/>
                <a:ext cx="317" cy="292"/>
              </a:xfrm>
              <a:prstGeom prst="wedgeRoundRectCallout">
                <a:avLst>
                  <a:gd name="adj1" fmla="val 129810"/>
                  <a:gd name="adj2" fmla="val -43495"/>
                  <a:gd name="adj3" fmla="val 16667"/>
                </a:avLst>
              </a:prstGeom>
              <a:solidFill>
                <a:srgbClr val="FFFFCC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200" b="1" i="1">
                    <a:solidFill>
                      <a:srgbClr val="0000FF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</a:t>
                </a:r>
                <a:r>
                  <a:rPr lang="en-US" altLang="zh-CN" sz="2200" b="1" baseline="-25000">
                    <a:solidFill>
                      <a:srgbClr val="0000FF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</a:p>
            </p:txBody>
          </p:sp>
        </p:grpSp>
        <p:graphicFrame>
          <p:nvGraphicFramePr>
            <p:cNvPr id="6148" name="Object 82"/>
            <p:cNvGraphicFramePr>
              <a:graphicFrameLocks noChangeAspect="1"/>
            </p:cNvGraphicFramePr>
            <p:nvPr/>
          </p:nvGraphicFramePr>
          <p:xfrm>
            <a:off x="1292" y="2931"/>
            <a:ext cx="1315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081" name="Equation" r:id="rId9" imgW="1066680" imgH="190440" progId="Equation.DSMT4">
                    <p:embed/>
                  </p:oleObj>
                </mc:Choice>
                <mc:Fallback>
                  <p:oleObj name="Equation" r:id="rId9" imgW="1066680" imgH="190440" progId="Equation.DSMT4">
                    <p:embed/>
                    <p:pic>
                      <p:nvPicPr>
                        <p:cNvPr id="6148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2931"/>
                          <a:ext cx="1315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2970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6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6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"/>
                                        <p:tgtEl>
                                          <p:spTgt spid="6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12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5693020" y="3363058"/>
            <a:ext cx="0" cy="492369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5693020" y="3827585"/>
            <a:ext cx="0" cy="1828800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rot="19200000">
            <a:off x="4173415" y="3260481"/>
            <a:ext cx="1477108" cy="63304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562708" y="820616"/>
            <a:ext cx="1471246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585">
                <a:solidFill>
                  <a:srgbClr val="005200"/>
                </a:solidFill>
              </a:rPr>
              <a:t>讨论</a:t>
            </a:r>
            <a:r>
              <a:rPr lang="en-US" altLang="zh-CN" sz="2585">
                <a:solidFill>
                  <a:srgbClr val="005200"/>
                </a:solidFill>
              </a:rPr>
              <a:t>:</a:t>
            </a: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562708" y="1412631"/>
            <a:ext cx="7133492" cy="46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spcBef>
                <a:spcPct val="50000"/>
              </a:spcBef>
            </a:pPr>
            <a:r>
              <a:rPr lang="zh-CN" altLang="en-US" sz="2215">
                <a:effectLst>
                  <a:outerShdw blurRad="38100" dist="38100" dir="2700000" algn="tl">
                    <a:srgbClr val="C0C0C0"/>
                  </a:outerShdw>
                </a:effectLst>
              </a:rPr>
              <a:t>是否并联的电容值越大，功率因数越高？</a:t>
            </a:r>
          </a:p>
        </p:txBody>
      </p:sp>
      <p:grpSp>
        <p:nvGrpSpPr>
          <p:cNvPr id="20490" name="Group 10"/>
          <p:cNvGrpSpPr>
            <a:grpSpLocks/>
          </p:cNvGrpSpPr>
          <p:nvPr/>
        </p:nvGrpSpPr>
        <p:grpSpPr bwMode="auto">
          <a:xfrm>
            <a:off x="657958" y="2299189"/>
            <a:ext cx="6101862" cy="3591657"/>
            <a:chOff x="449" y="1389"/>
            <a:chExt cx="4164" cy="2451"/>
          </a:xfrm>
        </p:grpSpPr>
        <p:grpSp>
          <p:nvGrpSpPr>
            <p:cNvPr id="20491" name="Group 11"/>
            <p:cNvGrpSpPr>
              <a:grpSpLocks/>
            </p:cNvGrpSpPr>
            <p:nvPr/>
          </p:nvGrpSpPr>
          <p:grpSpPr bwMode="auto">
            <a:xfrm>
              <a:off x="2801" y="1389"/>
              <a:ext cx="1812" cy="2451"/>
              <a:chOff x="2801" y="1389"/>
              <a:chExt cx="1812" cy="2451"/>
            </a:xfrm>
          </p:grpSpPr>
          <p:sp>
            <p:nvSpPr>
              <p:cNvPr id="20492" name="Text Box 12"/>
              <p:cNvSpPr txBox="1">
                <a:spLocks noChangeArrowheads="1"/>
              </p:cNvSpPr>
              <p:nvPr/>
            </p:nvSpPr>
            <p:spPr bwMode="auto">
              <a:xfrm>
                <a:off x="3691" y="1524"/>
                <a:ext cx="804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zh-CN" altLang="en-US" sz="2215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</a:rPr>
                  <a:t>相量图</a:t>
                </a:r>
                <a:r>
                  <a:rPr lang="en-US" altLang="zh-CN" sz="2215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</a:rPr>
                  <a:t>:</a:t>
                </a:r>
              </a:p>
            </p:txBody>
          </p:sp>
          <p:sp>
            <p:nvSpPr>
              <p:cNvPr id="20493" name="Line 13"/>
              <p:cNvSpPr>
                <a:spLocks noChangeShapeType="1"/>
              </p:cNvSpPr>
              <p:nvPr/>
            </p:nvSpPr>
            <p:spPr bwMode="auto">
              <a:xfrm flipV="1">
                <a:off x="3882" y="2808"/>
                <a:ext cx="0" cy="896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20494" name="Line 14"/>
              <p:cNvSpPr>
                <a:spLocks noChangeShapeType="1"/>
              </p:cNvSpPr>
              <p:nvPr/>
            </p:nvSpPr>
            <p:spPr bwMode="auto">
              <a:xfrm>
                <a:off x="2812" y="1533"/>
                <a:ext cx="1092" cy="1288"/>
              </a:xfrm>
              <a:prstGeom prst="line">
                <a:avLst/>
              </a:prstGeom>
              <a:noFill/>
              <a:ln w="31750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20495" name="Line 15"/>
              <p:cNvSpPr>
                <a:spLocks noChangeShapeType="1"/>
              </p:cNvSpPr>
              <p:nvPr/>
            </p:nvSpPr>
            <p:spPr bwMode="auto">
              <a:xfrm>
                <a:off x="2801" y="2445"/>
                <a:ext cx="1092" cy="1288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pic>
            <p:nvPicPr>
              <p:cNvPr id="20496" name="Picture 16" descr="5896314611426594189187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" y="3549"/>
                <a:ext cx="22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0497" name="Line 17"/>
              <p:cNvSpPr>
                <a:spLocks noChangeShapeType="1"/>
              </p:cNvSpPr>
              <p:nvPr/>
            </p:nvSpPr>
            <p:spPr bwMode="auto">
              <a:xfrm>
                <a:off x="2801" y="2429"/>
                <a:ext cx="1092" cy="3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pic>
            <p:nvPicPr>
              <p:cNvPr id="20498" name="Picture 18" descr="4169041951426594189187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3" y="2541"/>
                <a:ext cx="221" cy="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0499" name="Line 19"/>
              <p:cNvSpPr>
                <a:spLocks noChangeShapeType="1"/>
              </p:cNvSpPr>
              <p:nvPr/>
            </p:nvSpPr>
            <p:spPr bwMode="auto">
              <a:xfrm>
                <a:off x="2801" y="2429"/>
                <a:ext cx="1560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pic>
            <p:nvPicPr>
              <p:cNvPr id="20500" name="Picture 20" descr="1250362111426594189187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3" y="2242"/>
                <a:ext cx="200" cy="2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0501" name="Group 21"/>
              <p:cNvGrpSpPr>
                <a:grpSpLocks/>
              </p:cNvGrpSpPr>
              <p:nvPr/>
            </p:nvGrpSpPr>
            <p:grpSpPr bwMode="auto">
              <a:xfrm>
                <a:off x="3165" y="2424"/>
                <a:ext cx="381" cy="285"/>
                <a:chOff x="3165" y="2424"/>
                <a:chExt cx="381" cy="285"/>
              </a:xfrm>
            </p:grpSpPr>
            <p:sp>
              <p:nvSpPr>
                <p:cNvPr id="20502" name="AutoShape 22"/>
                <p:cNvSpPr>
                  <a:spLocks noChangeArrowheads="1"/>
                </p:cNvSpPr>
                <p:nvPr/>
              </p:nvSpPr>
              <p:spPr bwMode="auto">
                <a:xfrm>
                  <a:off x="3165" y="2429"/>
                  <a:ext cx="104" cy="112"/>
                </a:xfrm>
                <a:custGeom>
                  <a:avLst/>
                  <a:gdLst>
                    <a:gd name="T0" fmla="*/ 260 w 260"/>
                    <a:gd name="T1" fmla="*/ 0 h 279"/>
                    <a:gd name="T2" fmla="*/ 0 w 260"/>
                    <a:gd name="T3" fmla="*/ 279 h 279"/>
                    <a:gd name="T4" fmla="*/ 0 60000 65536"/>
                    <a:gd name="T5" fmla="*/ 0 60000 65536"/>
                    <a:gd name="T6" fmla="*/ 0 w 260"/>
                    <a:gd name="T7" fmla="*/ 0 h 279"/>
                    <a:gd name="T8" fmla="*/ 260 w 260"/>
                    <a:gd name="T9" fmla="*/ 279 h 27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60" h="279">
                      <a:moveTo>
                        <a:pt x="260" y="0"/>
                      </a:moveTo>
                      <a:cubicBezTo>
                        <a:pt x="151" y="115"/>
                        <a:pt x="43" y="232"/>
                        <a:pt x="0" y="279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pic>
              <p:nvPicPr>
                <p:cNvPr id="20503" name="Picture 23" descr="506581478142659418918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1" y="2424"/>
                  <a:ext cx="225" cy="2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0504" name="Group 24"/>
              <p:cNvGrpSpPr>
                <a:grpSpLocks/>
              </p:cNvGrpSpPr>
              <p:nvPr/>
            </p:nvGrpSpPr>
            <p:grpSpPr bwMode="auto">
              <a:xfrm>
                <a:off x="2956" y="2445"/>
                <a:ext cx="497" cy="576"/>
                <a:chOff x="2956" y="2445"/>
                <a:chExt cx="497" cy="576"/>
              </a:xfrm>
            </p:grpSpPr>
            <p:sp>
              <p:nvSpPr>
                <p:cNvPr id="20505" name="AutoShape 25"/>
                <p:cNvSpPr>
                  <a:spLocks noChangeArrowheads="1"/>
                </p:cNvSpPr>
                <p:nvPr/>
              </p:nvSpPr>
              <p:spPr bwMode="auto">
                <a:xfrm>
                  <a:off x="2956" y="2445"/>
                  <a:ext cx="104" cy="168"/>
                </a:xfrm>
                <a:custGeom>
                  <a:avLst/>
                  <a:gdLst>
                    <a:gd name="T0" fmla="*/ 259 w 259"/>
                    <a:gd name="T1" fmla="*/ 0 h 419"/>
                    <a:gd name="T2" fmla="*/ 0 w 259"/>
                    <a:gd name="T3" fmla="*/ 420 h 419"/>
                    <a:gd name="T4" fmla="*/ 0 60000 65536"/>
                    <a:gd name="T5" fmla="*/ 0 60000 65536"/>
                    <a:gd name="T6" fmla="*/ 0 w 259"/>
                    <a:gd name="T7" fmla="*/ 0 h 419"/>
                    <a:gd name="T8" fmla="*/ 259 w 259"/>
                    <a:gd name="T9" fmla="*/ 419 h 41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59" h="419">
                      <a:moveTo>
                        <a:pt x="259" y="0"/>
                      </a:moveTo>
                      <a:cubicBezTo>
                        <a:pt x="162" y="186"/>
                        <a:pt x="64" y="373"/>
                        <a:pt x="0" y="420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pic>
              <p:nvPicPr>
                <p:cNvPr id="20506" name="Picture 26" descr="546745441142659418918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64" y="2613"/>
                  <a:ext cx="289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0507" name="Line 27"/>
              <p:cNvSpPr>
                <a:spLocks noChangeShapeType="1"/>
              </p:cNvSpPr>
              <p:nvPr/>
            </p:nvSpPr>
            <p:spPr bwMode="auto">
              <a:xfrm flipV="1">
                <a:off x="2812" y="1533"/>
                <a:ext cx="0" cy="896"/>
              </a:xfrm>
              <a:prstGeom prst="line">
                <a:avLst/>
              </a:prstGeom>
              <a:noFill/>
              <a:ln w="31750">
                <a:solidFill>
                  <a:schemeClr val="tx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pic>
            <p:nvPicPr>
              <p:cNvPr id="20508" name="Picture 28" descr="52730801426594189187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1" y="1389"/>
                <a:ext cx="276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0509" name="Group 29"/>
            <p:cNvGrpSpPr>
              <a:grpSpLocks/>
            </p:cNvGrpSpPr>
            <p:nvPr/>
          </p:nvGrpSpPr>
          <p:grpSpPr bwMode="auto">
            <a:xfrm>
              <a:off x="449" y="1504"/>
              <a:ext cx="1698" cy="1596"/>
              <a:chOff x="449" y="1504"/>
              <a:chExt cx="1698" cy="1596"/>
            </a:xfrm>
          </p:grpSpPr>
          <p:grpSp>
            <p:nvGrpSpPr>
              <p:cNvPr id="20510" name="Group 30"/>
              <p:cNvGrpSpPr>
                <a:grpSpLocks/>
              </p:cNvGrpSpPr>
              <p:nvPr/>
            </p:nvGrpSpPr>
            <p:grpSpPr bwMode="auto">
              <a:xfrm>
                <a:off x="1235" y="1846"/>
                <a:ext cx="912" cy="1200"/>
                <a:chOff x="1235" y="1846"/>
                <a:chExt cx="912" cy="1200"/>
              </a:xfrm>
            </p:grpSpPr>
            <p:pic>
              <p:nvPicPr>
                <p:cNvPr id="20511" name="Picture 31" descr="439819156142659418915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02" y="2464"/>
                  <a:ext cx="245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512" name="Line 32"/>
                <p:cNvSpPr>
                  <a:spLocks noChangeShapeType="1"/>
                </p:cNvSpPr>
                <p:nvPr/>
              </p:nvSpPr>
              <p:spPr bwMode="auto">
                <a:xfrm>
                  <a:off x="1235" y="3046"/>
                  <a:ext cx="573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grpSp>
              <p:nvGrpSpPr>
                <p:cNvPr id="20513" name="Group 33"/>
                <p:cNvGrpSpPr>
                  <a:grpSpLocks/>
                </p:cNvGrpSpPr>
                <p:nvPr/>
              </p:nvGrpSpPr>
              <p:grpSpPr bwMode="auto">
                <a:xfrm>
                  <a:off x="1703" y="2374"/>
                  <a:ext cx="208" cy="70"/>
                  <a:chOff x="1703" y="2374"/>
                  <a:chExt cx="208" cy="70"/>
                </a:xfrm>
              </p:grpSpPr>
              <p:sp>
                <p:nvSpPr>
                  <p:cNvPr id="20514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1703" y="2374"/>
                    <a:ext cx="208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215"/>
                  </a:p>
                </p:txBody>
              </p:sp>
              <p:sp>
                <p:nvSpPr>
                  <p:cNvPr id="20515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1703" y="2444"/>
                    <a:ext cx="208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215"/>
                  </a:p>
                </p:txBody>
              </p:sp>
            </p:grpSp>
            <p:pic>
              <p:nvPicPr>
                <p:cNvPr id="20516" name="Picture 36" descr="7966468571426594189156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7" y="2326"/>
                  <a:ext cx="213" cy="2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517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1807" y="1846"/>
                  <a:ext cx="0" cy="52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sp>
              <p:nvSpPr>
                <p:cNvPr id="20518" name="Line 38"/>
                <p:cNvSpPr>
                  <a:spLocks noChangeShapeType="1"/>
                </p:cNvSpPr>
                <p:nvPr/>
              </p:nvSpPr>
              <p:spPr bwMode="auto">
                <a:xfrm>
                  <a:off x="1235" y="1846"/>
                  <a:ext cx="572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sp>
              <p:nvSpPr>
                <p:cNvPr id="20519" name="Line 39"/>
                <p:cNvSpPr>
                  <a:spLocks noChangeShapeType="1"/>
                </p:cNvSpPr>
                <p:nvPr/>
              </p:nvSpPr>
              <p:spPr bwMode="auto">
                <a:xfrm>
                  <a:off x="2015" y="2134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  <p:sp>
              <p:nvSpPr>
                <p:cNvPr id="20520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1807" y="2446"/>
                  <a:ext cx="0" cy="598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215"/>
                </a:p>
              </p:txBody>
            </p:sp>
          </p:grpSp>
          <p:sp>
            <p:nvSpPr>
              <p:cNvPr id="20521" name="Oval 41"/>
              <p:cNvSpPr>
                <a:spLocks noChangeArrowheads="1"/>
              </p:cNvSpPr>
              <p:nvPr/>
            </p:nvSpPr>
            <p:spPr bwMode="auto">
              <a:xfrm>
                <a:off x="598" y="3016"/>
                <a:ext cx="51" cy="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20522" name="Text Box 42"/>
              <p:cNvSpPr txBox="1">
                <a:spLocks noChangeArrowheads="1"/>
              </p:cNvSpPr>
              <p:nvPr/>
            </p:nvSpPr>
            <p:spPr bwMode="auto">
              <a:xfrm>
                <a:off x="452" y="1800"/>
                <a:ext cx="179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215">
                    <a:solidFill>
                      <a:srgbClr val="FF0000"/>
                    </a:solidFill>
                  </a:rPr>
                  <a:t>+</a:t>
                </a:r>
              </a:p>
            </p:txBody>
          </p:sp>
          <p:pic>
            <p:nvPicPr>
              <p:cNvPr id="20523" name="Picture 43" descr="3398766441426594189156"/>
              <p:cNvPicPr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" y="2320"/>
                <a:ext cx="243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0524" name="Text Box 44"/>
              <p:cNvSpPr txBox="1">
                <a:spLocks noChangeArrowheads="1"/>
              </p:cNvSpPr>
              <p:nvPr/>
            </p:nvSpPr>
            <p:spPr bwMode="auto">
              <a:xfrm>
                <a:off x="449" y="2766"/>
                <a:ext cx="239" cy="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 sz="2585">
                    <a:solidFill>
                      <a:srgbClr val="FF0000"/>
                    </a:solidFill>
                  </a:rPr>
                  <a:t>-</a:t>
                </a:r>
              </a:p>
            </p:txBody>
          </p:sp>
          <p:sp>
            <p:nvSpPr>
              <p:cNvPr id="20525" name="Line 45"/>
              <p:cNvSpPr>
                <a:spLocks noChangeShapeType="1"/>
              </p:cNvSpPr>
              <p:nvPr/>
            </p:nvSpPr>
            <p:spPr bwMode="auto">
              <a:xfrm>
                <a:off x="641" y="3040"/>
                <a:ext cx="6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pic>
            <p:nvPicPr>
              <p:cNvPr id="20526" name="Picture 46" descr="7702355731426594189156"/>
              <p:cNvPicPr>
                <a:picLocks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2110"/>
                <a:ext cx="24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0527" name="Picture 47" descr="2370862211426594189156"/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1" y="2560"/>
                <a:ext cx="226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0528" name="AutoShape 48"/>
              <p:cNvSpPr>
                <a:spLocks noChangeArrowheads="1"/>
              </p:cNvSpPr>
              <p:nvPr/>
            </p:nvSpPr>
            <p:spPr bwMode="auto">
              <a:xfrm flipH="1">
                <a:off x="1246" y="2588"/>
                <a:ext cx="53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20529" name="AutoShape 49"/>
              <p:cNvSpPr>
                <a:spLocks noChangeArrowheads="1"/>
              </p:cNvSpPr>
              <p:nvPr/>
            </p:nvSpPr>
            <p:spPr bwMode="auto">
              <a:xfrm flipH="1">
                <a:off x="1246" y="2512"/>
                <a:ext cx="53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20530" name="AutoShape 50"/>
              <p:cNvSpPr>
                <a:spLocks noChangeArrowheads="1"/>
              </p:cNvSpPr>
              <p:nvPr/>
            </p:nvSpPr>
            <p:spPr bwMode="auto">
              <a:xfrm flipH="1">
                <a:off x="1252" y="2674"/>
                <a:ext cx="54" cy="81"/>
              </a:xfrm>
              <a:prstGeom prst="moon">
                <a:avLst>
                  <a:gd name="adj" fmla="val 0"/>
                </a:avLst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20531" name="Line 51"/>
              <p:cNvSpPr>
                <a:spLocks noChangeShapeType="1"/>
              </p:cNvSpPr>
              <p:nvPr/>
            </p:nvSpPr>
            <p:spPr bwMode="auto">
              <a:xfrm flipH="1">
                <a:off x="1246" y="2752"/>
                <a:ext cx="0" cy="2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20532" name="Line 52"/>
              <p:cNvSpPr>
                <a:spLocks noChangeShapeType="1"/>
              </p:cNvSpPr>
              <p:nvPr/>
            </p:nvSpPr>
            <p:spPr bwMode="auto">
              <a:xfrm>
                <a:off x="1248" y="2294"/>
                <a:ext cx="0" cy="21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20533" name="Rectangle 53"/>
              <p:cNvSpPr>
                <a:spLocks noChangeArrowheads="1"/>
              </p:cNvSpPr>
              <p:nvPr/>
            </p:nvSpPr>
            <p:spPr bwMode="auto">
              <a:xfrm>
                <a:off x="1186" y="2080"/>
                <a:ext cx="122" cy="2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20534" name="Line 54"/>
              <p:cNvSpPr>
                <a:spLocks noChangeShapeType="1"/>
              </p:cNvSpPr>
              <p:nvPr/>
            </p:nvSpPr>
            <p:spPr bwMode="auto">
              <a:xfrm flipV="1">
                <a:off x="1246" y="1840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20535" name="Line 55"/>
              <p:cNvSpPr>
                <a:spLocks noChangeShapeType="1"/>
              </p:cNvSpPr>
              <p:nvPr/>
            </p:nvSpPr>
            <p:spPr bwMode="auto">
              <a:xfrm>
                <a:off x="641" y="1840"/>
                <a:ext cx="59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pic>
            <p:nvPicPr>
              <p:cNvPr id="20536" name="Picture 56" descr="7147950201426594189156"/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" y="1504"/>
                <a:ext cx="187" cy="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0537" name="Line 57"/>
              <p:cNvSpPr>
                <a:spLocks noChangeShapeType="1"/>
              </p:cNvSpPr>
              <p:nvPr/>
            </p:nvSpPr>
            <p:spPr bwMode="auto">
              <a:xfrm>
                <a:off x="761" y="1792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pic>
            <p:nvPicPr>
              <p:cNvPr id="20538" name="Picture 58" descr="9984234211426594189156"/>
              <p:cNvPicPr>
                <a:picLocks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9" y="2464"/>
                <a:ext cx="242" cy="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0539" name="Line 59"/>
              <p:cNvSpPr>
                <a:spLocks noChangeShapeType="1"/>
              </p:cNvSpPr>
              <p:nvPr/>
            </p:nvSpPr>
            <p:spPr bwMode="auto">
              <a:xfrm>
                <a:off x="1418" y="2128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  <p:sp>
            <p:nvSpPr>
              <p:cNvPr id="20540" name="Oval 60"/>
              <p:cNvSpPr>
                <a:spLocks noChangeArrowheads="1"/>
              </p:cNvSpPr>
              <p:nvPr/>
            </p:nvSpPr>
            <p:spPr bwMode="auto">
              <a:xfrm>
                <a:off x="585" y="1813"/>
                <a:ext cx="51" cy="5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215"/>
              </a:p>
            </p:txBody>
          </p:sp>
        </p:grpSp>
      </p:grpSp>
      <p:sp>
        <p:nvSpPr>
          <p:cNvPr id="20541" name="Line 61"/>
          <p:cNvSpPr>
            <a:spLocks noChangeShapeType="1"/>
          </p:cNvSpPr>
          <p:nvPr/>
        </p:nvSpPr>
        <p:spPr bwMode="auto">
          <a:xfrm rot="5400000">
            <a:off x="4928089" y="3049466"/>
            <a:ext cx="0" cy="1547446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215"/>
          </a:p>
        </p:txBody>
      </p:sp>
    </p:spTree>
    <p:extLst>
      <p:ext uri="{BB962C8B-B14F-4D97-AF65-F5344CB8AC3E}">
        <p14:creationId xmlns:p14="http://schemas.microsoft.com/office/powerpoint/2010/main" val="27827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  <p:bldP spid="20485" grpId="0" animBg="1"/>
      <p:bldP spid="20487" grpId="0" animBg="1"/>
      <p:bldP spid="2054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2926874014265941890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1037493"/>
            <a:ext cx="3516923" cy="275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3" descr="60199417114265941890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54" y="1037492"/>
            <a:ext cx="2299189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115158" y="545123"/>
            <a:ext cx="3058257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215">
                <a:latin typeface="Times New Roman" panose="02020603050405020304" pitchFamily="18" charset="0"/>
              </a:rPr>
              <a:t>变电所中的电容器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4741985" y="545123"/>
            <a:ext cx="295421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215">
                <a:latin typeface="Times New Roman" panose="02020603050405020304" pitchFamily="18" charset="0"/>
              </a:rPr>
              <a:t>变电所电容器开关</a:t>
            </a:r>
          </a:p>
        </p:txBody>
      </p:sp>
      <p:grpSp>
        <p:nvGrpSpPr>
          <p:cNvPr id="16391" name="Group 7"/>
          <p:cNvGrpSpPr>
            <a:grpSpLocks/>
          </p:cNvGrpSpPr>
          <p:nvPr/>
        </p:nvGrpSpPr>
        <p:grpSpPr bwMode="auto">
          <a:xfrm>
            <a:off x="703385" y="3991708"/>
            <a:ext cx="7857392" cy="2180492"/>
            <a:chOff x="480" y="2544"/>
            <a:chExt cx="5362" cy="1488"/>
          </a:xfrm>
        </p:grpSpPr>
        <p:pic>
          <p:nvPicPr>
            <p:cNvPr id="16392" name="Picture 8" descr="402392551142659418912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592"/>
              <a:ext cx="2413" cy="1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393" name="Picture 9" descr="5164894891426594189140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1" y="2544"/>
              <a:ext cx="1017" cy="1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394" name="Rectangle 10"/>
            <p:cNvSpPr>
              <a:spLocks noChangeArrowheads="1"/>
            </p:cNvSpPr>
            <p:nvPr/>
          </p:nvSpPr>
          <p:spPr bwMode="auto">
            <a:xfrm>
              <a:off x="4377" y="3024"/>
              <a:ext cx="1465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zh-CN" sz="2215">
                  <a:latin typeface="Times New Roman" panose="02020603050405020304" pitchFamily="18" charset="0"/>
                </a:rPr>
                <a:t>电容补偿柜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10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64161064714265941892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74" y="3670789"/>
            <a:ext cx="3190142" cy="672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513743" y="1384789"/>
            <a:ext cx="1994388" cy="584775"/>
          </a:xfrm>
          <a:prstGeom prst="rect">
            <a:avLst/>
          </a:prstGeom>
          <a:noFill/>
          <a:ln w="22225" cmpd="sng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600">
                <a:latin typeface="+mn-lt"/>
                <a:ea typeface="+mn-ea"/>
              </a:rPr>
              <a:t>1. </a:t>
            </a:r>
            <a:r>
              <a:rPr lang="zh-CN" altLang="zh-CN" sz="1600">
                <a:solidFill>
                  <a:srgbClr val="000000"/>
                </a:solidFill>
                <a:latin typeface="+mn-lt"/>
                <a:ea typeface="+mn-ea"/>
              </a:rPr>
              <a:t>为什么要提高功率因数？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5701812" y="1384789"/>
            <a:ext cx="1994388" cy="584775"/>
          </a:xfrm>
          <a:prstGeom prst="rect">
            <a:avLst/>
          </a:prstGeom>
          <a:noFill/>
          <a:ln w="22225" cmpd="sng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600">
                <a:latin typeface="+mn-lt"/>
                <a:ea typeface="+mn-ea"/>
              </a:rPr>
              <a:t>2. </a:t>
            </a:r>
            <a:r>
              <a:rPr lang="zh-CN" altLang="zh-CN" sz="1600">
                <a:solidFill>
                  <a:srgbClr val="000000"/>
                </a:solidFill>
                <a:latin typeface="+mn-lt"/>
                <a:ea typeface="+mn-ea"/>
              </a:rPr>
              <a:t>功率因数 cos</a:t>
            </a:r>
            <a:r>
              <a:rPr lang="zh-CN" altLang="zh-CN" sz="1600">
                <a:solidFill>
                  <a:srgbClr val="000000"/>
                </a:solidFill>
                <a:latin typeface="+mn-lt"/>
                <a:ea typeface="+mn-ea"/>
                <a:sym typeface="Symbol" panose="05050102010706020507" pitchFamily="18" charset="2"/>
              </a:rPr>
              <a:t> 低的原因</a:t>
            </a:r>
            <a:r>
              <a:rPr lang="zh-CN" altLang="zh-CN" sz="1600">
                <a:solidFill>
                  <a:srgbClr val="000000"/>
                </a:solidFill>
                <a:latin typeface="+mn-lt"/>
                <a:ea typeface="+mn-ea"/>
              </a:rPr>
              <a:t>？</a:t>
            </a: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3440723" y="1318847"/>
            <a:ext cx="2924908" cy="803032"/>
            <a:chOff x="2348" y="720"/>
            <a:chExt cx="1996" cy="548"/>
          </a:xfrm>
        </p:grpSpPr>
        <p:sp>
          <p:nvSpPr>
            <p:cNvPr id="17414" name="Rectangle 6"/>
            <p:cNvSpPr>
              <a:spLocks noChangeArrowheads="1"/>
            </p:cNvSpPr>
            <p:nvPr/>
          </p:nvSpPr>
          <p:spPr bwMode="auto">
            <a:xfrm>
              <a:off x="2348" y="720"/>
              <a:ext cx="18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1600" dirty="0">
                  <a:latin typeface="+mn-lt"/>
                  <a:ea typeface="+mn-ea"/>
                </a:rPr>
                <a:t>1）提高电源利用率</a:t>
              </a:r>
            </a:p>
          </p:txBody>
        </p:sp>
        <p:sp>
          <p:nvSpPr>
            <p:cNvPr id="17415" name="AutoShape 7"/>
            <p:cNvSpPr>
              <a:spLocks noChangeArrowheads="1"/>
            </p:cNvSpPr>
            <p:nvPr/>
          </p:nvSpPr>
          <p:spPr bwMode="auto">
            <a:xfrm>
              <a:off x="2394" y="946"/>
              <a:ext cx="1496" cy="125"/>
            </a:xfrm>
            <a:prstGeom prst="rightArrow">
              <a:avLst>
                <a:gd name="adj1" fmla="val 50000"/>
                <a:gd name="adj2" fmla="val 299200"/>
              </a:avLst>
            </a:prstGeom>
            <a:solidFill>
              <a:schemeClr val="accent1"/>
            </a:solidFill>
            <a:ln w="19050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17416" name="Rectangle 8"/>
            <p:cNvSpPr>
              <a:spLocks noChangeArrowheads="1"/>
            </p:cNvSpPr>
            <p:nvPr/>
          </p:nvSpPr>
          <p:spPr bwMode="auto">
            <a:xfrm>
              <a:off x="2394" y="1037"/>
              <a:ext cx="195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1600">
                  <a:latin typeface="+mn-lt"/>
                  <a:ea typeface="+mn-ea"/>
                </a:rPr>
                <a:t>2）减少线路损耗</a:t>
              </a:r>
            </a:p>
          </p:txBody>
        </p:sp>
      </p:grpSp>
      <p:grpSp>
        <p:nvGrpSpPr>
          <p:cNvPr id="17417" name="Group 9"/>
          <p:cNvGrpSpPr>
            <a:grpSpLocks/>
          </p:cNvGrpSpPr>
          <p:nvPr/>
        </p:nvGrpSpPr>
        <p:grpSpPr bwMode="auto">
          <a:xfrm>
            <a:off x="6267451" y="2299189"/>
            <a:ext cx="829408" cy="1992923"/>
            <a:chOff x="4277" y="1389"/>
            <a:chExt cx="566" cy="1360"/>
          </a:xfrm>
        </p:grpSpPr>
        <p:sp>
          <p:nvSpPr>
            <p:cNvPr id="17418" name="AutoShape 10"/>
            <p:cNvSpPr>
              <a:spLocks noChangeArrowheads="1"/>
            </p:cNvSpPr>
            <p:nvPr/>
          </p:nvSpPr>
          <p:spPr bwMode="auto">
            <a:xfrm rot="5400000">
              <a:off x="3863" y="2006"/>
              <a:ext cx="1360" cy="126"/>
            </a:xfrm>
            <a:prstGeom prst="rightArrow">
              <a:avLst>
                <a:gd name="adj1" fmla="val 50000"/>
                <a:gd name="adj2" fmla="val 269841"/>
              </a:avLst>
            </a:prstGeom>
            <a:solidFill>
              <a:schemeClr val="accent1"/>
            </a:solidFill>
            <a:ln w="19050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+mn-lt"/>
                <a:ea typeface="+mn-ea"/>
              </a:endParaRPr>
            </a:p>
          </p:txBody>
        </p:sp>
        <p:grpSp>
          <p:nvGrpSpPr>
            <p:cNvPr id="17419" name="Group 11"/>
            <p:cNvGrpSpPr>
              <a:grpSpLocks/>
            </p:cNvGrpSpPr>
            <p:nvPr/>
          </p:nvGrpSpPr>
          <p:grpSpPr bwMode="auto">
            <a:xfrm>
              <a:off x="4277" y="1479"/>
              <a:ext cx="566" cy="953"/>
              <a:chOff x="4277" y="1479"/>
              <a:chExt cx="566" cy="953"/>
            </a:xfrm>
          </p:grpSpPr>
          <p:sp>
            <p:nvSpPr>
              <p:cNvPr id="17420" name="Text Box 12"/>
              <p:cNvSpPr txBox="1">
                <a:spLocks noChangeArrowheads="1"/>
              </p:cNvSpPr>
              <p:nvPr/>
            </p:nvSpPr>
            <p:spPr bwMode="auto">
              <a:xfrm>
                <a:off x="4549" y="1479"/>
                <a:ext cx="294" cy="9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eaVer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zh-CN" sz="1600">
                    <a:latin typeface="+mn-lt"/>
                    <a:ea typeface="+mn-ea"/>
                  </a:rPr>
                  <a:t>用电设备大部</a:t>
                </a:r>
              </a:p>
            </p:txBody>
          </p:sp>
          <p:sp>
            <p:nvSpPr>
              <p:cNvPr id="17421" name="Text Box 13"/>
              <p:cNvSpPr txBox="1">
                <a:spLocks noChangeArrowheads="1"/>
              </p:cNvSpPr>
              <p:nvPr/>
            </p:nvSpPr>
            <p:spPr bwMode="auto">
              <a:xfrm>
                <a:off x="4277" y="1479"/>
                <a:ext cx="294" cy="9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eaVer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zh-CN" sz="1600">
                    <a:latin typeface="+mn-lt"/>
                    <a:ea typeface="+mn-ea"/>
                  </a:rPr>
                  <a:t>分是感性负载</a:t>
                </a:r>
              </a:p>
            </p:txBody>
          </p:sp>
        </p:grpSp>
      </p:grp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2910254" y="2747597"/>
            <a:ext cx="3058258" cy="704850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bg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800" dirty="0">
                <a:solidFill>
                  <a:srgbClr val="CC0000"/>
                </a:solidFill>
                <a:latin typeface="+mj-ea"/>
                <a:ea typeface="+mj-ea"/>
              </a:rPr>
              <a:t>功率因数提高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5701812" y="4286251"/>
            <a:ext cx="1994388" cy="584775"/>
          </a:xfrm>
          <a:prstGeom prst="rect">
            <a:avLst/>
          </a:prstGeom>
          <a:noFill/>
          <a:ln w="22225" cmpd="sng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600">
                <a:latin typeface="+mn-lt"/>
                <a:ea typeface="+mn-ea"/>
              </a:rPr>
              <a:t>3. </a:t>
            </a:r>
            <a:r>
              <a:rPr lang="zh-CN" altLang="zh-CN" sz="1600">
                <a:solidFill>
                  <a:srgbClr val="000000"/>
                </a:solidFill>
                <a:latin typeface="+mn-lt"/>
                <a:ea typeface="+mn-ea"/>
              </a:rPr>
              <a:t>如何提高功率因数？</a:t>
            </a:r>
          </a:p>
        </p:txBody>
      </p:sp>
      <p:sp>
        <p:nvSpPr>
          <p:cNvPr id="17424" name="Rectangle 16"/>
          <p:cNvSpPr>
            <a:spLocks noChangeArrowheads="1"/>
          </p:cNvSpPr>
          <p:nvPr/>
        </p:nvSpPr>
        <p:spPr bwMode="auto">
          <a:xfrm>
            <a:off x="1513743" y="4341935"/>
            <a:ext cx="1994388" cy="584775"/>
          </a:xfrm>
          <a:prstGeom prst="rect">
            <a:avLst/>
          </a:prstGeom>
          <a:noFill/>
          <a:ln w="22225" cmpd="sng">
            <a:solidFill>
              <a:srgbClr val="FF0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600">
                <a:latin typeface="+mn-lt"/>
                <a:ea typeface="+mn-ea"/>
              </a:rPr>
              <a:t>4. 所用元件的参数值怎么确定？</a:t>
            </a:r>
          </a:p>
        </p:txBody>
      </p:sp>
      <p:grpSp>
        <p:nvGrpSpPr>
          <p:cNvPr id="17425" name="Group 17"/>
          <p:cNvGrpSpPr>
            <a:grpSpLocks/>
          </p:cNvGrpSpPr>
          <p:nvPr/>
        </p:nvGrpSpPr>
        <p:grpSpPr bwMode="auto">
          <a:xfrm>
            <a:off x="3540370" y="4226169"/>
            <a:ext cx="2759320" cy="804496"/>
            <a:chOff x="2416" y="2704"/>
            <a:chExt cx="1883" cy="549"/>
          </a:xfrm>
        </p:grpSpPr>
        <p:sp>
          <p:nvSpPr>
            <p:cNvPr id="17426" name="Rectangle 18"/>
            <p:cNvSpPr>
              <a:spLocks noChangeArrowheads="1"/>
            </p:cNvSpPr>
            <p:nvPr/>
          </p:nvSpPr>
          <p:spPr bwMode="auto">
            <a:xfrm>
              <a:off x="2939" y="2704"/>
              <a:ext cx="13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1600">
                  <a:latin typeface="+mn-lt"/>
                  <a:ea typeface="+mn-ea"/>
                </a:rPr>
                <a:t>在感性负载</a:t>
              </a:r>
            </a:p>
          </p:txBody>
        </p:sp>
        <p:sp>
          <p:nvSpPr>
            <p:cNvPr id="17427" name="AutoShape 19"/>
            <p:cNvSpPr>
              <a:spLocks noChangeArrowheads="1"/>
            </p:cNvSpPr>
            <p:nvPr/>
          </p:nvSpPr>
          <p:spPr bwMode="auto">
            <a:xfrm rot="10800000">
              <a:off x="2416" y="2931"/>
              <a:ext cx="1474" cy="125"/>
            </a:xfrm>
            <a:prstGeom prst="rightArrow">
              <a:avLst>
                <a:gd name="adj1" fmla="val 50000"/>
                <a:gd name="adj2" fmla="val 294800"/>
              </a:avLst>
            </a:prstGeom>
            <a:solidFill>
              <a:schemeClr val="accent1"/>
            </a:solidFill>
            <a:ln w="19050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17428" name="Rectangle 20"/>
            <p:cNvSpPr>
              <a:spLocks noChangeArrowheads="1"/>
            </p:cNvSpPr>
            <p:nvPr/>
          </p:nvSpPr>
          <p:spPr bwMode="auto">
            <a:xfrm>
              <a:off x="2894" y="3022"/>
              <a:ext cx="11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1600">
                  <a:latin typeface="+mn-lt"/>
                  <a:ea typeface="+mn-ea"/>
                </a:rPr>
                <a:t>两端并联电容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2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4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nimBg="1"/>
      <p:bldP spid="17411" grpId="0" animBg="1"/>
      <p:bldP spid="17412" grpId="0" animBg="1"/>
      <p:bldP spid="17413" grpId="0" animBg="1"/>
      <p:bldP spid="17417" grpId="0" animBg="1"/>
      <p:bldP spid="17423" grpId="0" animBg="1"/>
      <p:bldP spid="17424" grpId="0" animBg="1"/>
      <p:bldP spid="1742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380620" y="1732697"/>
            <a:ext cx="13614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dirty="0">
                <a:solidFill>
                  <a:schemeClr val="tx1"/>
                </a:solidFill>
                <a:ea typeface="宋体" panose="02010600030101010101" pitchFamily="2" charset="-122"/>
              </a:rPr>
              <a:t>解：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(1)</a:t>
            </a:r>
            <a:endParaRPr lang="en-US" altLang="zh-CN" sz="28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38602" name="Text Box 10"/>
          <p:cNvSpPr txBox="1">
            <a:spLocks noChangeArrowheads="1"/>
          </p:cNvSpPr>
          <p:nvPr/>
        </p:nvSpPr>
        <p:spPr bwMode="auto">
          <a:xfrm>
            <a:off x="339241" y="378927"/>
            <a:ext cx="84812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例：一感性负载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其功率</a:t>
            </a:r>
            <a:r>
              <a:rPr lang="en-US" altLang="zh-CN" i="1" dirty="0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=10kW,</a:t>
            </a:r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cos</a:t>
            </a:r>
            <a:r>
              <a:rPr lang="el-GR" altLang="zh-CN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φ</a:t>
            </a:r>
            <a:r>
              <a:rPr lang="en-US" altLang="zh-CN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=0.6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，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接在电压</a:t>
            </a:r>
            <a:r>
              <a:rPr lang="en-US" altLang="zh-CN" i="1" dirty="0">
                <a:solidFill>
                  <a:schemeClr val="tx1"/>
                </a:solidFill>
                <a:ea typeface="宋体" panose="02010600030101010101" pitchFamily="2" charset="-122"/>
              </a:rPr>
              <a:t>U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=220V ,  ƒ=50Hz</a:t>
            </a:r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的电源上</a:t>
            </a:r>
            <a:r>
              <a:rPr lang="zh-CN" altLang="zh-CN" dirty="0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r>
              <a:rPr lang="zh-CN" altLang="en-US" dirty="0">
                <a:solidFill>
                  <a:srgbClr val="000099"/>
                </a:solidFill>
                <a:ea typeface="宋体" panose="02010600030101010101" pitchFamily="2" charset="-122"/>
              </a:rPr>
              <a:t>如将功率因数提高到 </a:t>
            </a:r>
            <a:r>
              <a:rPr lang="en-US" altLang="zh-CN" dirty="0" err="1">
                <a:solidFill>
                  <a:srgbClr val="000099"/>
                </a:solidFill>
                <a:highlight>
                  <a:srgbClr val="FFFF00"/>
                </a:highlight>
                <a:ea typeface="宋体" panose="02010600030101010101" pitchFamily="2" charset="-122"/>
              </a:rPr>
              <a:t>cos</a:t>
            </a:r>
            <a:r>
              <a:rPr lang="el-GR" altLang="zh-CN" i="1" dirty="0">
                <a:solidFill>
                  <a:srgbClr val="000099"/>
                </a:solidFill>
                <a:highlight>
                  <a:srgbClr val="FFFF00"/>
                </a:highlight>
                <a:ea typeface="宋体" panose="02010600030101010101" pitchFamily="2" charset="-122"/>
              </a:rPr>
              <a:t>φ</a:t>
            </a:r>
            <a:r>
              <a:rPr lang="en-US" altLang="zh-CN" dirty="0">
                <a:solidFill>
                  <a:srgbClr val="000099"/>
                </a:solidFill>
                <a:highlight>
                  <a:srgbClr val="FFFF00"/>
                </a:highlight>
                <a:ea typeface="宋体" panose="02010600030101010101" pitchFamily="2" charset="-122"/>
              </a:rPr>
              <a:t>=0.95</a:t>
            </a:r>
            <a:r>
              <a:rPr lang="zh-CN" altLang="en-US" dirty="0">
                <a:solidFill>
                  <a:srgbClr val="000099"/>
                </a:solidFill>
                <a:ea typeface="宋体" panose="02010600030101010101" pitchFamily="2" charset="-122"/>
              </a:rPr>
              <a:t>，需要并多大的电容</a:t>
            </a: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C</a:t>
            </a:r>
            <a:r>
              <a:rPr lang="zh-CN" altLang="en-US" i="1" dirty="0">
                <a:solidFill>
                  <a:srgbClr val="000099"/>
                </a:solidFill>
                <a:ea typeface="宋体" panose="02010600030101010101" pitchFamily="2" charset="-122"/>
              </a:rPr>
              <a:t>，</a:t>
            </a:r>
            <a:r>
              <a:rPr lang="zh-CN" altLang="en-US" dirty="0">
                <a:solidFill>
                  <a:srgbClr val="000099"/>
                </a:solidFill>
                <a:ea typeface="宋体" panose="02010600030101010101" pitchFamily="2" charset="-122"/>
              </a:rPr>
              <a:t>求并</a:t>
            </a: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rgbClr val="000099"/>
                </a:solidFill>
                <a:ea typeface="宋体" panose="02010600030101010101" pitchFamily="2" charset="-122"/>
              </a:rPr>
              <a:t>前后的线路的电流。</a:t>
            </a:r>
          </a:p>
        </p:txBody>
      </p:sp>
      <p:graphicFrame>
        <p:nvGraphicFramePr>
          <p:cNvPr id="2386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184791"/>
              </p:ext>
            </p:extLst>
          </p:nvPr>
        </p:nvGraphicFramePr>
        <p:xfrm>
          <a:off x="2012818" y="1632933"/>
          <a:ext cx="4023196" cy="90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58" name="Equation" r:id="rId3" imgW="1612800" imgH="431640" progId="Equation.3">
                  <p:embed/>
                </p:oleObj>
              </mc:Choice>
              <mc:Fallback>
                <p:oleObj name="Equation" r:id="rId3" imgW="1612800" imgH="431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818" y="1632933"/>
                        <a:ext cx="4023196" cy="90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952466" y="4595615"/>
            <a:ext cx="426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）求并</a:t>
            </a:r>
            <a:r>
              <a:rPr lang="en-US" altLang="zh-CN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前后的线路电流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304621"/>
              </p:ext>
            </p:extLst>
          </p:nvPr>
        </p:nvGraphicFramePr>
        <p:xfrm>
          <a:off x="1742026" y="5193674"/>
          <a:ext cx="4397622" cy="736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59" name="Equation" r:id="rId5" imgW="2730240" imgH="457200" progId="Equation.DSMT4">
                  <p:embed/>
                </p:oleObj>
              </mc:Choice>
              <mc:Fallback>
                <p:oleObj name="Equation" r:id="rId5" imgW="27302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2026" y="5193674"/>
                        <a:ext cx="4397622" cy="736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617944"/>
              </p:ext>
            </p:extLst>
          </p:nvPr>
        </p:nvGraphicFramePr>
        <p:xfrm>
          <a:off x="1670658" y="5970105"/>
          <a:ext cx="4540357" cy="749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60" name="Equation" r:id="rId7" imgW="2768400" imgH="457200" progId="Equation.DSMT4">
                  <p:embed/>
                </p:oleObj>
              </mc:Choice>
              <mc:Fallback>
                <p:oleObj name="Equation" r:id="rId7" imgW="27684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0658" y="5970105"/>
                        <a:ext cx="4540357" cy="749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644619"/>
              </p:ext>
            </p:extLst>
          </p:nvPr>
        </p:nvGraphicFramePr>
        <p:xfrm>
          <a:off x="1720850" y="3344863"/>
          <a:ext cx="5440363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61" name="Equation" r:id="rId9" imgW="3301920" imgH="457200" progId="Equation.DSMT4">
                  <p:embed/>
                </p:oleObj>
              </mc:Choice>
              <mc:Fallback>
                <p:oleObj name="Equation" r:id="rId9" imgW="3301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0850" y="3344863"/>
                        <a:ext cx="5440363" cy="75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339752" y="2445417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cos</a:t>
            </a:r>
            <a:r>
              <a:rPr lang="el-GR" altLang="zh-CN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φ</a:t>
            </a:r>
            <a:r>
              <a:rPr lang="en-US" altLang="zh-CN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=0.6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，</a:t>
            </a:r>
            <a:r>
              <a:rPr lang="el-GR" altLang="zh-CN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φ</a:t>
            </a:r>
            <a:r>
              <a:rPr lang="en-US" altLang="zh-CN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=53</a:t>
            </a:r>
            <a:r>
              <a:rPr lang="en-US" altLang="zh-CN" baseline="30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o</a:t>
            </a:r>
          </a:p>
          <a:p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cos</a:t>
            </a:r>
            <a:r>
              <a:rPr lang="el-GR" altLang="zh-CN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φ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=0.95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，</a:t>
            </a:r>
            <a:r>
              <a:rPr lang="el-GR" altLang="zh-CN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φ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=18</a:t>
            </a:r>
            <a:r>
              <a:rPr lang="en-US" altLang="zh-CN" baseline="30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o</a:t>
            </a:r>
            <a:endParaRPr lang="zh-CN" altLang="en-US" baseline="30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3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utoUpdateAnimBg="0"/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1562100"/>
            <a:ext cx="3810000" cy="1143000"/>
          </a:xfrm>
        </p:spPr>
        <p:txBody>
          <a:bodyPr/>
          <a:lstStyle/>
          <a:p>
            <a:r>
              <a:rPr lang="zh-CN" altLang="en-US" sz="6500" b="1">
                <a:solidFill>
                  <a:schemeClr val="bg2"/>
                </a:solidFill>
                <a:ea typeface="楷体_GB2312" pitchFamily="49" charset="-122"/>
              </a:rPr>
              <a:t>本章结束</a:t>
            </a:r>
          </a:p>
        </p:txBody>
      </p:sp>
      <p:sp>
        <p:nvSpPr>
          <p:cNvPr id="348163" name="AutoShape 3">
            <a:hlinkClick r:id="rId2" action="ppaction://hlinkpres?slideindex=1&amp;slidetitle=第五章 三相电路" highlightClick="1"/>
          </p:cNvPr>
          <p:cNvSpPr>
            <a:spLocks noChangeArrowheads="1"/>
          </p:cNvSpPr>
          <p:nvPr/>
        </p:nvSpPr>
        <p:spPr bwMode="auto">
          <a:xfrm>
            <a:off x="2771775" y="2819400"/>
            <a:ext cx="1728788" cy="609600"/>
          </a:xfrm>
          <a:prstGeom prst="actionButtonBlank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kumimoji="0" lang="zh-CN" altLang="en-US">
                <a:solidFill>
                  <a:schemeClr val="accent2"/>
                </a:solidFill>
                <a:latin typeface="楷体_GB2312" pitchFamily="49" charset="-122"/>
              </a:rPr>
              <a:t>下一章</a:t>
            </a:r>
          </a:p>
        </p:txBody>
      </p:sp>
      <p:sp>
        <p:nvSpPr>
          <p:cNvPr id="348164" name="AutoShape 4">
            <a:hlinkClick r:id="rId3" action="ppaction://hlinkpres?slideindex=6&amp;slidetitle=电工技术课程内容  " highlightClick="1"/>
          </p:cNvPr>
          <p:cNvSpPr>
            <a:spLocks noChangeArrowheads="1"/>
          </p:cNvSpPr>
          <p:nvPr/>
        </p:nvSpPr>
        <p:spPr bwMode="auto">
          <a:xfrm>
            <a:off x="4648200" y="2819400"/>
            <a:ext cx="1795463" cy="609600"/>
          </a:xfrm>
          <a:prstGeom prst="actionButtonBlank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kumimoji="0" lang="zh-CN" altLang="en-US">
                <a:solidFill>
                  <a:schemeClr val="accent2"/>
                </a:solidFill>
                <a:latin typeface="楷体_GB2312" pitchFamily="49" charset="-122"/>
              </a:rPr>
              <a:t>总目录</a:t>
            </a:r>
          </a:p>
        </p:txBody>
      </p:sp>
      <p:sp>
        <p:nvSpPr>
          <p:cNvPr id="348165" name="AutoShape 5">
            <a:hlinkClick r:id="" action="ppaction://hlinkshowjump?jump=endshow" highlightClick="1"/>
          </p:cNvPr>
          <p:cNvSpPr>
            <a:spLocks noChangeArrowheads="1"/>
          </p:cNvSpPr>
          <p:nvPr/>
        </p:nvSpPr>
        <p:spPr bwMode="auto">
          <a:xfrm>
            <a:off x="3810000" y="3657600"/>
            <a:ext cx="1770063" cy="609600"/>
          </a:xfrm>
          <a:prstGeom prst="actionButtonBlank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kumimoji="0" lang="zh-CN" altLang="en-US">
                <a:solidFill>
                  <a:schemeClr val="accent2"/>
                </a:solidFill>
                <a:latin typeface="楷体_GB2312" pitchFamily="49" charset="-122"/>
              </a:rPr>
              <a:t>结束放映</a:t>
            </a:r>
          </a:p>
        </p:txBody>
      </p:sp>
      <p:sp>
        <p:nvSpPr>
          <p:cNvPr id="348166" name="AutoShape 6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10600" y="6553200"/>
            <a:ext cx="381000" cy="228600"/>
          </a:xfrm>
          <a:prstGeom prst="actionButtonForwardNex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167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229600" y="6553200"/>
            <a:ext cx="381000" cy="228600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168" name="AutoShape 8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7848600" y="6553200"/>
            <a:ext cx="381000" cy="228600"/>
          </a:xfrm>
          <a:prstGeom prst="actionButtonBeginning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Text Box 2"/>
          <p:cNvSpPr txBox="1">
            <a:spLocks noChangeArrowheads="1"/>
          </p:cNvSpPr>
          <p:nvPr/>
        </p:nvSpPr>
        <p:spPr bwMode="auto">
          <a:xfrm>
            <a:off x="377825" y="30353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67438" y="836613"/>
            <a:ext cx="2847975" cy="2235200"/>
            <a:chOff x="-1" y="19"/>
            <a:chExt cx="1794" cy="1408"/>
          </a:xfrm>
        </p:grpSpPr>
        <p:sp>
          <p:nvSpPr>
            <p:cNvPr id="75821" name="Line 14"/>
            <p:cNvSpPr>
              <a:spLocks noChangeShapeType="1"/>
            </p:cNvSpPr>
            <p:nvPr/>
          </p:nvSpPr>
          <p:spPr bwMode="auto">
            <a:xfrm>
              <a:off x="170" y="947"/>
              <a:ext cx="15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22" name="Line 15"/>
            <p:cNvSpPr>
              <a:spLocks noChangeShapeType="1"/>
            </p:cNvSpPr>
            <p:nvPr/>
          </p:nvSpPr>
          <p:spPr bwMode="auto">
            <a:xfrm flipV="1">
              <a:off x="242" y="227"/>
              <a:ext cx="0" cy="1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23" name="Text Box 16"/>
            <p:cNvSpPr txBox="1">
              <a:spLocks noChangeArrowheads="1"/>
            </p:cNvSpPr>
            <p:nvPr/>
          </p:nvSpPr>
          <p:spPr bwMode="auto">
            <a:xfrm>
              <a:off x="1576" y="924"/>
              <a:ext cx="2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t</a:t>
              </a:r>
              <a:endParaRPr lang="en-US" altLang="zh-CN" b="1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24" name="Text Box 17"/>
            <p:cNvSpPr txBox="1">
              <a:spLocks noChangeArrowheads="1"/>
            </p:cNvSpPr>
            <p:nvPr/>
          </p:nvSpPr>
          <p:spPr bwMode="auto">
            <a:xfrm>
              <a:off x="22" y="19"/>
              <a:ext cx="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u  i</a:t>
              </a:r>
              <a:endParaRPr lang="en-US" altLang="zh-CN" b="1" i="1" baseline="-25000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825" name="Text Box 18"/>
            <p:cNvSpPr txBox="1">
              <a:spLocks noChangeArrowheads="1"/>
            </p:cNvSpPr>
            <p:nvPr/>
          </p:nvSpPr>
          <p:spPr bwMode="auto">
            <a:xfrm>
              <a:off x="-1" y="91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6600FF"/>
                  </a:solidFill>
                  <a:latin typeface="Times New Roman" panose="02020603050405020304" pitchFamily="18" charset="0"/>
                </a:rPr>
                <a:t>O</a:t>
              </a:r>
              <a:endParaRPr lang="en-US" altLang="zh-CN">
                <a:solidFill>
                  <a:srgbClr val="6600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163" name="未知"/>
          <p:cNvSpPr>
            <a:spLocks/>
          </p:cNvSpPr>
          <p:nvPr/>
        </p:nvSpPr>
        <p:spPr bwMode="auto">
          <a:xfrm>
            <a:off x="6548438" y="1471613"/>
            <a:ext cx="2024062" cy="1712912"/>
          </a:xfrm>
          <a:custGeom>
            <a:avLst/>
            <a:gdLst>
              <a:gd name="T0" fmla="*/ 0 w 2152"/>
              <a:gd name="T1" fmla="*/ 826835 h 2024"/>
              <a:gd name="T2" fmla="*/ 561508 w 2152"/>
              <a:gd name="T3" fmla="*/ 128638 h 2024"/>
              <a:gd name="T4" fmla="*/ 1433397 w 2152"/>
              <a:gd name="T5" fmla="*/ 1597815 h 2024"/>
              <a:gd name="T6" fmla="*/ 2024062 w 2152"/>
              <a:gd name="T7" fmla="*/ 820911 h 2024"/>
              <a:gd name="T8" fmla="*/ 0 60000 65536"/>
              <a:gd name="T9" fmla="*/ 0 60000 65536"/>
              <a:gd name="T10" fmla="*/ 0 60000 65536"/>
              <a:gd name="T11" fmla="*/ 0 60000 65536"/>
              <a:gd name="T12" fmla="*/ 0 w 2152"/>
              <a:gd name="T13" fmla="*/ 0 h 2024"/>
              <a:gd name="T14" fmla="*/ 2152 w 2152"/>
              <a:gd name="T15" fmla="*/ 2024 h 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52" h="2024">
                <a:moveTo>
                  <a:pt x="0" y="977"/>
                </a:moveTo>
                <a:cubicBezTo>
                  <a:pt x="99" y="840"/>
                  <a:pt x="343" y="0"/>
                  <a:pt x="597" y="152"/>
                </a:cubicBezTo>
                <a:cubicBezTo>
                  <a:pt x="851" y="304"/>
                  <a:pt x="1265" y="1752"/>
                  <a:pt x="1524" y="1888"/>
                </a:cubicBezTo>
                <a:cubicBezTo>
                  <a:pt x="1783" y="2024"/>
                  <a:pt x="2021" y="1161"/>
                  <a:pt x="2152" y="97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1524000" y="1412875"/>
            <a:ext cx="1657350" cy="1912938"/>
            <a:chOff x="0" y="0"/>
            <a:chExt cx="1044" cy="1205"/>
          </a:xfrm>
        </p:grpSpPr>
        <p:sp>
          <p:nvSpPr>
            <p:cNvPr id="75812" name="Text Box 21"/>
            <p:cNvSpPr txBox="1">
              <a:spLocks noChangeArrowheads="1"/>
            </p:cNvSpPr>
            <p:nvPr/>
          </p:nvSpPr>
          <p:spPr bwMode="auto">
            <a:xfrm>
              <a:off x="238" y="763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latin typeface="Times New Roman" panose="02020603050405020304" pitchFamily="18" charset="0"/>
                </a:rPr>
                <a:t>–</a:t>
              </a:r>
              <a:r>
                <a:rPr lang="en-US" altLang="zh-CN" i="1">
                  <a:solidFill>
                    <a:srgbClr val="008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</a:p>
          </p:txBody>
        </p:sp>
        <p:sp>
          <p:nvSpPr>
            <p:cNvPr id="75813" name="Oval 22"/>
            <p:cNvSpPr>
              <a:spLocks noChangeArrowheads="1"/>
            </p:cNvSpPr>
            <p:nvPr/>
          </p:nvSpPr>
          <p:spPr bwMode="auto">
            <a:xfrm>
              <a:off x="0" y="611"/>
              <a:ext cx="288" cy="2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814" name="Text Box 23"/>
            <p:cNvSpPr txBox="1">
              <a:spLocks noChangeArrowheads="1"/>
            </p:cNvSpPr>
            <p:nvPr/>
          </p:nvSpPr>
          <p:spPr bwMode="auto">
            <a:xfrm>
              <a:off x="231" y="432"/>
              <a:ext cx="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5815" name="Text Box 24"/>
            <p:cNvSpPr txBox="1">
              <a:spLocks noChangeArrowheads="1"/>
            </p:cNvSpPr>
            <p:nvPr/>
          </p:nvSpPr>
          <p:spPr bwMode="auto">
            <a:xfrm>
              <a:off x="297" y="612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latin typeface="Times New Roman" panose="02020603050405020304" pitchFamily="18" charset="0"/>
                </a:rPr>
                <a:t>u</a:t>
              </a:r>
              <a:endParaRPr lang="en-US" altLang="zh-CN" b="1">
                <a:latin typeface="Times New Roman" panose="02020603050405020304" pitchFamily="18" charset="0"/>
              </a:endParaRPr>
            </a:p>
          </p:txBody>
        </p:sp>
        <p:sp>
          <p:nvSpPr>
            <p:cNvPr id="75816" name="Rectangle 25"/>
            <p:cNvSpPr>
              <a:spLocks noChangeArrowheads="1"/>
            </p:cNvSpPr>
            <p:nvPr/>
          </p:nvSpPr>
          <p:spPr bwMode="auto">
            <a:xfrm>
              <a:off x="144" y="305"/>
              <a:ext cx="852" cy="9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817" name="Rectangle 26"/>
            <p:cNvSpPr>
              <a:spLocks noChangeArrowheads="1"/>
            </p:cNvSpPr>
            <p:nvPr/>
          </p:nvSpPr>
          <p:spPr bwMode="auto">
            <a:xfrm rot="5400000">
              <a:off x="852" y="701"/>
              <a:ext cx="288" cy="96"/>
            </a:xfrm>
            <a:prstGeom prst="rect">
              <a:avLst/>
            </a:prstGeom>
            <a:solidFill>
              <a:srgbClr val="F3FFFF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818" name="Text Box 27"/>
            <p:cNvSpPr txBox="1">
              <a:spLocks noChangeArrowheads="1"/>
            </p:cNvSpPr>
            <p:nvPr/>
          </p:nvSpPr>
          <p:spPr bwMode="auto">
            <a:xfrm>
              <a:off x="676" y="0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75819" name="Line 28"/>
            <p:cNvSpPr>
              <a:spLocks noChangeShapeType="1"/>
            </p:cNvSpPr>
            <p:nvPr/>
          </p:nvSpPr>
          <p:spPr bwMode="auto">
            <a:xfrm>
              <a:off x="396" y="245"/>
              <a:ext cx="30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820" name="Text Box 29"/>
            <p:cNvSpPr txBox="1">
              <a:spLocks noChangeArrowheads="1"/>
            </p:cNvSpPr>
            <p:nvPr/>
          </p:nvSpPr>
          <p:spPr bwMode="auto">
            <a:xfrm>
              <a:off x="681" y="569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i="1">
                  <a:latin typeface="Times New Roman" panose="02020603050405020304" pitchFamily="18" charset="0"/>
                </a:rPr>
                <a:t>R</a:t>
              </a:r>
            </a:p>
          </p:txBody>
        </p:sp>
      </p:grpSp>
      <p:sp>
        <p:nvSpPr>
          <p:cNvPr id="6184" name="Line 40"/>
          <p:cNvSpPr>
            <a:spLocks noChangeShapeType="1"/>
          </p:cNvSpPr>
          <p:nvPr/>
        </p:nvSpPr>
        <p:spPr bwMode="auto">
          <a:xfrm>
            <a:off x="2087563" y="2028825"/>
            <a:ext cx="712787" cy="0"/>
          </a:xfrm>
          <a:prstGeom prst="line">
            <a:avLst/>
          </a:prstGeom>
          <a:noFill/>
          <a:ln w="25400">
            <a:solidFill>
              <a:srgbClr val="0066FF"/>
            </a:solidFill>
            <a:prstDash val="sysDot"/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86" name="Text Box 42"/>
          <p:cNvSpPr txBox="1">
            <a:spLocks noChangeArrowheads="1"/>
          </p:cNvSpPr>
          <p:nvPr/>
        </p:nvSpPr>
        <p:spPr bwMode="auto">
          <a:xfrm>
            <a:off x="1809750" y="3382963"/>
            <a:ext cx="1322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CC00CC"/>
                </a:solidFill>
                <a:latin typeface="Times New Roman" panose="02020603050405020304" pitchFamily="18" charset="0"/>
              </a:rPr>
              <a:t>正半周</a:t>
            </a:r>
          </a:p>
        </p:txBody>
      </p:sp>
      <p:sp>
        <p:nvSpPr>
          <p:cNvPr id="6188" name="Text Box 44"/>
          <p:cNvSpPr txBox="1">
            <a:spLocks noChangeArrowheads="1"/>
          </p:cNvSpPr>
          <p:nvPr/>
        </p:nvSpPr>
        <p:spPr bwMode="auto">
          <a:xfrm>
            <a:off x="1162050" y="2155825"/>
            <a:ext cx="41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66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  <a:endParaRPr lang="zh-CN" altLang="en-US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Group 45"/>
          <p:cNvGrpSpPr>
            <a:grpSpLocks noChangeAspect="1"/>
          </p:cNvGrpSpPr>
          <p:nvPr/>
        </p:nvGrpSpPr>
        <p:grpSpPr bwMode="auto">
          <a:xfrm>
            <a:off x="1290199" y="2830513"/>
            <a:ext cx="217700" cy="216000"/>
            <a:chOff x="0" y="0"/>
            <a:chExt cx="168" cy="144"/>
          </a:xfrm>
        </p:grpSpPr>
        <p:sp>
          <p:nvSpPr>
            <p:cNvPr id="75801" name="Line 46"/>
            <p:cNvSpPr>
              <a:spLocks noChangeShapeType="1"/>
            </p:cNvSpPr>
            <p:nvPr/>
          </p:nvSpPr>
          <p:spPr bwMode="auto">
            <a:xfrm>
              <a:off x="0" y="72"/>
              <a:ext cx="168" cy="0"/>
            </a:xfrm>
            <a:prstGeom prst="line">
              <a:avLst/>
            </a:prstGeom>
            <a:noFill/>
            <a:ln w="28575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5802" name="Oval 47"/>
            <p:cNvSpPr>
              <a:spLocks noChangeArrowheads="1"/>
            </p:cNvSpPr>
            <p:nvPr/>
          </p:nvSpPr>
          <p:spPr bwMode="auto">
            <a:xfrm>
              <a:off x="0" y="0"/>
              <a:ext cx="154" cy="144"/>
            </a:xfrm>
            <a:prstGeom prst="ellipse">
              <a:avLst/>
            </a:prstGeom>
            <a:noFill/>
            <a:ln w="2540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196" name="Text Box 52"/>
          <p:cNvSpPr txBox="1">
            <a:spLocks noChangeArrowheads="1"/>
          </p:cNvSpPr>
          <p:nvPr/>
        </p:nvSpPr>
        <p:spPr bwMode="auto">
          <a:xfrm>
            <a:off x="3635375" y="1484313"/>
            <a:ext cx="244792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b="1"/>
              <a:t>　　电路图上所标的方向是指它们的参考方向，</a:t>
            </a:r>
            <a:endParaRPr lang="en-US" altLang="zh-CN" b="1"/>
          </a:p>
          <a:p>
            <a:pPr algn="l"/>
            <a:r>
              <a:rPr lang="zh-CN" altLang="en-US" b="1"/>
              <a:t>即代表正半周的方向。</a:t>
            </a:r>
          </a:p>
        </p:txBody>
      </p:sp>
      <p:sp>
        <p:nvSpPr>
          <p:cNvPr id="6198" name="Text Box 54"/>
          <p:cNvSpPr txBox="1">
            <a:spLocks noChangeArrowheads="1"/>
          </p:cNvSpPr>
          <p:nvPr/>
        </p:nvSpPr>
        <p:spPr bwMode="auto">
          <a:xfrm>
            <a:off x="6858000" y="1833563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CC6600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6199" name="Text Box 55"/>
          <p:cNvSpPr txBox="1">
            <a:spLocks noChangeArrowheads="1"/>
          </p:cNvSpPr>
          <p:nvPr/>
        </p:nvSpPr>
        <p:spPr bwMode="auto">
          <a:xfrm>
            <a:off x="7888288" y="2405063"/>
            <a:ext cx="349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solidFill>
                  <a:srgbClr val="CC66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endParaRPr lang="zh-CN" altLang="en-US" b="1">
              <a:solidFill>
                <a:srgbClr val="CC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692150"/>
            <a:ext cx="3455987" cy="711200"/>
          </a:xfrm>
        </p:spPr>
        <p:txBody>
          <a:bodyPr/>
          <a:lstStyle/>
          <a:p>
            <a:pPr algn="l" eaLnBrk="1" hangingPunct="1"/>
            <a:r>
              <a:rPr lang="zh-CN" altLang="en-US" sz="26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正弦量的参考方向</a:t>
            </a:r>
          </a:p>
        </p:txBody>
      </p:sp>
    </p:spTree>
    <p:extLst>
      <p:ext uri="{BB962C8B-B14F-4D97-AF65-F5344CB8AC3E}">
        <p14:creationId xmlns:p14="http://schemas.microsoft.com/office/powerpoint/2010/main" val="374514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6" grpId="0" autoUpdateAnimBg="0"/>
      <p:bldP spid="6188" grpId="0" autoUpdateAnimBg="0"/>
      <p:bldP spid="6196" grpId="0" autoUpdateAnimBg="0"/>
      <p:bldP spid="6198" grpId="0" autoUpdateAnimBg="0"/>
      <p:bldP spid="6199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3.3|8.7|4.6|9.4|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17.2|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7.7|5.8|15.2|2.7|1.3|1.4|27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1|4|14.3|2.4|2|2.8|14.6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10.2|6.8|6.1|13.4|1.6|11|8.5|19.2|21.6"/>
</p:tagLst>
</file>

<file path=ppt/theme/theme1.xml><?xml version="1.0" encoding="utf-8"?>
<a:theme xmlns:a="http://schemas.openxmlformats.org/drawingml/2006/main" name="合肥工大模板">
  <a:themeElements>
    <a:clrScheme name="合肥工大模板 8">
      <a:dk1>
        <a:srgbClr val="000000"/>
      </a:dk1>
      <a:lt1>
        <a:srgbClr val="FFFFEB"/>
      </a:lt1>
      <a:dk2>
        <a:srgbClr val="A50021"/>
      </a:dk2>
      <a:lt2>
        <a:srgbClr val="808080"/>
      </a:lt2>
      <a:accent1>
        <a:srgbClr val="FFCCFF"/>
      </a:accent1>
      <a:accent2>
        <a:srgbClr val="3333CC"/>
      </a:accent2>
      <a:accent3>
        <a:srgbClr val="FFFFF3"/>
      </a:accent3>
      <a:accent4>
        <a:srgbClr val="000000"/>
      </a:accent4>
      <a:accent5>
        <a:srgbClr val="FFE2FF"/>
      </a:accent5>
      <a:accent6>
        <a:srgbClr val="2D2DB9"/>
      </a:accent6>
      <a:hlink>
        <a:srgbClr val="008000"/>
      </a:hlink>
      <a:folHlink>
        <a:srgbClr val="B2B2B2"/>
      </a:folHlink>
    </a:clrScheme>
    <a:fontScheme name="合肥工大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080808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rgbClr val="080808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合肥工大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合肥工大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大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大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大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大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大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合肥工大模板 8">
        <a:dk1>
          <a:srgbClr val="000000"/>
        </a:dk1>
        <a:lt1>
          <a:srgbClr val="FFFFEB"/>
        </a:lt1>
        <a:dk2>
          <a:srgbClr val="A50021"/>
        </a:dk2>
        <a:lt2>
          <a:srgbClr val="808080"/>
        </a:lt2>
        <a:accent1>
          <a:srgbClr val="FFCCFF"/>
        </a:accent1>
        <a:accent2>
          <a:srgbClr val="3333CC"/>
        </a:accent2>
        <a:accent3>
          <a:srgbClr val="FFFFF3"/>
        </a:accent3>
        <a:accent4>
          <a:srgbClr val="000000"/>
        </a:accent4>
        <a:accent5>
          <a:srgbClr val="FFE2FF"/>
        </a:accent5>
        <a:accent6>
          <a:srgbClr val="2D2DB9"/>
        </a:accent6>
        <a:hlink>
          <a:srgbClr val="008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灰暗简洁主题（自定义1）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雅+宋+TNRoman">
      <a:majorFont>
        <a:latin typeface="Times New Roman"/>
        <a:ea typeface="微软雅黑"/>
        <a:cs typeface=""/>
      </a:majorFont>
      <a:minorFont>
        <a:latin typeface="Times New Roman"/>
        <a:ea typeface="宋体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灰暗简洁主题（自定义1）" id="{D6A0C266-4CEF-44A5-8023-521A5DD5691E}" vid="{9D44C57D-52C7-4539-B58C-E8889312E6AB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6684</TotalTime>
  <Words>4021</Words>
  <Application>Microsoft Office PowerPoint</Application>
  <PresentationFormat>全屏显示(4:3)</PresentationFormat>
  <Paragraphs>1369</Paragraphs>
  <Slides>84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84</vt:i4>
      </vt:variant>
    </vt:vector>
  </HeadingPairs>
  <TitlesOfParts>
    <vt:vector size="108" baseType="lpstr">
      <vt:lpstr>Monotype Sorts</vt:lpstr>
      <vt:lpstr>University Roman LET</vt:lpstr>
      <vt:lpstr>黑体</vt:lpstr>
      <vt:lpstr>华文新魏</vt:lpstr>
      <vt:lpstr>楷体_GB2312</vt:lpstr>
      <vt:lpstr>隶书</vt:lpstr>
      <vt:lpstr>宋体</vt:lpstr>
      <vt:lpstr>微软雅黑</vt:lpstr>
      <vt:lpstr>幼圆</vt:lpstr>
      <vt:lpstr>Arial</vt:lpstr>
      <vt:lpstr>Symbol</vt:lpstr>
      <vt:lpstr>Times New Roman</vt:lpstr>
      <vt:lpstr>Wingdings</vt:lpstr>
      <vt:lpstr>合肥工大模板</vt:lpstr>
      <vt:lpstr>灰暗简洁主题（自定义1）</vt:lpstr>
      <vt:lpstr>Equation</vt:lpstr>
      <vt:lpstr>Microsoft 公式 3.0</vt:lpstr>
      <vt:lpstr>公式</vt:lpstr>
      <vt:lpstr>Mathcad</vt:lpstr>
      <vt:lpstr>位图图像</vt:lpstr>
      <vt:lpstr>BMP 图像</vt:lpstr>
      <vt:lpstr>Visio</vt:lpstr>
      <vt:lpstr>Picture</vt:lpstr>
      <vt:lpstr>MathType 6.0 Equation</vt:lpstr>
      <vt:lpstr>第四章 正弦交流电路</vt:lpstr>
      <vt:lpstr>PowerPoint 演示文稿</vt:lpstr>
      <vt:lpstr>PowerPoint 演示文稿</vt:lpstr>
      <vt:lpstr>4.1　正弦电压与电流</vt:lpstr>
      <vt:lpstr>4.1.1　频率与周期</vt:lpstr>
      <vt:lpstr>4.1.2　幅值与有效值</vt:lpstr>
      <vt:lpstr>4.1.3　初相位</vt:lpstr>
      <vt:lpstr>PowerPoint 演示文稿</vt:lpstr>
      <vt:lpstr>正弦量的参考方向</vt:lpstr>
      <vt:lpstr>复数</vt:lpstr>
      <vt:lpstr>复数四则运算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正误判断</vt:lpstr>
      <vt:lpstr>4.3　单一参数的交流电路（R、L、C）</vt:lpstr>
      <vt:lpstr>PowerPoint 演示文稿</vt:lpstr>
      <vt:lpstr>4.3.2　电感元件的交流电路</vt:lpstr>
      <vt:lpstr>4.3.2　电感元件的交流电路</vt:lpstr>
      <vt:lpstr>4.3.2　电感元件的交流电路</vt:lpstr>
      <vt:lpstr>PowerPoint 演示文稿</vt:lpstr>
      <vt:lpstr>4.3.3　电容元件的交流电路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单一参数正弦交流电路的分析计算小结</vt:lpstr>
      <vt:lpstr>4.4　电阻、电感与电容元件串联的交流电路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阻抗三角形、电压三角形、功率三角形的关系</vt:lpstr>
      <vt:lpstr>PowerPoint 演示文稿</vt:lpstr>
      <vt:lpstr>PowerPoint 演示文稿</vt:lpstr>
      <vt:lpstr>PowerPoint 演示文稿</vt:lpstr>
      <vt:lpstr>PowerPoint 演示文稿</vt:lpstr>
      <vt:lpstr>4.5　阻抗串联与并联</vt:lpstr>
      <vt:lpstr>4.5.2　阻抗的并联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4.6* 复杂正弦交流电路的分析和计算</vt:lpstr>
      <vt:lpstr>例4.6.1</vt:lpstr>
      <vt:lpstr>应用叠加原理计算例4.6.1</vt:lpstr>
      <vt:lpstr>应用戴维宁计算例4.6.1</vt:lpstr>
      <vt:lpstr>4.7 交流电路的频率特性</vt:lpstr>
      <vt:lpstr>4.7 交流电路的频率特性</vt:lpstr>
      <vt:lpstr>（一） 串联谐振</vt:lpstr>
      <vt:lpstr>（一） 串联谐振</vt:lpstr>
      <vt:lpstr>（一） 串联谐振</vt:lpstr>
      <vt:lpstr>3. 串联谐振特怔</vt:lpstr>
      <vt:lpstr>PowerPoint 演示文稿</vt:lpstr>
      <vt:lpstr>PowerPoint 演示文稿</vt:lpstr>
      <vt:lpstr>PowerPoint 演示文稿</vt:lpstr>
      <vt:lpstr>PowerPoint 演示文稿</vt:lpstr>
      <vt:lpstr>4.8  功率因数的提高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本章结束</vt:lpstr>
    </vt:vector>
  </TitlesOfParts>
  <Company>xd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xtw</dc:creator>
  <cp:lastModifiedBy>Administrator</cp:lastModifiedBy>
  <cp:revision>339</cp:revision>
  <dcterms:created xsi:type="dcterms:W3CDTF">2003-07-24T03:36:51Z</dcterms:created>
  <dcterms:modified xsi:type="dcterms:W3CDTF">2018-10-26T00:47:18Z</dcterms:modified>
</cp:coreProperties>
</file>